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Lst>
  <p:notesMasterIdLst>
    <p:notesMasterId r:id="rId20"/>
  </p:notesMasterIdLst>
  <p:sldIdLst>
    <p:sldId id="302" r:id="rId17"/>
    <p:sldId id="339" r:id="rId18"/>
    <p:sldId id="289" r:id="rId19"/>
    <p:sldId id="290" r:id="rId21"/>
    <p:sldId id="399" r:id="rId22"/>
    <p:sldId id="400" r:id="rId23"/>
    <p:sldId id="505" r:id="rId24"/>
    <p:sldId id="506" r:id="rId25"/>
    <p:sldId id="507" r:id="rId26"/>
    <p:sldId id="258" r:id="rId27"/>
    <p:sldId id="396" r:id="rId28"/>
    <p:sldId id="397" r:id="rId29"/>
    <p:sldId id="398" r:id="rId30"/>
    <p:sldId id="259" r:id="rId31"/>
    <p:sldId id="260" r:id="rId32"/>
    <p:sldId id="262" r:id="rId33"/>
    <p:sldId id="291" r:id="rId34"/>
    <p:sldId id="296" r:id="rId35"/>
    <p:sldId id="508" r:id="rId36"/>
    <p:sldId id="403" r:id="rId37"/>
    <p:sldId id="261" r:id="rId38"/>
    <p:sldId id="263" r:id="rId39"/>
    <p:sldId id="264" r:id="rId40"/>
    <p:sldId id="515" r:id="rId41"/>
    <p:sldId id="404" r:id="rId42"/>
    <p:sldId id="405" r:id="rId43"/>
    <p:sldId id="406" r:id="rId44"/>
    <p:sldId id="407" r:id="rId45"/>
    <p:sldId id="509" r:id="rId46"/>
    <p:sldId id="510" r:id="rId47"/>
    <p:sldId id="511" r:id="rId48"/>
    <p:sldId id="512" r:id="rId49"/>
    <p:sldId id="513" r:id="rId50"/>
    <p:sldId id="514" r:id="rId51"/>
    <p:sldId id="301" r:id="rId52"/>
    <p:sldId id="303" r:id="rId53"/>
    <p:sldId id="408" r:id="rId54"/>
    <p:sldId id="292" r:id="rId55"/>
    <p:sldId id="409" r:id="rId56"/>
    <p:sldId id="297" r:id="rId57"/>
    <p:sldId id="267" r:id="rId58"/>
    <p:sldId id="317" r:id="rId59"/>
    <p:sldId id="287" r:id="rId60"/>
    <p:sldId id="268" r:id="rId61"/>
    <p:sldId id="412" r:id="rId62"/>
    <p:sldId id="269" r:id="rId63"/>
    <p:sldId id="413" r:id="rId64"/>
    <p:sldId id="416" r:id="rId65"/>
    <p:sldId id="417" r:id="rId66"/>
    <p:sldId id="306" r:id="rId67"/>
    <p:sldId id="308" r:id="rId68"/>
    <p:sldId id="309" r:id="rId69"/>
    <p:sldId id="411" r:id="rId70"/>
    <p:sldId id="270" r:id="rId71"/>
    <p:sldId id="410" r:id="rId72"/>
    <p:sldId id="310" r:id="rId73"/>
    <p:sldId id="312" r:id="rId74"/>
    <p:sldId id="414" r:id="rId75"/>
    <p:sldId id="415" r:id="rId76"/>
    <p:sldId id="786" r:id="rId77"/>
    <p:sldId id="313" r:id="rId78"/>
    <p:sldId id="314" r:id="rId79"/>
    <p:sldId id="701" r:id="rId80"/>
    <p:sldId id="419" r:id="rId81"/>
    <p:sldId id="420" r:id="rId82"/>
    <p:sldId id="418" r:id="rId83"/>
    <p:sldId id="293" r:id="rId84"/>
    <p:sldId id="298" r:id="rId85"/>
    <p:sldId id="421" r:id="rId86"/>
    <p:sldId id="271" r:id="rId87"/>
    <p:sldId id="272" r:id="rId88"/>
    <p:sldId id="327" r:id="rId89"/>
    <p:sldId id="326" r:id="rId90"/>
    <p:sldId id="273" r:id="rId91"/>
    <p:sldId id="274" r:id="rId92"/>
    <p:sldId id="275" r:id="rId93"/>
    <p:sldId id="627" r:id="rId94"/>
    <p:sldId id="623" r:id="rId95"/>
    <p:sldId id="624" r:id="rId96"/>
    <p:sldId id="625" r:id="rId97"/>
    <p:sldId id="626" r:id="rId98"/>
    <p:sldId id="428" r:id="rId99"/>
    <p:sldId id="429" r:id="rId100"/>
    <p:sldId id="277" r:id="rId101"/>
    <p:sldId id="328" r:id="rId102"/>
    <p:sldId id="278" r:id="rId103"/>
    <p:sldId id="332" r:id="rId104"/>
    <p:sldId id="329" r:id="rId105"/>
    <p:sldId id="331" r:id="rId106"/>
    <p:sldId id="333" r:id="rId107"/>
    <p:sldId id="628" r:id="rId108"/>
    <p:sldId id="633" r:id="rId109"/>
    <p:sldId id="629" r:id="rId110"/>
    <p:sldId id="630" r:id="rId111"/>
    <p:sldId id="631" r:id="rId112"/>
    <p:sldId id="632" r:id="rId113"/>
    <p:sldId id="634" r:id="rId114"/>
    <p:sldId id="334" r:id="rId115"/>
    <p:sldId id="335" r:id="rId116"/>
    <p:sldId id="488" r:id="rId117"/>
    <p:sldId id="489" r:id="rId118"/>
    <p:sldId id="490" r:id="rId119"/>
    <p:sldId id="635" r:id="rId120"/>
    <p:sldId id="492" r:id="rId121"/>
    <p:sldId id="493" r:id="rId122"/>
    <p:sldId id="636" r:id="rId123"/>
    <p:sldId id="637" r:id="rId124"/>
    <p:sldId id="638" r:id="rId125"/>
    <p:sldId id="639" r:id="rId126"/>
    <p:sldId id="640" r:id="rId127"/>
    <p:sldId id="641" r:id="rId128"/>
    <p:sldId id="642" r:id="rId129"/>
    <p:sldId id="494" r:id="rId130"/>
    <p:sldId id="495" r:id="rId131"/>
    <p:sldId id="496" r:id="rId132"/>
    <p:sldId id="497" r:id="rId133"/>
    <p:sldId id="498" r:id="rId134"/>
    <p:sldId id="499" r:id="rId135"/>
    <p:sldId id="336" r:id="rId136"/>
    <p:sldId id="281" r:id="rId137"/>
    <p:sldId id="337" r:id="rId138"/>
    <p:sldId id="675" r:id="rId139"/>
    <p:sldId id="674" r:id="rId140"/>
    <p:sldId id="676" r:id="rId141"/>
    <p:sldId id="677" r:id="rId142"/>
    <p:sldId id="679" r:id="rId143"/>
    <p:sldId id="678" r:id="rId144"/>
    <p:sldId id="680" r:id="rId145"/>
    <p:sldId id="681" r:id="rId146"/>
    <p:sldId id="682" r:id="rId147"/>
    <p:sldId id="683" r:id="rId148"/>
    <p:sldId id="684" r:id="rId149"/>
    <p:sldId id="685" r:id="rId150"/>
    <p:sldId id="686" r:id="rId151"/>
    <p:sldId id="687" r:id="rId152"/>
    <p:sldId id="688" r:id="rId153"/>
    <p:sldId id="689" r:id="rId154"/>
    <p:sldId id="690" r:id="rId155"/>
    <p:sldId id="691" r:id="rId156"/>
    <p:sldId id="692" r:id="rId157"/>
    <p:sldId id="693" r:id="rId158"/>
    <p:sldId id="694" r:id="rId159"/>
    <p:sldId id="695" r:id="rId160"/>
    <p:sldId id="696" r:id="rId161"/>
    <p:sldId id="697" r:id="rId162"/>
    <p:sldId id="698" r:id="rId163"/>
    <p:sldId id="338" r:id="rId164"/>
  </p:sldIdLst>
  <p:sldSz cx="9144000" cy="6858000" type="screen4x3"/>
  <p:notesSz cx="6858000" cy="9144000"/>
  <p:custDataLst>
    <p:tags r:id="rId168"/>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990000"/>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797"/>
    <p:restoredTop sz="93481"/>
  </p:normalViewPr>
  <p:slideViewPr>
    <p:cSldViewPr showGuides="1">
      <p:cViewPr>
        <p:scale>
          <a:sx n="66" d="100"/>
          <a:sy n="66" d="100"/>
        </p:scale>
        <p:origin x="-600" y="82"/>
      </p:cViewPr>
      <p:guideLst>
        <p:guide orient="horz" pos="2174"/>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2.xml"/><Relationship Id="rId98" Type="http://schemas.openxmlformats.org/officeDocument/2006/relationships/slide" Target="slides/slide81.xml"/><Relationship Id="rId97" Type="http://schemas.openxmlformats.org/officeDocument/2006/relationships/slide" Target="slides/slide80.xml"/><Relationship Id="rId96" Type="http://schemas.openxmlformats.org/officeDocument/2006/relationships/slide" Target="slides/slide79.xml"/><Relationship Id="rId95" Type="http://schemas.openxmlformats.org/officeDocument/2006/relationships/slide" Target="slides/slide78.xml"/><Relationship Id="rId94" Type="http://schemas.openxmlformats.org/officeDocument/2006/relationships/slide" Target="slides/slide77.xml"/><Relationship Id="rId93" Type="http://schemas.openxmlformats.org/officeDocument/2006/relationships/slide" Target="slides/slide76.xml"/><Relationship Id="rId92" Type="http://schemas.openxmlformats.org/officeDocument/2006/relationships/slide" Target="slides/slide75.xml"/><Relationship Id="rId91" Type="http://schemas.openxmlformats.org/officeDocument/2006/relationships/slide" Target="slides/slide74.xml"/><Relationship Id="rId90" Type="http://schemas.openxmlformats.org/officeDocument/2006/relationships/slide" Target="slides/slide73.xml"/><Relationship Id="rId9" Type="http://schemas.openxmlformats.org/officeDocument/2006/relationships/slideMaster" Target="slideMasters/slideMaster8.xml"/><Relationship Id="rId89" Type="http://schemas.openxmlformats.org/officeDocument/2006/relationships/slide" Target="slides/slide72.xml"/><Relationship Id="rId88" Type="http://schemas.openxmlformats.org/officeDocument/2006/relationships/slide" Target="slides/slide71.xml"/><Relationship Id="rId87" Type="http://schemas.openxmlformats.org/officeDocument/2006/relationships/slide" Target="slides/slide70.xml"/><Relationship Id="rId86" Type="http://schemas.openxmlformats.org/officeDocument/2006/relationships/slide" Target="slides/slide69.xml"/><Relationship Id="rId85" Type="http://schemas.openxmlformats.org/officeDocument/2006/relationships/slide" Target="slides/slide68.xml"/><Relationship Id="rId84" Type="http://schemas.openxmlformats.org/officeDocument/2006/relationships/slide" Target="slides/slide67.xml"/><Relationship Id="rId83" Type="http://schemas.openxmlformats.org/officeDocument/2006/relationships/slide" Target="slides/slide66.xml"/><Relationship Id="rId82" Type="http://schemas.openxmlformats.org/officeDocument/2006/relationships/slide" Target="slides/slide65.xml"/><Relationship Id="rId81" Type="http://schemas.openxmlformats.org/officeDocument/2006/relationships/slide" Target="slides/slide64.xml"/><Relationship Id="rId80" Type="http://schemas.openxmlformats.org/officeDocument/2006/relationships/slide" Target="slides/slide63.xml"/><Relationship Id="rId8" Type="http://schemas.openxmlformats.org/officeDocument/2006/relationships/slideMaster" Target="slideMasters/slideMaster7.xml"/><Relationship Id="rId79" Type="http://schemas.openxmlformats.org/officeDocument/2006/relationships/slide" Target="slides/slide62.xml"/><Relationship Id="rId78" Type="http://schemas.openxmlformats.org/officeDocument/2006/relationships/slide" Target="slides/slide61.xml"/><Relationship Id="rId77" Type="http://schemas.openxmlformats.org/officeDocument/2006/relationships/slide" Target="slides/slide60.xml"/><Relationship Id="rId76" Type="http://schemas.openxmlformats.org/officeDocument/2006/relationships/slide" Target="slides/slide59.xml"/><Relationship Id="rId75" Type="http://schemas.openxmlformats.org/officeDocument/2006/relationships/slide" Target="slides/slide58.xml"/><Relationship Id="rId74" Type="http://schemas.openxmlformats.org/officeDocument/2006/relationships/slide" Target="slides/slide57.xml"/><Relationship Id="rId73" Type="http://schemas.openxmlformats.org/officeDocument/2006/relationships/slide" Target="slides/slide56.xml"/><Relationship Id="rId72" Type="http://schemas.openxmlformats.org/officeDocument/2006/relationships/slide" Target="slides/slide55.xml"/><Relationship Id="rId71" Type="http://schemas.openxmlformats.org/officeDocument/2006/relationships/slide" Target="slides/slide54.xml"/><Relationship Id="rId70" Type="http://schemas.openxmlformats.org/officeDocument/2006/relationships/slide" Target="slides/slide53.xml"/><Relationship Id="rId7" Type="http://schemas.openxmlformats.org/officeDocument/2006/relationships/slideMaster" Target="slideMasters/slideMaster6.xml"/><Relationship Id="rId69" Type="http://schemas.openxmlformats.org/officeDocument/2006/relationships/slide" Target="slides/slide52.xml"/><Relationship Id="rId68" Type="http://schemas.openxmlformats.org/officeDocument/2006/relationships/slide" Target="slides/slide51.xml"/><Relationship Id="rId67" Type="http://schemas.openxmlformats.org/officeDocument/2006/relationships/slide" Target="slides/slide50.xml"/><Relationship Id="rId66" Type="http://schemas.openxmlformats.org/officeDocument/2006/relationships/slide" Target="slides/slide49.xml"/><Relationship Id="rId65" Type="http://schemas.openxmlformats.org/officeDocument/2006/relationships/slide" Target="slides/slide48.xml"/><Relationship Id="rId64" Type="http://schemas.openxmlformats.org/officeDocument/2006/relationships/slide" Target="slides/slide47.xml"/><Relationship Id="rId63" Type="http://schemas.openxmlformats.org/officeDocument/2006/relationships/slide" Target="slides/slide46.xml"/><Relationship Id="rId62" Type="http://schemas.openxmlformats.org/officeDocument/2006/relationships/slide" Target="slides/slide45.xml"/><Relationship Id="rId61" Type="http://schemas.openxmlformats.org/officeDocument/2006/relationships/slide" Target="slides/slide44.xml"/><Relationship Id="rId60" Type="http://schemas.openxmlformats.org/officeDocument/2006/relationships/slide" Target="slides/slide43.xml"/><Relationship Id="rId6" Type="http://schemas.openxmlformats.org/officeDocument/2006/relationships/slideMaster" Target="slideMasters/slideMaster5.xml"/><Relationship Id="rId59" Type="http://schemas.openxmlformats.org/officeDocument/2006/relationships/slide" Target="slides/slide42.xml"/><Relationship Id="rId58" Type="http://schemas.openxmlformats.org/officeDocument/2006/relationships/slide" Target="slides/slide41.xml"/><Relationship Id="rId57" Type="http://schemas.openxmlformats.org/officeDocument/2006/relationships/slide" Target="slides/slide40.xml"/><Relationship Id="rId56" Type="http://schemas.openxmlformats.org/officeDocument/2006/relationships/slide" Target="slides/slide39.xml"/><Relationship Id="rId55" Type="http://schemas.openxmlformats.org/officeDocument/2006/relationships/slide" Target="slides/slide38.xml"/><Relationship Id="rId54" Type="http://schemas.openxmlformats.org/officeDocument/2006/relationships/slide" Target="slides/slide37.xml"/><Relationship Id="rId53" Type="http://schemas.openxmlformats.org/officeDocument/2006/relationships/slide" Target="slides/slide36.xml"/><Relationship Id="rId52" Type="http://schemas.openxmlformats.org/officeDocument/2006/relationships/slide" Target="slides/slide35.xml"/><Relationship Id="rId51" Type="http://schemas.openxmlformats.org/officeDocument/2006/relationships/slide" Target="slides/slide34.xml"/><Relationship Id="rId50" Type="http://schemas.openxmlformats.org/officeDocument/2006/relationships/slide" Target="slides/slide33.xml"/><Relationship Id="rId5" Type="http://schemas.openxmlformats.org/officeDocument/2006/relationships/slideMaster" Target="slideMasters/slideMaster4.xml"/><Relationship Id="rId49" Type="http://schemas.openxmlformats.org/officeDocument/2006/relationships/slide" Target="slides/slide32.xml"/><Relationship Id="rId48" Type="http://schemas.openxmlformats.org/officeDocument/2006/relationships/slide" Target="slides/slide31.xml"/><Relationship Id="rId47" Type="http://schemas.openxmlformats.org/officeDocument/2006/relationships/slide" Target="slides/slide30.xml"/><Relationship Id="rId46" Type="http://schemas.openxmlformats.org/officeDocument/2006/relationships/slide" Target="slides/slide29.xml"/><Relationship Id="rId45" Type="http://schemas.openxmlformats.org/officeDocument/2006/relationships/slide" Target="slides/slide28.xml"/><Relationship Id="rId44" Type="http://schemas.openxmlformats.org/officeDocument/2006/relationships/slide" Target="slides/slide27.xml"/><Relationship Id="rId43" Type="http://schemas.openxmlformats.org/officeDocument/2006/relationships/slide" Target="slides/slide26.xml"/><Relationship Id="rId42" Type="http://schemas.openxmlformats.org/officeDocument/2006/relationships/slide" Target="slides/slide25.xml"/><Relationship Id="rId41" Type="http://schemas.openxmlformats.org/officeDocument/2006/relationships/slide" Target="slides/slide24.xml"/><Relationship Id="rId40" Type="http://schemas.openxmlformats.org/officeDocument/2006/relationships/slide" Target="slides/slide23.xml"/><Relationship Id="rId4" Type="http://schemas.openxmlformats.org/officeDocument/2006/relationships/slideMaster" Target="slideMasters/slideMaster3.xml"/><Relationship Id="rId39" Type="http://schemas.openxmlformats.org/officeDocument/2006/relationships/slide" Target="slides/slide22.xml"/><Relationship Id="rId38" Type="http://schemas.openxmlformats.org/officeDocument/2006/relationships/slide" Target="slides/slide21.xml"/><Relationship Id="rId37" Type="http://schemas.openxmlformats.org/officeDocument/2006/relationships/slide" Target="slides/slide20.xml"/><Relationship Id="rId36" Type="http://schemas.openxmlformats.org/officeDocument/2006/relationships/slide" Target="slides/slide19.xml"/><Relationship Id="rId35" Type="http://schemas.openxmlformats.org/officeDocument/2006/relationships/slide" Target="slides/slide18.xml"/><Relationship Id="rId34" Type="http://schemas.openxmlformats.org/officeDocument/2006/relationships/slide" Target="slides/slide17.xml"/><Relationship Id="rId33" Type="http://schemas.openxmlformats.org/officeDocument/2006/relationships/slide" Target="slides/slide16.xml"/><Relationship Id="rId32" Type="http://schemas.openxmlformats.org/officeDocument/2006/relationships/slide" Target="slides/slide15.xml"/><Relationship Id="rId31" Type="http://schemas.openxmlformats.org/officeDocument/2006/relationships/slide" Target="slides/slide14.xml"/><Relationship Id="rId30" Type="http://schemas.openxmlformats.org/officeDocument/2006/relationships/slide" Target="slides/slide13.xml"/><Relationship Id="rId3" Type="http://schemas.openxmlformats.org/officeDocument/2006/relationships/slideMaster" Target="slideMasters/slideMaster2.xml"/><Relationship Id="rId29" Type="http://schemas.openxmlformats.org/officeDocument/2006/relationships/slide" Target="slides/slide12.xml"/><Relationship Id="rId28" Type="http://schemas.openxmlformats.org/officeDocument/2006/relationships/slide" Target="slides/slide11.xml"/><Relationship Id="rId27" Type="http://schemas.openxmlformats.org/officeDocument/2006/relationships/slide" Target="slides/slide10.xml"/><Relationship Id="rId26" Type="http://schemas.openxmlformats.org/officeDocument/2006/relationships/slide" Target="slides/slide9.xml"/><Relationship Id="rId25" Type="http://schemas.openxmlformats.org/officeDocument/2006/relationships/slide" Target="slides/slide8.xml"/><Relationship Id="rId24" Type="http://schemas.openxmlformats.org/officeDocument/2006/relationships/slide" Target="slides/slide7.xml"/><Relationship Id="rId23" Type="http://schemas.openxmlformats.org/officeDocument/2006/relationships/slide" Target="slides/slide6.xml"/><Relationship Id="rId22" Type="http://schemas.openxmlformats.org/officeDocument/2006/relationships/slide" Target="slides/slide5.xml"/><Relationship Id="rId21" Type="http://schemas.openxmlformats.org/officeDocument/2006/relationships/slide" Target="slides/slide4.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3.xml"/><Relationship Id="rId18" Type="http://schemas.openxmlformats.org/officeDocument/2006/relationships/slide" Target="slides/slide2.xml"/><Relationship Id="rId17" Type="http://schemas.openxmlformats.org/officeDocument/2006/relationships/slide" Target="slides/slide1.xml"/><Relationship Id="rId168" Type="http://schemas.openxmlformats.org/officeDocument/2006/relationships/tags" Target="tags/tag10.xml"/><Relationship Id="rId167" Type="http://schemas.openxmlformats.org/officeDocument/2006/relationships/tableStyles" Target="tableStyles.xml"/><Relationship Id="rId166" Type="http://schemas.openxmlformats.org/officeDocument/2006/relationships/viewProps" Target="viewProps.xml"/><Relationship Id="rId165" Type="http://schemas.openxmlformats.org/officeDocument/2006/relationships/presProps" Target="presProps.xml"/><Relationship Id="rId164" Type="http://schemas.openxmlformats.org/officeDocument/2006/relationships/slide" Target="slides/slide147.xml"/><Relationship Id="rId163" Type="http://schemas.openxmlformats.org/officeDocument/2006/relationships/slide" Target="slides/slide146.xml"/><Relationship Id="rId162" Type="http://schemas.openxmlformats.org/officeDocument/2006/relationships/slide" Target="slides/slide145.xml"/><Relationship Id="rId161" Type="http://schemas.openxmlformats.org/officeDocument/2006/relationships/slide" Target="slides/slide144.xml"/><Relationship Id="rId160" Type="http://schemas.openxmlformats.org/officeDocument/2006/relationships/slide" Target="slides/slide143.xml"/><Relationship Id="rId16" Type="http://schemas.openxmlformats.org/officeDocument/2006/relationships/slideMaster" Target="slideMasters/slideMaster15.xml"/><Relationship Id="rId159" Type="http://schemas.openxmlformats.org/officeDocument/2006/relationships/slide" Target="slides/slide142.xml"/><Relationship Id="rId158" Type="http://schemas.openxmlformats.org/officeDocument/2006/relationships/slide" Target="slides/slide141.xml"/><Relationship Id="rId157" Type="http://schemas.openxmlformats.org/officeDocument/2006/relationships/slide" Target="slides/slide140.xml"/><Relationship Id="rId156" Type="http://schemas.openxmlformats.org/officeDocument/2006/relationships/slide" Target="slides/slide139.xml"/><Relationship Id="rId155" Type="http://schemas.openxmlformats.org/officeDocument/2006/relationships/slide" Target="slides/slide138.xml"/><Relationship Id="rId154" Type="http://schemas.openxmlformats.org/officeDocument/2006/relationships/slide" Target="slides/slide137.xml"/><Relationship Id="rId153" Type="http://schemas.openxmlformats.org/officeDocument/2006/relationships/slide" Target="slides/slide136.xml"/><Relationship Id="rId152" Type="http://schemas.openxmlformats.org/officeDocument/2006/relationships/slide" Target="slides/slide135.xml"/><Relationship Id="rId151" Type="http://schemas.openxmlformats.org/officeDocument/2006/relationships/slide" Target="slides/slide134.xml"/><Relationship Id="rId150" Type="http://schemas.openxmlformats.org/officeDocument/2006/relationships/slide" Target="slides/slide133.xml"/><Relationship Id="rId15" Type="http://schemas.openxmlformats.org/officeDocument/2006/relationships/slideMaster" Target="slideMasters/slideMaster14.xml"/><Relationship Id="rId149" Type="http://schemas.openxmlformats.org/officeDocument/2006/relationships/slide" Target="slides/slide132.xml"/><Relationship Id="rId148" Type="http://schemas.openxmlformats.org/officeDocument/2006/relationships/slide" Target="slides/slide131.xml"/><Relationship Id="rId147" Type="http://schemas.openxmlformats.org/officeDocument/2006/relationships/slide" Target="slides/slide130.xml"/><Relationship Id="rId146" Type="http://schemas.openxmlformats.org/officeDocument/2006/relationships/slide" Target="slides/slide129.xml"/><Relationship Id="rId145" Type="http://schemas.openxmlformats.org/officeDocument/2006/relationships/slide" Target="slides/slide128.xml"/><Relationship Id="rId144" Type="http://schemas.openxmlformats.org/officeDocument/2006/relationships/slide" Target="slides/slide127.xml"/><Relationship Id="rId143" Type="http://schemas.openxmlformats.org/officeDocument/2006/relationships/slide" Target="slides/slide126.xml"/><Relationship Id="rId142" Type="http://schemas.openxmlformats.org/officeDocument/2006/relationships/slide" Target="slides/slide125.xml"/><Relationship Id="rId141" Type="http://schemas.openxmlformats.org/officeDocument/2006/relationships/slide" Target="slides/slide124.xml"/><Relationship Id="rId140" Type="http://schemas.openxmlformats.org/officeDocument/2006/relationships/slide" Target="slides/slide123.xml"/><Relationship Id="rId14" Type="http://schemas.openxmlformats.org/officeDocument/2006/relationships/slideMaster" Target="slideMasters/slideMaster13.xml"/><Relationship Id="rId139" Type="http://schemas.openxmlformats.org/officeDocument/2006/relationships/slide" Target="slides/slide122.xml"/><Relationship Id="rId138" Type="http://schemas.openxmlformats.org/officeDocument/2006/relationships/slide" Target="slides/slide121.xml"/><Relationship Id="rId137" Type="http://schemas.openxmlformats.org/officeDocument/2006/relationships/slide" Target="slides/slide120.xml"/><Relationship Id="rId136" Type="http://schemas.openxmlformats.org/officeDocument/2006/relationships/slide" Target="slides/slide119.xml"/><Relationship Id="rId135" Type="http://schemas.openxmlformats.org/officeDocument/2006/relationships/slide" Target="slides/slide118.xml"/><Relationship Id="rId134" Type="http://schemas.openxmlformats.org/officeDocument/2006/relationships/slide" Target="slides/slide117.xml"/><Relationship Id="rId133" Type="http://schemas.openxmlformats.org/officeDocument/2006/relationships/slide" Target="slides/slide116.xml"/><Relationship Id="rId132" Type="http://schemas.openxmlformats.org/officeDocument/2006/relationships/slide" Target="slides/slide115.xml"/><Relationship Id="rId131" Type="http://schemas.openxmlformats.org/officeDocument/2006/relationships/slide" Target="slides/slide114.xml"/><Relationship Id="rId130" Type="http://schemas.openxmlformats.org/officeDocument/2006/relationships/slide" Target="slides/slide113.xml"/><Relationship Id="rId13" Type="http://schemas.openxmlformats.org/officeDocument/2006/relationships/slideMaster" Target="slideMasters/slideMaster12.xml"/><Relationship Id="rId129" Type="http://schemas.openxmlformats.org/officeDocument/2006/relationships/slide" Target="slides/slide112.xml"/><Relationship Id="rId128" Type="http://schemas.openxmlformats.org/officeDocument/2006/relationships/slide" Target="slides/slide111.xml"/><Relationship Id="rId127" Type="http://schemas.openxmlformats.org/officeDocument/2006/relationships/slide" Target="slides/slide110.xml"/><Relationship Id="rId126" Type="http://schemas.openxmlformats.org/officeDocument/2006/relationships/slide" Target="slides/slide109.xml"/><Relationship Id="rId125" Type="http://schemas.openxmlformats.org/officeDocument/2006/relationships/slide" Target="slides/slide108.xml"/><Relationship Id="rId124" Type="http://schemas.openxmlformats.org/officeDocument/2006/relationships/slide" Target="slides/slide107.xml"/><Relationship Id="rId123" Type="http://schemas.openxmlformats.org/officeDocument/2006/relationships/slide" Target="slides/slide106.xml"/><Relationship Id="rId122" Type="http://schemas.openxmlformats.org/officeDocument/2006/relationships/slide" Target="slides/slide105.xml"/><Relationship Id="rId121" Type="http://schemas.openxmlformats.org/officeDocument/2006/relationships/slide" Target="slides/slide104.xml"/><Relationship Id="rId120" Type="http://schemas.openxmlformats.org/officeDocument/2006/relationships/slide" Target="slides/slide103.xml"/><Relationship Id="rId12" Type="http://schemas.openxmlformats.org/officeDocument/2006/relationships/slideMaster" Target="slideMasters/slideMaster11.xml"/><Relationship Id="rId119" Type="http://schemas.openxmlformats.org/officeDocument/2006/relationships/slide" Target="slides/slide102.xml"/><Relationship Id="rId118" Type="http://schemas.openxmlformats.org/officeDocument/2006/relationships/slide" Target="slides/slide101.xml"/><Relationship Id="rId117" Type="http://schemas.openxmlformats.org/officeDocument/2006/relationships/slide" Target="slides/slide100.xml"/><Relationship Id="rId116" Type="http://schemas.openxmlformats.org/officeDocument/2006/relationships/slide" Target="slides/slide99.xml"/><Relationship Id="rId115" Type="http://schemas.openxmlformats.org/officeDocument/2006/relationships/slide" Target="slides/slide98.xml"/><Relationship Id="rId114" Type="http://schemas.openxmlformats.org/officeDocument/2006/relationships/slide" Target="slides/slide97.xml"/><Relationship Id="rId113" Type="http://schemas.openxmlformats.org/officeDocument/2006/relationships/slide" Target="slides/slide96.xml"/><Relationship Id="rId112" Type="http://schemas.openxmlformats.org/officeDocument/2006/relationships/slide" Target="slides/slide95.xml"/><Relationship Id="rId111" Type="http://schemas.openxmlformats.org/officeDocument/2006/relationships/slide" Target="slides/slide94.xml"/><Relationship Id="rId110" Type="http://schemas.openxmlformats.org/officeDocument/2006/relationships/slide" Target="slides/slide93.xml"/><Relationship Id="rId11" Type="http://schemas.openxmlformats.org/officeDocument/2006/relationships/slideMaster" Target="slideMasters/slideMaster10.xml"/><Relationship Id="rId109" Type="http://schemas.openxmlformats.org/officeDocument/2006/relationships/slide" Target="slides/slide92.xml"/><Relationship Id="rId108" Type="http://schemas.openxmlformats.org/officeDocument/2006/relationships/slide" Target="slides/slide91.xml"/><Relationship Id="rId107" Type="http://schemas.openxmlformats.org/officeDocument/2006/relationships/slide" Target="slides/slide90.xml"/><Relationship Id="rId106" Type="http://schemas.openxmlformats.org/officeDocument/2006/relationships/slide" Target="slides/slide89.xml"/><Relationship Id="rId105" Type="http://schemas.openxmlformats.org/officeDocument/2006/relationships/slide" Target="slides/slide88.xml"/><Relationship Id="rId104" Type="http://schemas.openxmlformats.org/officeDocument/2006/relationships/slide" Target="slides/slide87.xml"/><Relationship Id="rId103" Type="http://schemas.openxmlformats.org/officeDocument/2006/relationships/slide" Target="slides/slide86.xml"/><Relationship Id="rId102" Type="http://schemas.openxmlformats.org/officeDocument/2006/relationships/slide" Target="slides/slide85.xml"/><Relationship Id="rId101" Type="http://schemas.openxmlformats.org/officeDocument/2006/relationships/slide" Target="slides/slide84.xml"/><Relationship Id="rId100" Type="http://schemas.openxmlformats.org/officeDocument/2006/relationships/slide" Target="slides/slide83.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129.wmf"/><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21.wmf"/><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4.wmf"/><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76.wmf"/><Relationship Id="rId1"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0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700" name="Rectangle 4"/>
          <p:cNvSpPr>
            <a:spLocks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710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1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1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33794" name="Rectangle 2"/>
          <p:cNvSpPr>
            <a:spLocks noTextEdit="1"/>
          </p:cNvSpPr>
          <p:nvPr>
            <p:ph type="sldImg"/>
          </p:nvPr>
        </p:nvSpPr>
        <p:spPr/>
      </p:sp>
      <p:sp>
        <p:nvSpPr>
          <p:cNvPr id="33795"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107522" name="Rectangle 2"/>
          <p:cNvSpPr>
            <a:spLocks noTextEdit="1"/>
          </p:cNvSpPr>
          <p:nvPr>
            <p:ph type="sldImg"/>
          </p:nvPr>
        </p:nvSpPr>
        <p:spPr>
          <a:solidFill>
            <a:srgbClr val="FFFFFF"/>
          </a:solidFill>
        </p:spPr>
      </p:sp>
      <p:sp>
        <p:nvSpPr>
          <p:cNvPr id="107523"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幻灯片图像占位符 1"/>
          <p:cNvSpPr>
            <a:spLocks noTextEdit="1"/>
          </p:cNvSpPr>
          <p:nvPr>
            <p:ph type="sldImg"/>
          </p:nvPr>
        </p:nvSpPr>
        <p:spPr/>
      </p:sp>
      <p:sp>
        <p:nvSpPr>
          <p:cNvPr id="118786"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en-US" altLang="zh-CN"/>
              <a:t>f=h+g</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不考虑上限的话，算法会发散，不能保证找到最优解</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幻灯片图像占位符 1"/>
          <p:cNvSpPr>
            <a:spLocks noTextEdit="1"/>
          </p:cNvSpPr>
          <p:nvPr>
            <p:ph type="sldImg"/>
          </p:nvPr>
        </p:nvSpPr>
        <p:spPr/>
      </p:sp>
      <p:sp>
        <p:nvSpPr>
          <p:cNvPr id="148482" name="文本占位符 2"/>
          <p:cNvSpPr/>
          <p:nvPr>
            <p:ph type="body"/>
          </p:nvPr>
        </p:nvSpPr>
        <p:spPr/>
        <p:txBody>
          <a:bodyPr wrap="square" lIns="91440" tIns="45720" rIns="91440" bIns="45720" anchor="t" anchorCtr="0"/>
          <a:p>
            <a:pPr lvl="0"/>
            <a:r>
              <a:rPr lang="zh-CN" altLang="en-US"/>
              <a:t>看书补充点知识</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幻灯片图像占位符 1"/>
          <p:cNvSpPr>
            <a:spLocks noTextEdit="1"/>
          </p:cNvSpPr>
          <p:nvPr>
            <p:ph type="sldImg"/>
          </p:nvPr>
        </p:nvSpPr>
        <p:spPr/>
      </p:sp>
      <p:sp>
        <p:nvSpPr>
          <p:cNvPr id="151554"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幻灯片图像占位符 1"/>
          <p:cNvSpPr>
            <a:spLocks noTextEdit="1"/>
          </p:cNvSpPr>
          <p:nvPr>
            <p:ph type="sldImg"/>
          </p:nvPr>
        </p:nvSpPr>
        <p:spPr/>
      </p:sp>
      <p:sp>
        <p:nvSpPr>
          <p:cNvPr id="154626"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幻灯片图像占位符 1"/>
          <p:cNvSpPr>
            <a:spLocks noTextEdit="1"/>
          </p:cNvSpPr>
          <p:nvPr>
            <p:ph type="sldImg"/>
          </p:nvPr>
        </p:nvSpPr>
        <p:spPr/>
      </p:sp>
      <p:sp>
        <p:nvSpPr>
          <p:cNvPr id="159746" name="文本占位符 2"/>
          <p:cNvSpPr/>
          <p:nvPr>
            <p:ph type="body"/>
          </p:nvPr>
        </p:nvSpPr>
        <p:spPr/>
        <p:txBody>
          <a:bodyPr wrap="square" lIns="91440" tIns="45720" rIns="91440" bIns="45720" anchor="t" anchorCtr="0"/>
          <a:p>
            <a:pPr lvl="0"/>
            <a:r>
              <a:rPr lang="en-US" altLang="zh-CN"/>
              <a:t>BILIBILI</a:t>
            </a:r>
            <a:r>
              <a:rPr lang="zh-CN" altLang="en-US"/>
              <a:t>视频</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35842" name="Rectangle 2"/>
          <p:cNvSpPr>
            <a:spLocks noTextEdit="1"/>
          </p:cNvSpPr>
          <p:nvPr>
            <p:ph type="sldImg"/>
          </p:nvPr>
        </p:nvSpPr>
        <p:spPr>
          <a:solidFill>
            <a:srgbClr val="FFFFFF"/>
          </a:solidFill>
        </p:spPr>
      </p:sp>
      <p:sp>
        <p:nvSpPr>
          <p:cNvPr id="35843"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en-US" altLang="zh-CN"/>
              <a:t>max</a:t>
            </a:r>
            <a:r>
              <a:rPr lang="zh-CN" altLang="en-US"/>
              <a:t>步，看下一层分值最大；</a:t>
            </a:r>
            <a:r>
              <a:rPr lang="en-US" altLang="zh-CN"/>
              <a:t>min</a:t>
            </a:r>
            <a:r>
              <a:rPr lang="zh-CN" altLang="en-US"/>
              <a:t>步，看下一层分值</a:t>
            </a:r>
            <a:r>
              <a:rPr lang="zh-CN" altLang="en-US"/>
              <a:t>最小</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分值是按照当前</a:t>
            </a:r>
            <a:r>
              <a:rPr lang="en-US" altLang="zh-CN"/>
              <a:t>min</a:t>
            </a:r>
            <a:r>
              <a:rPr lang="zh-CN" altLang="en-US"/>
              <a:t>，</a:t>
            </a:r>
            <a:r>
              <a:rPr lang="en-US" altLang="zh-CN"/>
              <a:t>max</a:t>
            </a:r>
            <a:r>
              <a:rPr lang="zh-CN" altLang="en-US"/>
              <a:t>看子节点中的</a:t>
            </a:r>
            <a:r>
              <a:rPr lang="en-US" altLang="zh-CN"/>
              <a:t>min, max</a:t>
            </a:r>
            <a:r>
              <a:rPr lang="zh-CN" altLang="en-US"/>
              <a:t>分值</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3" name="幻灯片图像占位符 1"/>
          <p:cNvSpPr>
            <a:spLocks noTextEdit="1"/>
          </p:cNvSpPr>
          <p:nvPr>
            <p:ph type="sldImg"/>
          </p:nvPr>
        </p:nvSpPr>
        <p:spPr/>
      </p:sp>
      <p:sp>
        <p:nvSpPr>
          <p:cNvPr id="187394" name="文本占位符 2"/>
          <p:cNvSpPr/>
          <p:nvPr>
            <p:ph type="body"/>
          </p:nvPr>
        </p:nvSpPr>
        <p:spPr/>
        <p:txBody>
          <a:bodyPr wrap="square" lIns="91440" tIns="45720" rIns="91440" bIns="45720" anchor="t" anchorCtr="0"/>
          <a:p>
            <a:pPr lvl="0"/>
            <a:r>
              <a:rPr lang="zh-CN" altLang="en-US"/>
              <a:t>宽度优先，对于复杂解空间也有问题</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52226" name="Rectangle 2"/>
          <p:cNvSpPr>
            <a:spLocks noTextEdit="1"/>
          </p:cNvSpPr>
          <p:nvPr>
            <p:ph type="sldImg"/>
          </p:nvPr>
        </p:nvSpPr>
        <p:spPr>
          <a:solidFill>
            <a:srgbClr val="FFFFFF"/>
          </a:solidFill>
        </p:spPr>
      </p:sp>
      <p:sp>
        <p:nvSpPr>
          <p:cNvPr id="52227"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54274" name="Rectangle 2"/>
          <p:cNvSpPr>
            <a:spLocks noTextEdit="1"/>
          </p:cNvSpPr>
          <p:nvPr>
            <p:ph type="sldImg"/>
          </p:nvPr>
        </p:nvSpPr>
        <p:spPr>
          <a:solidFill>
            <a:srgbClr val="FFFFFF"/>
          </a:solidFill>
        </p:spPr>
      </p:sp>
      <p:sp>
        <p:nvSpPr>
          <p:cNvPr id="54275"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75778" name="Rectangle 2"/>
          <p:cNvSpPr>
            <a:spLocks noTextEdit="1"/>
          </p:cNvSpPr>
          <p:nvPr>
            <p:ph type="sldImg"/>
          </p:nvPr>
        </p:nvSpPr>
        <p:spPr>
          <a:solidFill>
            <a:srgbClr val="FFFFFF"/>
          </a:solidFill>
        </p:spPr>
      </p:sp>
      <p:sp>
        <p:nvSpPr>
          <p:cNvPr id="75779"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78850" name="Rectangle 2"/>
          <p:cNvSpPr>
            <a:spLocks noTextEdit="1"/>
          </p:cNvSpPr>
          <p:nvPr>
            <p:ph type="sldImg"/>
          </p:nvPr>
        </p:nvSpPr>
        <p:spPr>
          <a:solidFill>
            <a:srgbClr val="FFFFFF"/>
          </a:solidFill>
        </p:spPr>
      </p:sp>
      <p:sp>
        <p:nvSpPr>
          <p:cNvPr id="78851"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在图结构中，有多条从单源起点到终点的路径，最短的那条即为最优路径。</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
        <p:nvSpPr>
          <p:cNvPr id="105474" name="Rectangle 2"/>
          <p:cNvSpPr>
            <a:spLocks noTextEdit="1"/>
          </p:cNvSpPr>
          <p:nvPr>
            <p:ph type="sldImg"/>
          </p:nvPr>
        </p:nvSpPr>
        <p:spPr>
          <a:solidFill>
            <a:srgbClr val="FFFFFF"/>
          </a:solidFill>
        </p:spPr>
      </p:sp>
      <p:sp>
        <p:nvSpPr>
          <p:cNvPr id="105475"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5362"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5363"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4578"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4579"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5602"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5603"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6386"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6387"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6626"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6627"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7650"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7651"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8674"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8675"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5362"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5363"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7410"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7411"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8434"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8435"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9458"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9459"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0482"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0483"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1506"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1507"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2530"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2531"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250825" y="908050"/>
            <a:ext cx="4244975"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908050"/>
            <a:ext cx="4244975" cy="26241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684588"/>
            <a:ext cx="4244975" cy="26241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灯片编号占位符 5"/>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23554"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23555"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533400" y="3352800"/>
            <a:ext cx="80772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34"/>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035"/>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7173"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10" name="Rectangle 1030"/>
          <p:cNvSpPr>
            <a:spLocks noGrp="1" noChangeArrowheads="1"/>
          </p:cNvSpPr>
          <p:nvPr>
            <p:ph type="ftr" sz="quarter" idx="3"/>
          </p:nvPr>
        </p:nvSpPr>
        <p:spPr bwMode="auto">
          <a:xfrm>
            <a:off x="733425" y="138113"/>
            <a:ext cx="7737475" cy="323850"/>
          </a:xfrm>
          <a:prstGeom prst="rect">
            <a:avLst/>
          </a:prstGeom>
          <a:noFill/>
          <a:ln>
            <a:miter lim="800000"/>
          </a:ln>
        </p:spPr>
        <p:txBody>
          <a:bodyPr vert="horz" wrap="square" lIns="91440" tIns="45720" rIns="91440" bIns="45720" numCol="1" anchor="t" anchorCtr="0" compatLnSpc="1"/>
          <a:lstStyle>
            <a:lvl1pPr>
              <a:defRPr sz="1600">
                <a:solidFill>
                  <a:srgbClr val="A5002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smtClean="0">
              <a:ln>
                <a:noFill/>
              </a:ln>
              <a:solidFill>
                <a:srgbClr val="A50021"/>
              </a:solidFill>
              <a:effectLst/>
              <a:uLnTx/>
              <a:uFillTx/>
              <a:latin typeface="Arial" panose="020B0604020202020204" pitchFamily="34" charset="0"/>
              <a:ea typeface="MS PGothic" panose="020B0600070205080204" pitchFamily="34" charset="-128"/>
              <a:cs typeface="+mn-cs"/>
            </a:endParaRPr>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7.xml"/><Relationship Id="rId8" Type="http://schemas.openxmlformats.org/officeDocument/2006/relationships/slideLayout" Target="../slideLayouts/slideLayout116.xml"/><Relationship Id="rId7" Type="http://schemas.openxmlformats.org/officeDocument/2006/relationships/slideLayout" Target="../slideLayouts/slideLayout115.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4" Type="http://schemas.openxmlformats.org/officeDocument/2006/relationships/theme" Target="../theme/theme10.xml"/><Relationship Id="rId13" Type="http://schemas.openxmlformats.org/officeDocument/2006/relationships/image" Target="../media/image3.png"/><Relationship Id="rId12" Type="http://schemas.openxmlformats.org/officeDocument/2006/relationships/slideLayout" Target="../slideLayouts/slideLayout120.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4" Type="http://schemas.openxmlformats.org/officeDocument/2006/relationships/theme" Target="../theme/theme11.xml"/><Relationship Id="rId13" Type="http://schemas.openxmlformats.org/officeDocument/2006/relationships/image" Target="../media/image3.png"/><Relationship Id="rId12" Type="http://schemas.openxmlformats.org/officeDocument/2006/relationships/slideLayout" Target="../slideLayouts/slideLayout132.xml"/><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4" Type="http://schemas.openxmlformats.org/officeDocument/2006/relationships/theme" Target="../theme/theme12.xml"/><Relationship Id="rId13" Type="http://schemas.openxmlformats.org/officeDocument/2006/relationships/image" Target="../media/image3.png"/><Relationship Id="rId12" Type="http://schemas.openxmlformats.org/officeDocument/2006/relationships/slideLayout" Target="../slideLayouts/slideLayout144.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53.xml"/><Relationship Id="rId8" Type="http://schemas.openxmlformats.org/officeDocument/2006/relationships/slideLayout" Target="../slideLayouts/slideLayout152.xml"/><Relationship Id="rId7" Type="http://schemas.openxmlformats.org/officeDocument/2006/relationships/slideLayout" Target="../slideLayouts/slideLayout151.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4" Type="http://schemas.openxmlformats.org/officeDocument/2006/relationships/theme" Target="../theme/theme13.xml"/><Relationship Id="rId13" Type="http://schemas.openxmlformats.org/officeDocument/2006/relationships/image" Target="../media/image3.png"/><Relationship Id="rId12" Type="http://schemas.openxmlformats.org/officeDocument/2006/relationships/slideLayout" Target="../slideLayouts/slideLayout156.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4" Type="http://schemas.openxmlformats.org/officeDocument/2006/relationships/theme" Target="../theme/theme14.xml"/><Relationship Id="rId13" Type="http://schemas.openxmlformats.org/officeDocument/2006/relationships/image" Target="../media/image3.png"/><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4" Type="http://schemas.openxmlformats.org/officeDocument/2006/relationships/theme" Target="../theme/theme15.xml"/><Relationship Id="rId13" Type="http://schemas.openxmlformats.org/officeDocument/2006/relationships/image" Target="../media/image3.png"/><Relationship Id="rId12" Type="http://schemas.openxmlformats.org/officeDocument/2006/relationships/slideLayout" Target="../slideLayouts/slideLayout180.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3.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3.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4" Type="http://schemas.openxmlformats.org/officeDocument/2006/relationships/theme" Target="../theme/theme4.xml"/><Relationship Id="rId13" Type="http://schemas.openxmlformats.org/officeDocument/2006/relationships/image" Target="../media/image3.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4" Type="http://schemas.openxmlformats.org/officeDocument/2006/relationships/theme" Target="../theme/theme5.xml"/><Relationship Id="rId13" Type="http://schemas.openxmlformats.org/officeDocument/2006/relationships/image" Target="../media/image3.pn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4" Type="http://schemas.openxmlformats.org/officeDocument/2006/relationships/theme" Target="../theme/theme6.xml"/><Relationship Id="rId13" Type="http://schemas.openxmlformats.org/officeDocument/2006/relationships/image" Target="../media/image3.png"/><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4" Type="http://schemas.openxmlformats.org/officeDocument/2006/relationships/theme" Target="../theme/theme7.xml"/><Relationship Id="rId13" Type="http://schemas.openxmlformats.org/officeDocument/2006/relationships/image" Target="../media/image3.png"/><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4" Type="http://schemas.openxmlformats.org/officeDocument/2006/relationships/theme" Target="../theme/theme8.xml"/><Relationship Id="rId13" Type="http://schemas.openxmlformats.org/officeDocument/2006/relationships/image" Target="../media/image3.png"/><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4" Type="http://schemas.openxmlformats.org/officeDocument/2006/relationships/theme" Target="../theme/theme9.xml"/><Relationship Id="rId13" Type="http://schemas.openxmlformats.org/officeDocument/2006/relationships/image" Target="../media/image3.png"/><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1027"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1024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10243"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1126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11267"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1229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12291"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1331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13315"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1433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14339"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1027"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205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2051"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307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3075"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409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4099"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512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5123"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614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6147"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717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7171"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819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8195"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921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9219"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6154" name="Rectangle 10"/>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ransition>
    <p:random/>
  </p:transition>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3"/>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08.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tags" Target="../tags/tag6.xml"/><Relationship Id="rId7" Type="http://schemas.openxmlformats.org/officeDocument/2006/relationships/image" Target="../media/image107.png"/><Relationship Id="rId6" Type="http://schemas.openxmlformats.org/officeDocument/2006/relationships/tags" Target="../tags/tag5.xml"/><Relationship Id="rId5" Type="http://schemas.openxmlformats.org/officeDocument/2006/relationships/image" Target="../media/image106.png"/><Relationship Id="rId4" Type="http://schemas.openxmlformats.org/officeDocument/2006/relationships/tags" Target="../tags/tag4.xml"/><Relationship Id="rId3" Type="http://schemas.openxmlformats.org/officeDocument/2006/relationships/image" Target="../media/image105.png"/><Relationship Id="rId2" Type="http://schemas.openxmlformats.org/officeDocument/2006/relationships/tags" Target="../tags/tag3.xml"/><Relationship Id="rId13" Type="http://schemas.openxmlformats.org/officeDocument/2006/relationships/slideLayout" Target="../slideLayouts/slideLayout2.xml"/><Relationship Id="rId12" Type="http://schemas.openxmlformats.org/officeDocument/2006/relationships/tags" Target="../tags/tag8.xml"/><Relationship Id="rId11" Type="http://schemas.openxmlformats.org/officeDocument/2006/relationships/image" Target="../media/image109.png"/><Relationship Id="rId10" Type="http://schemas.openxmlformats.org/officeDocument/2006/relationships/tags" Target="../tags/tag7.xml"/><Relationship Id="rId1" Type="http://schemas.openxmlformats.org/officeDocument/2006/relationships/image" Target="../media/image104.png"/></Relationships>
</file>

<file path=ppt/slides/_rels/slide10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2.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9.wmf"/><Relationship Id="rId7" Type="http://schemas.openxmlformats.org/officeDocument/2006/relationships/oleObject" Target="../embeddings/oleObject36.bin"/><Relationship Id="rId6" Type="http://schemas.openxmlformats.org/officeDocument/2006/relationships/image" Target="../media/image128.wmf"/><Relationship Id="rId5" Type="http://schemas.openxmlformats.org/officeDocument/2006/relationships/oleObject" Target="../embeddings/oleObject35.bin"/><Relationship Id="rId4" Type="http://schemas.openxmlformats.org/officeDocument/2006/relationships/image" Target="../media/image127.wmf"/><Relationship Id="rId3" Type="http://schemas.openxmlformats.org/officeDocument/2006/relationships/oleObject" Target="../embeddings/oleObject34.bin"/><Relationship Id="rId2" Type="http://schemas.openxmlformats.org/officeDocument/2006/relationships/image" Target="../media/image126.wmf"/><Relationship Id="rId10" Type="http://schemas.openxmlformats.org/officeDocument/2006/relationships/vmlDrawing" Target="../drawings/vmlDrawing11.vml"/><Relationship Id="rId1" Type="http://schemas.openxmlformats.org/officeDocument/2006/relationships/oleObject" Target="../embeddings/oleObject33.bin"/></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2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1.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3.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image" Target="../media/image135.png"/><Relationship Id="rId1" Type="http://schemas.openxmlformats.org/officeDocument/2006/relationships/image" Target="../media/image134.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10.xml"/><Relationship Id="rId1" Type="http://schemas.openxmlformats.org/officeDocument/2006/relationships/image" Target="../media/image13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image" Target="../media/image139.png"/><Relationship Id="rId1" Type="http://schemas.openxmlformats.org/officeDocument/2006/relationships/image" Target="../media/image138.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22.xml"/><Relationship Id="rId1" Type="http://schemas.openxmlformats.org/officeDocument/2006/relationships/image" Target="../media/image138.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22.xml"/><Relationship Id="rId1" Type="http://schemas.openxmlformats.org/officeDocument/2006/relationships/image" Target="../media/image140.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22.xml"/><Relationship Id="rId1" Type="http://schemas.openxmlformats.org/officeDocument/2006/relationships/image" Target="../media/image141.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22.xml"/><Relationship Id="rId1" Type="http://schemas.openxmlformats.org/officeDocument/2006/relationships/image" Target="../media/image142.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2.xml"/><Relationship Id="rId1" Type="http://schemas.openxmlformats.org/officeDocument/2006/relationships/image" Target="../media/image143.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22.xml"/><Relationship Id="rId1" Type="http://schemas.openxmlformats.org/officeDocument/2006/relationships/image" Target="../media/image144.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22.xml"/><Relationship Id="rId1" Type="http://schemas.openxmlformats.org/officeDocument/2006/relationships/image" Target="../media/image145.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image" Target="../media/image147.png"/><Relationship Id="rId1" Type="http://schemas.openxmlformats.org/officeDocument/2006/relationships/image" Target="../media/image146.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4.xml"/><Relationship Id="rId1" Type="http://schemas.openxmlformats.org/officeDocument/2006/relationships/image" Target="../media/image1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148.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149.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image" Target="../media/image151.png"/><Relationship Id="rId1" Type="http://schemas.openxmlformats.org/officeDocument/2006/relationships/image" Target="../media/image150.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50.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46.xml"/><Relationship Id="rId1" Type="http://schemas.openxmlformats.org/officeDocument/2006/relationships/image" Target="../media/image152.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image" Target="../media/image154.png"/><Relationship Id="rId1" Type="http://schemas.openxmlformats.org/officeDocument/2006/relationships/image" Target="../media/image153.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58.xml"/><Relationship Id="rId1" Type="http://schemas.openxmlformats.org/officeDocument/2006/relationships/image" Target="../media/image153.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wmf"/><Relationship Id="rId3" Type="http://schemas.openxmlformats.org/officeDocument/2006/relationships/oleObject" Target="../embeddings/oleObject2.bin"/><Relationship Id="rId2" Type="http://schemas.openxmlformats.org/officeDocument/2006/relationships/image" Target="../media/image15.w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20.wmf"/><Relationship Id="rId7" Type="http://schemas.openxmlformats.org/officeDocument/2006/relationships/oleObject" Target="../embeddings/oleObject6.bin"/><Relationship Id="rId6" Type="http://schemas.openxmlformats.org/officeDocument/2006/relationships/image" Target="../media/image19.wmf"/><Relationship Id="rId5" Type="http://schemas.openxmlformats.org/officeDocument/2006/relationships/oleObject" Target="../embeddings/oleObject5.bin"/><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oleObject" Target="../embeddings/oleObject8.bin"/><Relationship Id="rId10" Type="http://schemas.openxmlformats.org/officeDocument/2006/relationships/image" Target="../media/image21.wmf"/><Relationship Id="rId1"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4.wmf"/><Relationship Id="rId7" Type="http://schemas.openxmlformats.org/officeDocument/2006/relationships/oleObject" Target="../embeddings/oleObject12.bin"/><Relationship Id="rId6" Type="http://schemas.openxmlformats.org/officeDocument/2006/relationships/image" Target="../media/image23.wmf"/><Relationship Id="rId5" Type="http://schemas.openxmlformats.org/officeDocument/2006/relationships/oleObject" Target="../embeddings/oleObject11.bin"/><Relationship Id="rId4" Type="http://schemas.openxmlformats.org/officeDocument/2006/relationships/image" Target="../media/image22.wmf"/><Relationship Id="rId3" Type="http://schemas.openxmlformats.org/officeDocument/2006/relationships/oleObject" Target="../embeddings/oleObject10.bin"/><Relationship Id="rId2" Type="http://schemas.openxmlformats.org/officeDocument/2006/relationships/image" Target="../media/image19.wmf"/><Relationship Id="rId11" Type="http://schemas.openxmlformats.org/officeDocument/2006/relationships/vmlDrawing" Target="../drawings/vmlDrawing3.vml"/><Relationship Id="rId10" Type="http://schemas.openxmlformats.org/officeDocument/2006/relationships/slideLayout" Target="../slideLayouts/slideLayout2.xml"/><Relationship Id="rId1"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6.xml"/><Relationship Id="rId2" Type="http://schemas.openxmlformats.org/officeDocument/2006/relationships/image" Target="../media/image25.png"/><Relationship Id="rId1"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42.wmf"/><Relationship Id="rId1"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70.xml"/><Relationship Id="rId3" Type="http://schemas.openxmlformats.org/officeDocument/2006/relationships/image" Target="../media/image48.png"/><Relationship Id="rId2" Type="http://schemas.openxmlformats.org/officeDocument/2006/relationships/tags" Target="../tags/tag2.xml"/><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wmf"/></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60.wmf"/><Relationship Id="rId1" Type="http://schemas.openxmlformats.org/officeDocument/2006/relationships/oleObject" Target="../embeddings/oleObject16.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8.xml"/><Relationship Id="rId1"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6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64.png"/><Relationship Id="rId1" Type="http://schemas.openxmlformats.org/officeDocument/2006/relationships/image" Target="../media/image6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84.xml.rels><?xml version="1.0" encoding="UTF-8" standalone="yes"?>
<Relationships xmlns="http://schemas.openxmlformats.org/package/2006/relationships"><Relationship Id="rId9" Type="http://schemas.openxmlformats.org/officeDocument/2006/relationships/image" Target="../media/image72.wmf"/><Relationship Id="rId8" Type="http://schemas.openxmlformats.org/officeDocument/2006/relationships/oleObject" Target="../embeddings/oleObject20.bin"/><Relationship Id="rId7" Type="http://schemas.openxmlformats.org/officeDocument/2006/relationships/image" Target="../media/image71.wmf"/><Relationship Id="rId6" Type="http://schemas.openxmlformats.org/officeDocument/2006/relationships/oleObject" Target="../embeddings/oleObject19.bin"/><Relationship Id="rId5" Type="http://schemas.openxmlformats.org/officeDocument/2006/relationships/image" Target="../media/image70.wmf"/><Relationship Id="rId4" Type="http://schemas.openxmlformats.org/officeDocument/2006/relationships/oleObject" Target="../embeddings/oleObject18.bin"/><Relationship Id="rId3" Type="http://schemas.openxmlformats.org/officeDocument/2006/relationships/image" Target="../media/image69.wmf"/><Relationship Id="rId2" Type="http://schemas.openxmlformats.org/officeDocument/2006/relationships/oleObject" Target="../embeddings/oleObject17.bin"/><Relationship Id="rId15" Type="http://schemas.openxmlformats.org/officeDocument/2006/relationships/vmlDrawing" Target="../drawings/vmlDrawing8.vml"/><Relationship Id="rId14" Type="http://schemas.openxmlformats.org/officeDocument/2006/relationships/slideLayout" Target="../slideLayouts/slideLayout2.xml"/><Relationship Id="rId13" Type="http://schemas.openxmlformats.org/officeDocument/2006/relationships/image" Target="../media/image74.wmf"/><Relationship Id="rId12" Type="http://schemas.openxmlformats.org/officeDocument/2006/relationships/oleObject" Target="../embeddings/oleObject22.bin"/><Relationship Id="rId11" Type="http://schemas.openxmlformats.org/officeDocument/2006/relationships/image" Target="../media/image73.wmf"/><Relationship Id="rId10" Type="http://schemas.openxmlformats.org/officeDocument/2006/relationships/oleObject" Target="../embeddings/oleObject21.bin"/><Relationship Id="rId1"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png"/><Relationship Id="rId7" Type="http://schemas.openxmlformats.org/officeDocument/2006/relationships/oleObject" Target="../embeddings/oleObject26.bin"/><Relationship Id="rId6" Type="http://schemas.openxmlformats.org/officeDocument/2006/relationships/image" Target="../media/image69.wmf"/><Relationship Id="rId5" Type="http://schemas.openxmlformats.org/officeDocument/2006/relationships/oleObject" Target="../embeddings/oleObject25.bin"/><Relationship Id="rId4" Type="http://schemas.openxmlformats.org/officeDocument/2006/relationships/image" Target="../media/image76.wmf"/><Relationship Id="rId3" Type="http://schemas.openxmlformats.org/officeDocument/2006/relationships/oleObject" Target="../embeddings/oleObject24.bin"/><Relationship Id="rId2" Type="http://schemas.openxmlformats.org/officeDocument/2006/relationships/image" Target="../media/image75.wmf"/><Relationship Id="rId10" Type="http://schemas.openxmlformats.org/officeDocument/2006/relationships/vmlDrawing" Target="../drawings/vmlDrawing9.vml"/><Relationship Id="rId1" Type="http://schemas.openxmlformats.org/officeDocument/2006/relationships/oleObject" Target="../embeddings/oleObject23.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image" Target="../media/image80.wmf"/><Relationship Id="rId7" Type="http://schemas.openxmlformats.org/officeDocument/2006/relationships/oleObject" Target="../embeddings/oleObject30.bin"/><Relationship Id="rId6" Type="http://schemas.openxmlformats.org/officeDocument/2006/relationships/image" Target="../media/image79.wmf"/><Relationship Id="rId5" Type="http://schemas.openxmlformats.org/officeDocument/2006/relationships/oleObject" Target="../embeddings/oleObject29.bin"/><Relationship Id="rId4" Type="http://schemas.openxmlformats.org/officeDocument/2006/relationships/image" Target="../media/image78.wmf"/><Relationship Id="rId3" Type="http://schemas.openxmlformats.org/officeDocument/2006/relationships/oleObject" Target="../embeddings/oleObject28.bin"/><Relationship Id="rId2" Type="http://schemas.openxmlformats.org/officeDocument/2006/relationships/image" Target="../media/image77.wmf"/><Relationship Id="rId15" Type="http://schemas.openxmlformats.org/officeDocument/2006/relationships/vmlDrawing" Target="../drawings/vmlDrawing10.vml"/><Relationship Id="rId14" Type="http://schemas.openxmlformats.org/officeDocument/2006/relationships/slideLayout" Target="../slideLayouts/slideLayout12.xml"/><Relationship Id="rId13" Type="http://schemas.openxmlformats.org/officeDocument/2006/relationships/image" Target="../media/image83.png"/><Relationship Id="rId12" Type="http://schemas.openxmlformats.org/officeDocument/2006/relationships/image" Target="../media/image82.wmf"/><Relationship Id="rId11" Type="http://schemas.openxmlformats.org/officeDocument/2006/relationships/oleObject" Target="../embeddings/oleObject32.bin"/><Relationship Id="rId10" Type="http://schemas.openxmlformats.org/officeDocument/2006/relationships/image" Target="../media/image81.wmf"/><Relationship Id="rId1" Type="http://schemas.openxmlformats.org/officeDocument/2006/relationships/oleObject" Target="../embeddings/oleObject27.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7.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89.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image" Target="../media/image9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91.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wmf"/></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ctrTitle"/>
          </p:nvPr>
        </p:nvSpPr>
        <p:spPr>
          <a:xfrm>
            <a:off x="1116013" y="1265238"/>
            <a:ext cx="6624637" cy="2019300"/>
          </a:xfrm>
          <a:solidFill>
            <a:srgbClr val="A50021"/>
          </a:solidFill>
        </p:spPr>
        <p:txBody>
          <a:bodyPr vert="horz" wrap="square" lIns="91440" tIns="45720" rIns="91440" bIns="45720" anchor="b" anchorCtr="0"/>
          <a:p>
            <a:pPr algn="ctr" eaLnBrk="1" hangingPunct="1">
              <a:lnSpc>
                <a:spcPct val="160000"/>
              </a:lnSpc>
              <a:buClrTx/>
              <a:buSzTx/>
              <a:buFontTx/>
            </a:pPr>
            <a:r>
              <a:rPr lang="en-US" altLang="zh-CN" sz="4400" dirty="0">
                <a:solidFill>
                  <a:schemeClr val="tx1"/>
                </a:solidFill>
                <a:latin typeface="+mj-lt"/>
                <a:ea typeface="+mj-ea"/>
                <a:cs typeface="+mj-cs"/>
              </a:rPr>
              <a:t>  </a:t>
            </a:r>
            <a:r>
              <a:rPr lang="zh-CN" altLang="en-US" sz="4600" dirty="0">
                <a:solidFill>
                  <a:schemeClr val="tx1"/>
                </a:solidFill>
                <a:latin typeface="Times New Roman" panose="02020603050405020304" pitchFamily="18" charset="0"/>
                <a:ea typeface="黑体" panose="02010609060101010101" pitchFamily="2" charset="-122"/>
                <a:cs typeface="+mj-cs"/>
              </a:rPr>
              <a:t>第 </a:t>
            </a:r>
            <a:r>
              <a:rPr lang="en-US" altLang="zh-CN" sz="4600" dirty="0">
                <a:solidFill>
                  <a:schemeClr val="tx1"/>
                </a:solidFill>
                <a:latin typeface="Times New Roman" panose="02020603050405020304" pitchFamily="18" charset="0"/>
                <a:ea typeface="黑体" panose="02010609060101010101" pitchFamily="2" charset="-122"/>
                <a:cs typeface="+mj-cs"/>
              </a:rPr>
              <a:t>5 </a:t>
            </a:r>
            <a:r>
              <a:rPr lang="zh-CN" altLang="en-US" sz="4600" dirty="0">
                <a:solidFill>
                  <a:schemeClr val="tx1"/>
                </a:solidFill>
                <a:latin typeface="Times New Roman" panose="02020603050405020304" pitchFamily="18" charset="0"/>
                <a:ea typeface="黑体" panose="02010609060101010101" pitchFamily="2" charset="-122"/>
                <a:cs typeface="+mj-cs"/>
              </a:rPr>
              <a:t>章   搜索求解策略</a:t>
            </a:r>
            <a:endParaRPr lang="zh-CN" altLang="en-US" sz="4600" dirty="0">
              <a:solidFill>
                <a:schemeClr val="tx1"/>
              </a:solidFill>
              <a:latin typeface="Times New Roman" panose="02020603050405020304" pitchFamily="18" charset="0"/>
              <a:ea typeface="黑体" panose="02010609060101010101" pitchFamily="2" charset="-122"/>
              <a:cs typeface="+mj-cs"/>
            </a:endParaRPr>
          </a:p>
        </p:txBody>
      </p:sp>
      <p:sp>
        <p:nvSpPr>
          <p:cNvPr id="30722" name="Rectangle 4"/>
          <p:cNvSpPr>
            <a:spLocks noGrp="1"/>
          </p:cNvSpPr>
          <p:nvPr/>
        </p:nvSpPr>
        <p:spPr>
          <a:xfrm>
            <a:off x="468313" y="3357563"/>
            <a:ext cx="8280400" cy="2303462"/>
          </a:xfrm>
          <a:prstGeom prst="rect">
            <a:avLst/>
          </a:prstGeom>
          <a:noFill/>
          <a:ln w="9525">
            <a:noFill/>
          </a:ln>
        </p:spPr>
        <p:txBody>
          <a:bodyPr anchor="t" anchorCtr="0"/>
          <a:p>
            <a:pPr>
              <a:lnSpc>
                <a:spcPct val="140000"/>
              </a:lnSpc>
              <a:buClr>
                <a:schemeClr val="accent2"/>
              </a:buClr>
              <a:buFont typeface="Wingdings" panose="05000000000000000000" pitchFamily="2" charset="2"/>
            </a:pPr>
            <a:r>
              <a:rPr lang="zh-CN" altLang="en-US" sz="3400" b="1" dirty="0">
                <a:solidFill>
                  <a:schemeClr val="accent2"/>
                </a:solidFill>
                <a:latin typeface="华文琥珀" panose="02010800040101010101" pitchFamily="2" charset="-122"/>
                <a:ea typeface="华文琥珀" panose="02010800040101010101" pitchFamily="2" charset="-122"/>
              </a:rPr>
              <a:t>教材：</a:t>
            </a:r>
            <a:endParaRPr lang="zh-CN" altLang="en-US" sz="3400" b="1" dirty="0">
              <a:solidFill>
                <a:schemeClr val="accent2"/>
              </a:solidFill>
              <a:latin typeface="华文琥珀" panose="02010800040101010101" pitchFamily="2" charset="-122"/>
              <a:ea typeface="华文琥珀" panose="02010800040101010101" pitchFamily="2" charset="-122"/>
            </a:endParaRPr>
          </a:p>
          <a:p>
            <a:pPr>
              <a:lnSpc>
                <a:spcPct val="140000"/>
              </a:lnSpc>
              <a:buClr>
                <a:schemeClr val="accent2"/>
              </a:buClr>
              <a:buFont typeface="Wingdings" panose="05000000000000000000" pitchFamily="2" charset="2"/>
            </a:pPr>
            <a:r>
              <a:rPr lang="zh-CN" altLang="en-US" sz="3200" b="1" dirty="0">
                <a:solidFill>
                  <a:srgbClr val="0000FF"/>
                </a:solidFill>
                <a:latin typeface="Times New Roman" panose="02020603050405020304" pitchFamily="18" charset="0"/>
                <a:ea typeface="楷体_GB2312" pitchFamily="49" charset="-122"/>
              </a:rPr>
              <a:t>         王万良</a:t>
            </a:r>
            <a:r>
              <a:rPr lang="en-US" altLang="zh-CN" sz="3200" b="1" dirty="0">
                <a:solidFill>
                  <a:srgbClr val="0000FF"/>
                </a:solidFill>
                <a:latin typeface="Times New Roman" panose="02020603050405020304" pitchFamily="18" charset="0"/>
                <a:ea typeface="楷体_GB2312" pitchFamily="49" charset="-122"/>
              </a:rPr>
              <a:t>《</a:t>
            </a:r>
            <a:r>
              <a:rPr lang="zh-CN" altLang="en-US" sz="3200" b="1" dirty="0">
                <a:solidFill>
                  <a:srgbClr val="0000FF"/>
                </a:solidFill>
                <a:latin typeface="Times New Roman" panose="02020603050405020304" pitchFamily="18" charset="0"/>
                <a:ea typeface="楷体_GB2312" pitchFamily="49" charset="-122"/>
              </a:rPr>
              <a:t>人工智能导论</a:t>
            </a:r>
            <a:r>
              <a:rPr lang="en-US" altLang="zh-CN" sz="3200" b="1" dirty="0">
                <a:solidFill>
                  <a:srgbClr val="0000FF"/>
                </a:solidFill>
                <a:latin typeface="Times New Roman" panose="02020603050405020304" pitchFamily="18" charset="0"/>
                <a:ea typeface="楷体_GB2312" pitchFamily="49" charset="-122"/>
              </a:rPr>
              <a:t>》</a:t>
            </a:r>
            <a:r>
              <a:rPr lang="zh-CN" altLang="en-US" sz="3200" b="1" dirty="0">
                <a:solidFill>
                  <a:srgbClr val="0000FF"/>
                </a:solidFill>
                <a:latin typeface="Times New Roman" panose="02020603050405020304" pitchFamily="18" charset="0"/>
                <a:ea typeface="楷体_GB2312" pitchFamily="49" charset="-122"/>
              </a:rPr>
              <a:t>（第</a:t>
            </a:r>
            <a:r>
              <a:rPr lang="en-US" altLang="zh-CN" sz="3200" b="1" dirty="0">
                <a:solidFill>
                  <a:srgbClr val="0000FF"/>
                </a:solidFill>
                <a:latin typeface="Times New Roman" panose="02020603050405020304" pitchFamily="18" charset="0"/>
                <a:ea typeface="楷体_GB2312" pitchFamily="49" charset="-122"/>
              </a:rPr>
              <a:t>4</a:t>
            </a:r>
            <a:r>
              <a:rPr lang="zh-CN" altLang="en-US" sz="3200" b="1" dirty="0">
                <a:solidFill>
                  <a:srgbClr val="0000FF"/>
                </a:solidFill>
                <a:latin typeface="Times New Roman" panose="02020603050405020304" pitchFamily="18" charset="0"/>
                <a:ea typeface="楷体_GB2312" pitchFamily="49" charset="-122"/>
              </a:rPr>
              <a:t>版）</a:t>
            </a:r>
            <a:endParaRPr lang="zh-CN" altLang="en-US" sz="3200" b="1" dirty="0">
              <a:solidFill>
                <a:srgbClr val="0000FF"/>
              </a:solidFill>
              <a:latin typeface="Times New Roman" panose="02020603050405020304" pitchFamily="18" charset="0"/>
              <a:ea typeface="楷体_GB2312" pitchFamily="49" charset="-122"/>
            </a:endParaRPr>
          </a:p>
          <a:p>
            <a:pPr>
              <a:lnSpc>
                <a:spcPct val="140000"/>
              </a:lnSpc>
              <a:buClr>
                <a:schemeClr val="accent2"/>
              </a:buClr>
              <a:buFont typeface="Wingdings" panose="05000000000000000000" pitchFamily="2" charset="2"/>
            </a:pPr>
            <a:r>
              <a:rPr lang="zh-CN" altLang="en-US" sz="3200" b="1" dirty="0">
                <a:solidFill>
                  <a:srgbClr val="0000FF"/>
                </a:solidFill>
                <a:latin typeface="Times New Roman" panose="02020603050405020304" pitchFamily="18" charset="0"/>
                <a:ea typeface="楷体_GB2312" pitchFamily="49" charset="-122"/>
              </a:rPr>
              <a:t>         高等教育出版社，</a:t>
            </a:r>
            <a:r>
              <a:rPr lang="en-US" altLang="zh-CN" sz="3200" b="1" dirty="0">
                <a:solidFill>
                  <a:srgbClr val="0000FF"/>
                </a:solidFill>
                <a:latin typeface="Times New Roman" panose="02020603050405020304" pitchFamily="18" charset="0"/>
                <a:ea typeface="楷体_GB2312" pitchFamily="49" charset="-122"/>
              </a:rPr>
              <a:t>2017.7</a:t>
            </a:r>
            <a:endParaRPr lang="en-US" altLang="zh-CN" sz="3200" b="1" dirty="0">
              <a:solidFill>
                <a:srgbClr val="0000FF"/>
              </a:solidFill>
              <a:latin typeface="Times New Roman" panose="02020603050405020304" pitchFamily="18" charset="0"/>
              <a:ea typeface="楷体_GB2312" pitchFamily="49" charset="-122"/>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4301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5.1.1  </a:t>
            </a:r>
            <a:r>
              <a:rPr lang="zh-CN" altLang="en-US" sz="3600" b="0" dirty="0">
                <a:latin typeface="Times New Roman" panose="02020603050405020304" pitchFamily="18" charset="0"/>
                <a:ea typeface="黑体" panose="02010609060101010101" pitchFamily="2" charset="-122"/>
              </a:rPr>
              <a:t>搜索的基本问题与主要过程</a:t>
            </a:r>
            <a:r>
              <a:rPr lang="zh-CN" altLang="en-US" dirty="0"/>
              <a:t> </a:t>
            </a:r>
            <a:endParaRPr lang="zh-CN" altLang="en-US" dirty="0"/>
          </a:p>
        </p:txBody>
      </p:sp>
      <p:sp>
        <p:nvSpPr>
          <p:cNvPr id="4099" name="Rectangle 3"/>
          <p:cNvSpPr>
            <a:spLocks noGrp="1"/>
          </p:cNvSpPr>
          <p:nvPr>
            <p:ph idx="1"/>
          </p:nvPr>
        </p:nvSpPr>
        <p:spPr>
          <a:xfrm>
            <a:off x="393700" y="1052513"/>
            <a:ext cx="8642350" cy="5400675"/>
          </a:xfrm>
        </p:spPr>
        <p:txBody>
          <a:bodyPr vert="horz" wrap="square" lIns="91440" tIns="45720" rIns="91440" bIns="45720" anchor="t" anchorCtr="0"/>
          <a:p>
            <a:pPr marL="609600" indent="-609600" eaLnBrk="1" hangingPunct="1"/>
            <a:r>
              <a:rPr lang="zh-CN" altLang="en-US" b="1" dirty="0">
                <a:latin typeface="Times New Roman" panose="02020603050405020304" pitchFamily="18" charset="0"/>
              </a:rPr>
              <a:t>搜索中需要解决的基本问题</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marL="990600" lvl="1" indent="-518795" eaLnBrk="1" hangingPunct="1">
              <a:lnSpc>
                <a:spcPct val="120000"/>
              </a:lnSpc>
              <a:spcBef>
                <a:spcPct val="40000"/>
              </a:spcBef>
              <a:buClr>
                <a:schemeClr val="tx1"/>
              </a:buClr>
              <a:buNone/>
            </a:pPr>
            <a:r>
              <a:rPr lang="zh-CN" altLang="en-US" sz="2800" dirty="0">
                <a:solidFill>
                  <a:schemeClr val="tx1"/>
                </a:solidFill>
                <a:latin typeface="Times New Roman" panose="02020603050405020304" pitchFamily="18" charset="0"/>
              </a:rPr>
              <a:t>（</a:t>
            </a:r>
            <a:r>
              <a:rPr lang="en-US" altLang="zh-CN" sz="2800" dirty="0">
                <a:solidFill>
                  <a:schemeClr val="tx1"/>
                </a:solidFill>
                <a:latin typeface="Times New Roman" panose="02020603050405020304" pitchFamily="18" charset="0"/>
              </a:rPr>
              <a:t>1</a:t>
            </a:r>
            <a:r>
              <a:rPr lang="zh-CN" altLang="en-US" sz="2800" dirty="0">
                <a:solidFill>
                  <a:schemeClr val="tx1"/>
                </a:solidFill>
                <a:latin typeface="Times New Roman" panose="02020603050405020304" pitchFamily="18" charset="0"/>
              </a:rPr>
              <a:t>）是否一定能找到一个解。</a:t>
            </a:r>
            <a:endParaRPr lang="zh-CN" altLang="en-US" sz="2800" dirty="0">
              <a:solidFill>
                <a:schemeClr val="tx1"/>
              </a:solidFill>
              <a:latin typeface="Times New Roman" panose="02020603050405020304" pitchFamily="18" charset="0"/>
            </a:endParaRPr>
          </a:p>
          <a:p>
            <a:pPr marL="990600" lvl="1" indent="-518795" eaLnBrk="1" hangingPunct="1">
              <a:lnSpc>
                <a:spcPct val="120000"/>
              </a:lnSpc>
              <a:spcBef>
                <a:spcPct val="40000"/>
              </a:spcBef>
              <a:buClr>
                <a:schemeClr val="tx1"/>
              </a:buClr>
              <a:buNone/>
            </a:pPr>
            <a:r>
              <a:rPr lang="zh-CN" altLang="en-US" sz="2800" dirty="0">
                <a:solidFill>
                  <a:schemeClr val="tx1"/>
                </a:solidFill>
                <a:latin typeface="Times New Roman" panose="02020603050405020304" pitchFamily="18" charset="0"/>
              </a:rPr>
              <a:t>（</a:t>
            </a:r>
            <a:r>
              <a:rPr lang="en-US" altLang="zh-CN" sz="2800" dirty="0">
                <a:solidFill>
                  <a:schemeClr val="tx1"/>
                </a:solidFill>
                <a:latin typeface="Times New Roman" panose="02020603050405020304" pitchFamily="18" charset="0"/>
              </a:rPr>
              <a:t>2</a:t>
            </a:r>
            <a:r>
              <a:rPr lang="zh-CN" altLang="en-US" sz="2800" dirty="0">
                <a:solidFill>
                  <a:schemeClr val="tx1"/>
                </a:solidFill>
                <a:latin typeface="Times New Roman" panose="02020603050405020304" pitchFamily="18" charset="0"/>
              </a:rPr>
              <a:t>）找到的解是否是最佳解。</a:t>
            </a:r>
            <a:endParaRPr lang="zh-CN" altLang="en-US" sz="2800" dirty="0">
              <a:solidFill>
                <a:schemeClr val="tx1"/>
              </a:solidFill>
              <a:latin typeface="Times New Roman" panose="02020603050405020304" pitchFamily="18" charset="0"/>
            </a:endParaRPr>
          </a:p>
          <a:p>
            <a:pPr marL="990600" lvl="1" indent="-518795" eaLnBrk="1" hangingPunct="1">
              <a:lnSpc>
                <a:spcPct val="120000"/>
              </a:lnSpc>
              <a:spcBef>
                <a:spcPct val="40000"/>
              </a:spcBef>
              <a:buClr>
                <a:schemeClr val="tx1"/>
              </a:buClr>
              <a:buNone/>
            </a:pPr>
            <a:r>
              <a:rPr lang="zh-CN" altLang="en-US" sz="2800" dirty="0">
                <a:solidFill>
                  <a:schemeClr val="tx1"/>
                </a:solidFill>
                <a:latin typeface="Times New Roman" panose="02020603050405020304" pitchFamily="18" charset="0"/>
              </a:rPr>
              <a:t>（</a:t>
            </a:r>
            <a:r>
              <a:rPr lang="en-US" altLang="zh-CN" sz="2800" dirty="0">
                <a:solidFill>
                  <a:schemeClr val="tx1"/>
                </a:solidFill>
                <a:latin typeface="Times New Roman" panose="02020603050405020304" pitchFamily="18" charset="0"/>
              </a:rPr>
              <a:t>3</a:t>
            </a:r>
            <a:r>
              <a:rPr lang="zh-CN" altLang="en-US" sz="2800" dirty="0">
                <a:solidFill>
                  <a:schemeClr val="tx1"/>
                </a:solidFill>
                <a:latin typeface="Times New Roman" panose="02020603050405020304" pitchFamily="18" charset="0"/>
              </a:rPr>
              <a:t>）时间与空间复杂性如何。</a:t>
            </a:r>
            <a:endParaRPr lang="zh-CN" altLang="en-US" sz="2800" dirty="0">
              <a:solidFill>
                <a:schemeClr val="tx1"/>
              </a:solidFill>
              <a:latin typeface="Times New Roman" panose="02020603050405020304" pitchFamily="18" charset="0"/>
            </a:endParaRPr>
          </a:p>
          <a:p>
            <a:pPr marL="990600" lvl="1" indent="-518795" eaLnBrk="1" hangingPunct="1">
              <a:lnSpc>
                <a:spcPct val="120000"/>
              </a:lnSpc>
              <a:spcBef>
                <a:spcPct val="40000"/>
              </a:spcBef>
              <a:buClr>
                <a:schemeClr val="tx1"/>
              </a:buClr>
              <a:buNone/>
            </a:pPr>
            <a:r>
              <a:rPr lang="zh-CN" altLang="en-US" sz="2800" dirty="0">
                <a:solidFill>
                  <a:schemeClr val="tx1"/>
                </a:solidFill>
                <a:latin typeface="Times New Roman" panose="02020603050405020304" pitchFamily="18" charset="0"/>
              </a:rPr>
              <a:t>（</a:t>
            </a:r>
            <a:r>
              <a:rPr lang="en-US" altLang="zh-CN" sz="2800" dirty="0">
                <a:solidFill>
                  <a:schemeClr val="tx1"/>
                </a:solidFill>
                <a:latin typeface="Times New Roman" panose="02020603050405020304" pitchFamily="18" charset="0"/>
              </a:rPr>
              <a:t>4</a:t>
            </a:r>
            <a:r>
              <a:rPr lang="zh-CN" altLang="en-US" sz="2800" dirty="0">
                <a:solidFill>
                  <a:schemeClr val="tx1"/>
                </a:solidFill>
                <a:latin typeface="Times New Roman" panose="02020603050405020304" pitchFamily="18" charset="0"/>
              </a:rPr>
              <a:t>）是否终止运行或是否会陷入一个死循环。</a:t>
            </a:r>
            <a:endParaRPr lang="zh-CN" altLang="en-US" sz="2800" dirty="0">
              <a:solidFill>
                <a:schemeClr val="tx1"/>
              </a:solidFill>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9">
                                            <p:txEl>
                                              <p:charRg st="0" end="14"/>
                                            </p:txEl>
                                          </p:spTgt>
                                        </p:tgtEl>
                                        <p:attrNameLst>
                                          <p:attrName>style.visibility</p:attrName>
                                        </p:attrNameLst>
                                      </p:cBhvr>
                                      <p:to>
                                        <p:strVal val="visible"/>
                                      </p:to>
                                    </p:set>
                                    <p:animEffect transition="in" filter="blinds(horizontal)">
                                      <p:cBhvr>
                                        <p:cTn id="7" dur="500"/>
                                        <p:tgtEl>
                                          <p:spTgt spid="4099">
                                            <p:txEl>
                                              <p:charRg st="0" end="14"/>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99">
                                            <p:txEl>
                                              <p:charRg st="14" end="29"/>
                                            </p:txEl>
                                          </p:spTgt>
                                        </p:tgtEl>
                                        <p:attrNameLst>
                                          <p:attrName>style.visibility</p:attrName>
                                        </p:attrNameLst>
                                      </p:cBhvr>
                                      <p:to>
                                        <p:strVal val="visible"/>
                                      </p:to>
                                    </p:set>
                                    <p:animEffect transition="in" filter="blinds(horizontal)">
                                      <p:cBhvr>
                                        <p:cTn id="10" dur="500"/>
                                        <p:tgtEl>
                                          <p:spTgt spid="4099">
                                            <p:txEl>
                                              <p:charRg st="14" end="29"/>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099">
                                            <p:txEl>
                                              <p:charRg st="29" end="44"/>
                                            </p:txEl>
                                          </p:spTgt>
                                        </p:tgtEl>
                                        <p:attrNameLst>
                                          <p:attrName>style.visibility</p:attrName>
                                        </p:attrNameLst>
                                      </p:cBhvr>
                                      <p:to>
                                        <p:strVal val="visible"/>
                                      </p:to>
                                    </p:set>
                                    <p:animEffect transition="in" filter="blinds(horizontal)">
                                      <p:cBhvr>
                                        <p:cTn id="13" dur="500"/>
                                        <p:tgtEl>
                                          <p:spTgt spid="4099">
                                            <p:txEl>
                                              <p:charRg st="29" end="44"/>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099">
                                            <p:txEl>
                                              <p:charRg st="44" end="59"/>
                                            </p:txEl>
                                          </p:spTgt>
                                        </p:tgtEl>
                                        <p:attrNameLst>
                                          <p:attrName>style.visibility</p:attrName>
                                        </p:attrNameLst>
                                      </p:cBhvr>
                                      <p:to>
                                        <p:strVal val="visible"/>
                                      </p:to>
                                    </p:set>
                                    <p:animEffect transition="in" filter="blinds(horizontal)">
                                      <p:cBhvr>
                                        <p:cTn id="16" dur="500"/>
                                        <p:tgtEl>
                                          <p:spTgt spid="4099">
                                            <p:txEl>
                                              <p:charRg st="44" end="59"/>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099">
                                            <p:txEl>
                                              <p:charRg st="59" end="81"/>
                                            </p:txEl>
                                          </p:spTgt>
                                        </p:tgtEl>
                                        <p:attrNameLst>
                                          <p:attrName>style.visibility</p:attrName>
                                        </p:attrNameLst>
                                      </p:cBhvr>
                                      <p:to>
                                        <p:strVal val="visible"/>
                                      </p:to>
                                    </p:set>
                                    <p:animEffect transition="in" filter="blinds(horizontal)">
                                      <p:cBhvr>
                                        <p:cTn id="19" dur="500"/>
                                        <p:tgtEl>
                                          <p:spTgt spid="4099">
                                            <p:txEl>
                                              <p:charRg st="59" end="8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标题 1"/>
          <p:cNvSpPr>
            <a:spLocks noGrp="1"/>
          </p:cNvSpPr>
          <p:nvPr>
            <p:ph type="title"/>
          </p:nvPr>
        </p:nvSpPr>
        <p:spPr/>
        <p:txBody>
          <a:bodyPr anchor="b" anchorCtr="0"/>
          <a:p>
            <a:endParaRPr lang="zh-CN" altLang="en-US"/>
          </a:p>
        </p:txBody>
      </p:sp>
      <p:pic>
        <p:nvPicPr>
          <p:cNvPr id="142338" name="内容占位符 3"/>
          <p:cNvPicPr>
            <a:picLocks noGrp="1" noChangeAspect="1"/>
          </p:cNvPicPr>
          <p:nvPr>
            <p:ph idx="1"/>
          </p:nvPr>
        </p:nvPicPr>
        <p:blipFill>
          <a:blip r:embed="rId1"/>
          <a:stretch>
            <a:fillRect/>
          </a:stretch>
        </p:blipFill>
        <p:spPr>
          <a:xfrm>
            <a:off x="496888" y="982663"/>
            <a:ext cx="6143625" cy="2516187"/>
          </a:xfrm>
        </p:spPr>
      </p:pic>
      <p:pic>
        <p:nvPicPr>
          <p:cNvPr id="142339" name="图片 4"/>
          <p:cNvPicPr>
            <a:picLocks noChangeAspect="1"/>
          </p:cNvPicPr>
          <p:nvPr/>
        </p:nvPicPr>
        <p:blipFill>
          <a:blip r:embed="rId2"/>
          <a:stretch>
            <a:fillRect/>
          </a:stretch>
        </p:blipFill>
        <p:spPr>
          <a:xfrm>
            <a:off x="496888" y="3498850"/>
            <a:ext cx="6143625" cy="2190750"/>
          </a:xfrm>
          <a:prstGeom prst="rect">
            <a:avLst/>
          </a:prstGeom>
          <a:noFill/>
          <a:ln w="9525">
            <a:noFill/>
          </a:ln>
        </p:spPr>
      </p:pic>
      <p:pic>
        <p:nvPicPr>
          <p:cNvPr id="142340" name="图片 1"/>
          <p:cNvPicPr>
            <a:picLocks noChangeAspect="1"/>
          </p:cNvPicPr>
          <p:nvPr/>
        </p:nvPicPr>
        <p:blipFill>
          <a:blip r:embed="rId3"/>
          <a:stretch>
            <a:fillRect/>
          </a:stretch>
        </p:blipFill>
        <p:spPr>
          <a:xfrm>
            <a:off x="196850" y="982663"/>
            <a:ext cx="8748713" cy="4706937"/>
          </a:xfrm>
          <a:prstGeom prst="rect">
            <a:avLst/>
          </a:prstGeom>
          <a:noFill/>
          <a:ln w="9525">
            <a:noFill/>
          </a:ln>
        </p:spPr>
      </p:pic>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标题 1"/>
          <p:cNvSpPr>
            <a:spLocks noGrp="1"/>
          </p:cNvSpPr>
          <p:nvPr>
            <p:ph type="title"/>
          </p:nvPr>
        </p:nvSpPr>
        <p:spPr/>
        <p:txBody>
          <a:bodyPr anchor="b" anchorCtr="0"/>
          <a:p>
            <a:endParaRPr lang="zh-CN" altLang="en-US"/>
          </a:p>
        </p:txBody>
      </p:sp>
      <p:pic>
        <p:nvPicPr>
          <p:cNvPr id="143362" name="内容占位符 3"/>
          <p:cNvPicPr>
            <a:picLocks noGrp="1" noChangeAspect="1"/>
          </p:cNvPicPr>
          <p:nvPr>
            <p:ph idx="1"/>
          </p:nvPr>
        </p:nvPicPr>
        <p:blipFill>
          <a:blip r:embed="rId1"/>
          <a:stretch>
            <a:fillRect/>
          </a:stretch>
        </p:blipFill>
        <p:spPr>
          <a:xfrm>
            <a:off x="141288" y="1123950"/>
            <a:ext cx="8859837" cy="5026025"/>
          </a:xfrm>
        </p:spPr>
      </p:pic>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标题 1"/>
          <p:cNvSpPr>
            <a:spLocks noGrp="1"/>
          </p:cNvSpPr>
          <p:nvPr>
            <p:ph type="title"/>
          </p:nvPr>
        </p:nvSpPr>
        <p:spPr/>
        <p:txBody>
          <a:bodyPr anchor="b" anchorCtr="0"/>
          <a:p>
            <a:endParaRPr lang="zh-CN" altLang="en-US"/>
          </a:p>
        </p:txBody>
      </p:sp>
      <p:pic>
        <p:nvPicPr>
          <p:cNvPr id="144386" name="内容占位符 2"/>
          <p:cNvPicPr>
            <a:picLocks noGrp="1" noChangeAspect="1"/>
          </p:cNvPicPr>
          <p:nvPr>
            <p:ph idx="1"/>
          </p:nvPr>
        </p:nvPicPr>
        <p:blipFill>
          <a:blip r:embed="rId1"/>
          <a:stretch>
            <a:fillRect/>
          </a:stretch>
        </p:blipFill>
        <p:spPr>
          <a:xfrm>
            <a:off x="239713" y="1327150"/>
            <a:ext cx="8664575" cy="4646613"/>
          </a:xfrm>
        </p:spPr>
      </p:pic>
    </p:spTree>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标题 1"/>
          <p:cNvSpPr>
            <a:spLocks noGrp="1"/>
          </p:cNvSpPr>
          <p:nvPr>
            <p:ph type="title"/>
          </p:nvPr>
        </p:nvSpPr>
        <p:spPr/>
        <p:txBody>
          <a:bodyPr anchor="b" anchorCtr="0"/>
          <a:p>
            <a:endParaRPr lang="zh-CN" altLang="en-US"/>
          </a:p>
        </p:txBody>
      </p:sp>
      <p:pic>
        <p:nvPicPr>
          <p:cNvPr id="145410" name="内容占位符 3"/>
          <p:cNvPicPr>
            <a:picLocks noGrp="1" noChangeAspect="1"/>
          </p:cNvPicPr>
          <p:nvPr>
            <p:ph idx="1"/>
          </p:nvPr>
        </p:nvPicPr>
        <p:blipFill>
          <a:blip r:embed="rId1"/>
          <a:stretch>
            <a:fillRect/>
          </a:stretch>
        </p:blipFill>
        <p:spPr>
          <a:xfrm>
            <a:off x="825500" y="969963"/>
            <a:ext cx="7677150" cy="5399087"/>
          </a:xfrm>
        </p:spPr>
      </p:pic>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标题 1"/>
          <p:cNvSpPr>
            <a:spLocks noGrp="1"/>
          </p:cNvSpPr>
          <p:nvPr>
            <p:ph type="title"/>
          </p:nvPr>
        </p:nvSpPr>
        <p:spPr/>
        <p:txBody>
          <a:bodyPr anchor="b" anchorCtr="0"/>
          <a:p>
            <a:endParaRPr lang="zh-CN" altLang="en-US"/>
          </a:p>
        </p:txBody>
      </p:sp>
      <p:pic>
        <p:nvPicPr>
          <p:cNvPr id="146434" name="内容占位符 2"/>
          <p:cNvPicPr>
            <a:picLocks noGrp="1" noChangeAspect="1"/>
          </p:cNvPicPr>
          <p:nvPr>
            <p:ph idx="1"/>
          </p:nvPr>
        </p:nvPicPr>
        <p:blipFill>
          <a:blip r:embed="rId1"/>
          <a:stretch>
            <a:fillRect/>
          </a:stretch>
        </p:blipFill>
        <p:spPr>
          <a:xfrm>
            <a:off x="239713" y="1190625"/>
            <a:ext cx="8664575" cy="4778375"/>
          </a:xfrm>
        </p:spPr>
      </p:pic>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标题 1"/>
          <p:cNvSpPr>
            <a:spLocks noGrp="1"/>
          </p:cNvSpPr>
          <p:nvPr>
            <p:ph type="title"/>
          </p:nvPr>
        </p:nvSpPr>
        <p:spPr/>
        <p:txBody>
          <a:bodyPr anchor="b" anchorCtr="0"/>
          <a:p>
            <a:endParaRPr lang="zh-CN" altLang="en-US"/>
          </a:p>
        </p:txBody>
      </p:sp>
      <p:pic>
        <p:nvPicPr>
          <p:cNvPr id="147458" name="内容占位符 2"/>
          <p:cNvPicPr>
            <a:picLocks noGrp="1" noChangeAspect="1"/>
          </p:cNvPicPr>
          <p:nvPr>
            <p:ph idx="1"/>
          </p:nvPr>
        </p:nvPicPr>
        <p:blipFill>
          <a:blip r:embed="rId1"/>
          <a:stretch>
            <a:fillRect/>
          </a:stretch>
        </p:blipFill>
        <p:spPr>
          <a:xfrm>
            <a:off x="123825" y="1292225"/>
            <a:ext cx="8896350" cy="4800600"/>
          </a:xfrm>
        </p:spPr>
      </p:pic>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标题 1"/>
          <p:cNvSpPr>
            <a:spLocks noGrp="1"/>
          </p:cNvSpPr>
          <p:nvPr>
            <p:ph type="title"/>
          </p:nvPr>
        </p:nvSpPr>
        <p:spPr/>
        <p:txBody>
          <a:bodyPr anchor="b" anchorCtr="0"/>
          <a:p>
            <a:endParaRPr lang="zh-CN" altLang="en-US"/>
          </a:p>
        </p:txBody>
      </p:sp>
      <p:pic>
        <p:nvPicPr>
          <p:cNvPr id="149506" name="内容占位符 3"/>
          <p:cNvPicPr>
            <a:picLocks noGrp="1" noChangeAspect="1"/>
          </p:cNvPicPr>
          <p:nvPr>
            <p:ph idx="1"/>
          </p:nvPr>
        </p:nvPicPr>
        <p:blipFill>
          <a:blip r:embed="rId1"/>
          <a:stretch>
            <a:fillRect/>
          </a:stretch>
        </p:blipFill>
        <p:spPr>
          <a:xfrm>
            <a:off x="184150" y="1555750"/>
            <a:ext cx="8775700" cy="3746500"/>
          </a:xfrm>
        </p:spPr>
      </p:pic>
    </p:spTree>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标题 1"/>
          <p:cNvSpPr>
            <a:spLocks noGrp="1"/>
          </p:cNvSpPr>
          <p:nvPr>
            <p:ph type="title"/>
          </p:nvPr>
        </p:nvSpPr>
        <p:spPr/>
        <p:txBody>
          <a:bodyPr anchor="b" anchorCtr="0"/>
          <a:p>
            <a:endParaRPr lang="zh-CN" altLang="en-US"/>
          </a:p>
        </p:txBody>
      </p:sp>
      <p:pic>
        <p:nvPicPr>
          <p:cNvPr id="150530" name="内容占位符 3"/>
          <p:cNvPicPr>
            <a:picLocks noGrp="1" noChangeAspect="1"/>
          </p:cNvPicPr>
          <p:nvPr>
            <p:ph idx="1"/>
          </p:nvPr>
        </p:nvPicPr>
        <p:blipFill>
          <a:blip r:embed="rId1"/>
          <a:stretch>
            <a:fillRect/>
          </a:stretch>
        </p:blipFill>
        <p:spPr>
          <a:xfrm>
            <a:off x="495300" y="1395413"/>
            <a:ext cx="8151813" cy="4822825"/>
          </a:xfrm>
        </p:spPr>
      </p:pic>
    </p:spTree>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标题 1"/>
          <p:cNvSpPr>
            <a:spLocks noGrp="1"/>
          </p:cNvSpPr>
          <p:nvPr>
            <p:ph type="title"/>
          </p:nvPr>
        </p:nvSpPr>
        <p:spPr/>
        <p:txBody>
          <a:bodyPr anchor="b" anchorCtr="0"/>
          <a:p>
            <a:r>
              <a:rPr lang="en-US" altLang="zh-CN"/>
              <a:t> </a:t>
            </a:r>
            <a:endParaRPr lang="en-US" altLang="zh-CN"/>
          </a:p>
        </p:txBody>
      </p:sp>
      <p:pic>
        <p:nvPicPr>
          <p:cNvPr id="152578" name="内容占位符 3"/>
          <p:cNvPicPr>
            <a:picLocks noGrp="1" noChangeAspect="1"/>
          </p:cNvPicPr>
          <p:nvPr>
            <p:ph idx="1"/>
          </p:nvPr>
        </p:nvPicPr>
        <p:blipFill>
          <a:blip r:embed="rId1"/>
          <a:stretch>
            <a:fillRect/>
          </a:stretch>
        </p:blipFill>
        <p:spPr>
          <a:xfrm>
            <a:off x="211138" y="1416050"/>
            <a:ext cx="8721725" cy="4910138"/>
          </a:xfrm>
        </p:spPr>
      </p:pic>
      <p:pic>
        <p:nvPicPr>
          <p:cNvPr id="2" name="图片 1"/>
          <p:cNvPicPr>
            <a:picLocks noChangeAspect="1"/>
          </p:cNvPicPr>
          <p:nvPr>
            <p:custDataLst>
              <p:tags r:id="rId2"/>
            </p:custDataLst>
          </p:nvPr>
        </p:nvPicPr>
        <p:blipFill>
          <a:blip r:embed="rId3"/>
          <a:stretch>
            <a:fillRect/>
          </a:stretch>
        </p:blipFill>
        <p:spPr>
          <a:xfrm>
            <a:off x="827405" y="3933190"/>
            <a:ext cx="2441575" cy="36703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3203575" y="3913505"/>
            <a:ext cx="2551430" cy="368935"/>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3059430" y="3913505"/>
            <a:ext cx="1714500" cy="342900"/>
          </a:xfrm>
          <a:prstGeom prst="rect">
            <a:avLst/>
          </a:prstGeom>
        </p:spPr>
      </p:pic>
      <p:pic>
        <p:nvPicPr>
          <p:cNvPr id="5" name="图片 4"/>
          <p:cNvPicPr>
            <a:picLocks noChangeAspect="1"/>
          </p:cNvPicPr>
          <p:nvPr>
            <p:custDataLst>
              <p:tags r:id="rId8"/>
            </p:custDataLst>
          </p:nvPr>
        </p:nvPicPr>
        <p:blipFill>
          <a:blip r:embed="rId9"/>
          <a:stretch>
            <a:fillRect/>
          </a:stretch>
        </p:blipFill>
        <p:spPr>
          <a:xfrm>
            <a:off x="4643755" y="3913505"/>
            <a:ext cx="558800" cy="323850"/>
          </a:xfrm>
          <a:prstGeom prst="rect">
            <a:avLst/>
          </a:prstGeom>
        </p:spPr>
      </p:pic>
      <p:pic>
        <p:nvPicPr>
          <p:cNvPr id="6" name="图片 5"/>
          <p:cNvPicPr>
            <a:picLocks noChangeAspect="1"/>
          </p:cNvPicPr>
          <p:nvPr>
            <p:custDataLst>
              <p:tags r:id="rId10"/>
            </p:custDataLst>
          </p:nvPr>
        </p:nvPicPr>
        <p:blipFill>
          <a:blip r:embed="rId11"/>
          <a:stretch>
            <a:fillRect/>
          </a:stretch>
        </p:blipFill>
        <p:spPr>
          <a:xfrm>
            <a:off x="6588125" y="3913505"/>
            <a:ext cx="2181860" cy="330200"/>
          </a:xfrm>
          <a:prstGeom prst="rect">
            <a:avLst/>
          </a:prstGeom>
        </p:spPr>
      </p:pic>
      <p:pic>
        <p:nvPicPr>
          <p:cNvPr id="7" name="图片 6"/>
          <p:cNvPicPr>
            <a:picLocks noChangeAspect="1"/>
          </p:cNvPicPr>
          <p:nvPr>
            <p:custDataLst>
              <p:tags r:id="rId12"/>
            </p:custDataLst>
          </p:nvPr>
        </p:nvPicPr>
        <p:blipFill>
          <a:blip r:embed="rId11"/>
          <a:stretch>
            <a:fillRect/>
          </a:stretch>
        </p:blipFill>
        <p:spPr>
          <a:xfrm>
            <a:off x="899160" y="4282440"/>
            <a:ext cx="673100" cy="330200"/>
          </a:xfrm>
          <a:prstGeom prst="rect">
            <a:avLst/>
          </a:prstGeom>
        </p:spPr>
      </p:pic>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3491865" y="3860800"/>
            <a:ext cx="394970" cy="206375"/>
          </a:xfrm>
          <a:prstGeom prst="rect">
            <a:avLst/>
          </a:prstGeom>
        </p:spPr>
      </p:pic>
      <p:sp>
        <p:nvSpPr>
          <p:cNvPr id="153601" name="标题 1"/>
          <p:cNvSpPr>
            <a:spLocks noGrp="1"/>
          </p:cNvSpPr>
          <p:nvPr>
            <p:ph type="title"/>
          </p:nvPr>
        </p:nvSpPr>
        <p:spPr/>
        <p:txBody>
          <a:bodyPr anchor="b" anchorCtr="0"/>
          <a:p>
            <a:endParaRPr lang="zh-CN" altLang="en-US"/>
          </a:p>
        </p:txBody>
      </p:sp>
      <p:pic>
        <p:nvPicPr>
          <p:cNvPr id="153602" name="内容占位符 3"/>
          <p:cNvPicPr>
            <a:picLocks noGrp="1" noChangeAspect="1"/>
          </p:cNvPicPr>
          <p:nvPr>
            <p:ph idx="1"/>
          </p:nvPr>
        </p:nvPicPr>
        <p:blipFill>
          <a:blip r:embed="rId3"/>
          <a:stretch>
            <a:fillRect/>
          </a:stretch>
        </p:blipFill>
        <p:spPr>
          <a:xfrm>
            <a:off x="130175" y="1552575"/>
            <a:ext cx="8883650" cy="4441825"/>
          </a:xfrm>
        </p:spPr>
      </p:pic>
      <p:pic>
        <p:nvPicPr>
          <p:cNvPr id="153603" name="图片 4"/>
          <p:cNvPicPr>
            <a:picLocks noChangeAspect="1"/>
          </p:cNvPicPr>
          <p:nvPr/>
        </p:nvPicPr>
        <p:blipFill>
          <a:blip r:embed="rId4"/>
          <a:stretch>
            <a:fillRect/>
          </a:stretch>
        </p:blipFill>
        <p:spPr>
          <a:xfrm>
            <a:off x="5946775" y="3048000"/>
            <a:ext cx="358775" cy="269875"/>
          </a:xfrm>
          <a:prstGeom prst="rect">
            <a:avLst/>
          </a:prstGeom>
          <a:noFill/>
          <a:ln w="9525">
            <a:noFill/>
          </a:ln>
        </p:spPr>
      </p:pic>
      <p:pic>
        <p:nvPicPr>
          <p:cNvPr id="153604" name="图片 5"/>
          <p:cNvPicPr>
            <a:picLocks noChangeAspect="1"/>
          </p:cNvPicPr>
          <p:nvPr/>
        </p:nvPicPr>
        <p:blipFill>
          <a:blip r:embed="rId5"/>
          <a:stretch>
            <a:fillRect/>
          </a:stretch>
        </p:blipFill>
        <p:spPr>
          <a:xfrm>
            <a:off x="2100263" y="5045075"/>
            <a:ext cx="430212" cy="414338"/>
          </a:xfrm>
          <a:prstGeom prst="rect">
            <a:avLst/>
          </a:prstGeom>
          <a:noFill/>
          <a:ln w="9525">
            <a:noFill/>
          </a:ln>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a:spLocks noGrp="1"/>
          </p:cNvSpPr>
          <p:nvPr>
            <p:ph type="title"/>
          </p:nvPr>
        </p:nvSpPr>
        <p:spPr/>
        <p:txBody>
          <a:bodyPr anchor="b" anchorCtr="0"/>
          <a:p>
            <a:endParaRPr lang="zh-CN" altLang="en-US"/>
          </a:p>
        </p:txBody>
      </p:sp>
      <p:pic>
        <p:nvPicPr>
          <p:cNvPr id="2" name="图片 1"/>
          <p:cNvPicPr>
            <a:picLocks noChangeAspect="1"/>
          </p:cNvPicPr>
          <p:nvPr/>
        </p:nvPicPr>
        <p:blipFill>
          <a:blip r:embed="rId1"/>
          <a:stretch>
            <a:fillRect/>
          </a:stretch>
        </p:blipFill>
        <p:spPr>
          <a:xfrm>
            <a:off x="395605" y="2780665"/>
            <a:ext cx="3797300" cy="2019300"/>
          </a:xfrm>
          <a:prstGeom prst="rect">
            <a:avLst/>
          </a:prstGeom>
        </p:spPr>
      </p:pic>
      <p:sp>
        <p:nvSpPr>
          <p:cNvPr id="3" name="内容占位符 2"/>
          <p:cNvSpPr/>
          <p:nvPr>
            <p:ph idx="1"/>
          </p:nvPr>
        </p:nvSpPr>
        <p:spPr/>
        <p:txBody>
          <a:bodyPr/>
          <a:p>
            <a:r>
              <a:rPr lang="zh-CN" altLang="en-US"/>
              <a:t>农夫过河问题</a:t>
            </a:r>
            <a:endParaRPr lang="zh-CN" altLang="en-US"/>
          </a:p>
        </p:txBody>
      </p:sp>
      <p:sp>
        <p:nvSpPr>
          <p:cNvPr id="4" name="文本框 3"/>
          <p:cNvSpPr txBox="1"/>
          <p:nvPr/>
        </p:nvSpPr>
        <p:spPr>
          <a:xfrm>
            <a:off x="4327525" y="2564765"/>
            <a:ext cx="4672330" cy="2245360"/>
          </a:xfrm>
          <a:prstGeom prst="rect">
            <a:avLst/>
          </a:prstGeom>
          <a:noFill/>
        </p:spPr>
        <p:txBody>
          <a:bodyPr wrap="square" rtlCol="0" anchor="t">
            <a:spAutoFit/>
          </a:bodyPr>
          <a:p>
            <a:r>
              <a:rPr lang="zh-CN" altLang="en-US" sz="2000"/>
              <a:t>农夫、狼、羊、白菜过河的游戏:</a:t>
            </a:r>
            <a:endParaRPr lang="zh-CN" altLang="en-US" sz="2000"/>
          </a:p>
          <a:p>
            <a:endParaRPr lang="zh-CN" altLang="en-US" sz="2000"/>
          </a:p>
          <a:p>
            <a:r>
              <a:rPr lang="zh-CN" altLang="en-US" sz="2000"/>
              <a:t>-只有农夫能开船-船上只能放1个物品</a:t>
            </a:r>
            <a:endParaRPr lang="zh-CN" altLang="en-US" sz="2000"/>
          </a:p>
          <a:p>
            <a:endParaRPr lang="zh-CN" altLang="en-US" sz="2000"/>
          </a:p>
          <a:p>
            <a:r>
              <a:rPr lang="zh-CN" altLang="en-US" sz="2000"/>
              <a:t>-没有农夫看管，狼会吃羊，羊会吃白菜</a:t>
            </a:r>
            <a:endParaRPr lang="zh-CN" altLang="en-US" sz="2000"/>
          </a:p>
          <a:p>
            <a:endParaRPr lang="zh-CN" altLang="en-US" sz="2000"/>
          </a:p>
          <a:p>
            <a:r>
              <a:rPr lang="zh-CN" altLang="en-US" sz="2000"/>
              <a:t>如何过河?</a:t>
            </a:r>
            <a:endParaRPr lang="zh-CN" altLang="en-US" sz="2000"/>
          </a:p>
        </p:txBody>
      </p:sp>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标题 1"/>
          <p:cNvSpPr>
            <a:spLocks noGrp="1"/>
          </p:cNvSpPr>
          <p:nvPr>
            <p:ph type="title"/>
          </p:nvPr>
        </p:nvSpPr>
        <p:spPr/>
        <p:txBody>
          <a:bodyPr anchor="b" anchorCtr="0"/>
          <a:p>
            <a:endParaRPr lang="zh-CN" altLang="en-US"/>
          </a:p>
        </p:txBody>
      </p:sp>
      <p:pic>
        <p:nvPicPr>
          <p:cNvPr id="155650" name="内容占位符 3"/>
          <p:cNvPicPr>
            <a:picLocks noGrp="1" noChangeAspect="1"/>
          </p:cNvPicPr>
          <p:nvPr>
            <p:ph idx="1"/>
          </p:nvPr>
        </p:nvPicPr>
        <p:blipFill>
          <a:blip r:embed="rId1"/>
          <a:stretch>
            <a:fillRect/>
          </a:stretch>
        </p:blipFill>
        <p:spPr>
          <a:xfrm>
            <a:off x="260350" y="1592263"/>
            <a:ext cx="8623300" cy="4189412"/>
          </a:xfrm>
        </p:spPr>
      </p:pic>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标题 1"/>
          <p:cNvSpPr>
            <a:spLocks noGrp="1"/>
          </p:cNvSpPr>
          <p:nvPr>
            <p:ph type="title"/>
          </p:nvPr>
        </p:nvSpPr>
        <p:spPr/>
        <p:txBody>
          <a:bodyPr anchor="b" anchorCtr="0"/>
          <a:p>
            <a:endParaRPr lang="zh-CN" altLang="en-US"/>
          </a:p>
        </p:txBody>
      </p:sp>
      <p:pic>
        <p:nvPicPr>
          <p:cNvPr id="156674" name="内容占位符 3"/>
          <p:cNvPicPr>
            <a:picLocks noGrp="1" noChangeAspect="1"/>
          </p:cNvPicPr>
          <p:nvPr>
            <p:ph idx="1"/>
          </p:nvPr>
        </p:nvPicPr>
        <p:blipFill>
          <a:blip r:embed="rId1"/>
          <a:stretch>
            <a:fillRect/>
          </a:stretch>
        </p:blipFill>
        <p:spPr>
          <a:xfrm>
            <a:off x="352425" y="1530350"/>
            <a:ext cx="8439150" cy="4759325"/>
          </a:xfrm>
        </p:spPr>
      </p:pic>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标题 1"/>
          <p:cNvSpPr>
            <a:spLocks noGrp="1"/>
          </p:cNvSpPr>
          <p:nvPr>
            <p:ph type="title"/>
          </p:nvPr>
        </p:nvSpPr>
        <p:spPr/>
        <p:txBody>
          <a:bodyPr anchor="b" anchorCtr="0"/>
          <a:p>
            <a:endParaRPr lang="zh-CN" altLang="en-US"/>
          </a:p>
        </p:txBody>
      </p:sp>
      <p:pic>
        <p:nvPicPr>
          <p:cNvPr id="157698" name="内容占位符 3"/>
          <p:cNvPicPr>
            <a:picLocks noGrp="1" noChangeAspect="1"/>
          </p:cNvPicPr>
          <p:nvPr>
            <p:ph idx="1"/>
          </p:nvPr>
        </p:nvPicPr>
        <p:blipFill>
          <a:blip r:embed="rId1"/>
          <a:stretch>
            <a:fillRect/>
          </a:stretch>
        </p:blipFill>
        <p:spPr>
          <a:xfrm>
            <a:off x="385763" y="1468438"/>
            <a:ext cx="8378825" cy="4570412"/>
          </a:xfrm>
        </p:spPr>
      </p:pic>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标题 1"/>
          <p:cNvSpPr>
            <a:spLocks noGrp="1"/>
          </p:cNvSpPr>
          <p:nvPr>
            <p:ph type="title"/>
          </p:nvPr>
        </p:nvSpPr>
        <p:spPr/>
        <p:txBody>
          <a:bodyPr anchor="b" anchorCtr="0"/>
          <a:p>
            <a:endParaRPr lang="zh-CN" altLang="en-US"/>
          </a:p>
        </p:txBody>
      </p:sp>
      <p:sp>
        <p:nvSpPr>
          <p:cNvPr id="158722" name="文本框 4"/>
          <p:cNvSpPr txBox="1"/>
          <p:nvPr/>
        </p:nvSpPr>
        <p:spPr>
          <a:xfrm>
            <a:off x="1538288" y="1495425"/>
            <a:ext cx="5243512" cy="584200"/>
          </a:xfrm>
          <a:prstGeom prst="rect">
            <a:avLst/>
          </a:prstGeom>
          <a:noFill/>
          <a:ln w="9525">
            <a:noFill/>
          </a:ln>
        </p:spPr>
        <p:txBody>
          <a:bodyPr wrap="square" anchor="t" anchorCtr="0">
            <a:spAutoFit/>
          </a:bodyPr>
          <a:p>
            <a:r>
              <a:rPr lang="zh-CN" altLang="en-US" sz="3200" b="1">
                <a:latin typeface="Arial" panose="020B0604020202020204" pitchFamily="34" charset="0"/>
                <a:ea typeface="宋体" panose="02010600030101010101" pitchFamily="2" charset="-122"/>
              </a:rPr>
              <a:t>例：定向追踪问题</a:t>
            </a:r>
            <a:endParaRPr lang="zh-CN" altLang="en-US" sz="3200" b="1">
              <a:latin typeface="Arial" panose="020B0604020202020204" pitchFamily="34" charset="0"/>
              <a:ea typeface="宋体" panose="02010600030101010101" pitchFamily="2" charset="-122"/>
            </a:endParaRPr>
          </a:p>
        </p:txBody>
      </p:sp>
      <p:pic>
        <p:nvPicPr>
          <p:cNvPr id="158723" name="内容占位符 2"/>
          <p:cNvPicPr>
            <a:picLocks noGrp="1" noChangeAspect="1"/>
          </p:cNvPicPr>
          <p:nvPr>
            <p:ph idx="1"/>
          </p:nvPr>
        </p:nvPicPr>
        <p:blipFill>
          <a:blip r:embed="rId1"/>
          <a:stretch>
            <a:fillRect/>
          </a:stretch>
        </p:blipFill>
        <p:spPr>
          <a:xfrm>
            <a:off x="71438" y="1060450"/>
            <a:ext cx="9001125" cy="5110163"/>
          </a:xfrm>
        </p:spPr>
      </p:pic>
      <p:pic>
        <p:nvPicPr>
          <p:cNvPr id="158724" name="图片 3"/>
          <p:cNvPicPr>
            <a:picLocks noChangeAspect="1"/>
          </p:cNvPicPr>
          <p:nvPr/>
        </p:nvPicPr>
        <p:blipFill>
          <a:blip r:embed="rId2"/>
          <a:stretch>
            <a:fillRect/>
          </a:stretch>
        </p:blipFill>
        <p:spPr>
          <a:xfrm>
            <a:off x="3509963" y="5918200"/>
            <a:ext cx="2122487" cy="252413"/>
          </a:xfrm>
          <a:prstGeom prst="rect">
            <a:avLst/>
          </a:prstGeom>
          <a:noFill/>
          <a:ln w="9525">
            <a:noFill/>
          </a:ln>
        </p:spPr>
      </p:pic>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标题 1"/>
          <p:cNvSpPr>
            <a:spLocks noGrp="1"/>
          </p:cNvSpPr>
          <p:nvPr>
            <p:ph type="title"/>
          </p:nvPr>
        </p:nvSpPr>
        <p:spPr/>
        <p:txBody>
          <a:bodyPr anchor="b" anchorCtr="0"/>
          <a:p>
            <a:endParaRPr lang="zh-CN" altLang="en-US"/>
          </a:p>
        </p:txBody>
      </p:sp>
      <p:pic>
        <p:nvPicPr>
          <p:cNvPr id="160770" name="内容占位符 2"/>
          <p:cNvPicPr>
            <a:picLocks noGrp="1" noChangeAspect="1"/>
          </p:cNvPicPr>
          <p:nvPr>
            <p:ph idx="1"/>
          </p:nvPr>
        </p:nvPicPr>
        <p:blipFill>
          <a:blip r:embed="rId1"/>
          <a:stretch>
            <a:fillRect/>
          </a:stretch>
        </p:blipFill>
        <p:spPr>
          <a:xfrm>
            <a:off x="241300" y="2422525"/>
            <a:ext cx="4841875" cy="2012950"/>
          </a:xfrm>
        </p:spPr>
      </p:pic>
      <p:pic>
        <p:nvPicPr>
          <p:cNvPr id="160771" name="图片 3"/>
          <p:cNvPicPr>
            <a:picLocks noChangeAspect="1"/>
          </p:cNvPicPr>
          <p:nvPr/>
        </p:nvPicPr>
        <p:blipFill>
          <a:blip r:embed="rId2"/>
          <a:stretch>
            <a:fillRect/>
          </a:stretch>
        </p:blipFill>
        <p:spPr>
          <a:xfrm>
            <a:off x="5292725" y="1603375"/>
            <a:ext cx="3652838" cy="3651250"/>
          </a:xfrm>
          <a:prstGeom prst="rect">
            <a:avLst/>
          </a:prstGeom>
          <a:noFill/>
          <a:ln w="9525">
            <a:noFill/>
          </a:ln>
        </p:spPr>
      </p:pic>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标题 1"/>
          <p:cNvSpPr>
            <a:spLocks noGrp="1"/>
          </p:cNvSpPr>
          <p:nvPr>
            <p:ph type="title"/>
          </p:nvPr>
        </p:nvSpPr>
        <p:spPr/>
        <p:txBody>
          <a:bodyPr anchor="b" anchorCtr="0"/>
          <a:p>
            <a:endParaRPr lang="zh-CN" altLang="en-US"/>
          </a:p>
        </p:txBody>
      </p:sp>
      <p:pic>
        <p:nvPicPr>
          <p:cNvPr id="161794" name="图片 2"/>
          <p:cNvPicPr>
            <a:picLocks noChangeAspect="1"/>
          </p:cNvPicPr>
          <p:nvPr/>
        </p:nvPicPr>
        <p:blipFill>
          <a:blip r:embed="rId1"/>
          <a:stretch>
            <a:fillRect/>
          </a:stretch>
        </p:blipFill>
        <p:spPr>
          <a:xfrm>
            <a:off x="219075" y="1717675"/>
            <a:ext cx="8824913" cy="4000500"/>
          </a:xfrm>
          <a:prstGeom prst="rect">
            <a:avLst/>
          </a:prstGeom>
          <a:noFill/>
          <a:ln w="9525">
            <a:noFill/>
          </a:ln>
        </p:spPr>
      </p:pic>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标题 1"/>
          <p:cNvSpPr>
            <a:spLocks noGrp="1"/>
          </p:cNvSpPr>
          <p:nvPr>
            <p:ph type="title"/>
          </p:nvPr>
        </p:nvSpPr>
        <p:spPr/>
        <p:txBody>
          <a:bodyPr anchor="b" anchorCtr="0"/>
          <a:p>
            <a:endParaRPr lang="zh-CN" altLang="en-US"/>
          </a:p>
        </p:txBody>
      </p:sp>
      <p:pic>
        <p:nvPicPr>
          <p:cNvPr id="162818" name="图片 4"/>
          <p:cNvPicPr>
            <a:picLocks noChangeAspect="1"/>
          </p:cNvPicPr>
          <p:nvPr/>
        </p:nvPicPr>
        <p:blipFill>
          <a:blip r:embed="rId1"/>
          <a:stretch>
            <a:fillRect/>
          </a:stretch>
        </p:blipFill>
        <p:spPr>
          <a:xfrm>
            <a:off x="4554538" y="1377950"/>
            <a:ext cx="4467225" cy="4103688"/>
          </a:xfrm>
          <a:prstGeom prst="rect">
            <a:avLst/>
          </a:prstGeom>
          <a:noFill/>
          <a:ln w="9525">
            <a:noFill/>
          </a:ln>
        </p:spPr>
      </p:pic>
      <p:pic>
        <p:nvPicPr>
          <p:cNvPr id="162819" name="内容占位符 2"/>
          <p:cNvPicPr>
            <a:picLocks noGrp="1" noChangeAspect="1"/>
          </p:cNvPicPr>
          <p:nvPr>
            <p:ph idx="1"/>
          </p:nvPr>
        </p:nvPicPr>
        <p:blipFill>
          <a:blip r:embed="rId2"/>
          <a:stretch>
            <a:fillRect/>
          </a:stretch>
        </p:blipFill>
        <p:spPr>
          <a:xfrm>
            <a:off x="0" y="1890713"/>
            <a:ext cx="4554538" cy="3078162"/>
          </a:xfrm>
        </p:spPr>
      </p:pic>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标题 1"/>
          <p:cNvSpPr>
            <a:spLocks noGrp="1"/>
          </p:cNvSpPr>
          <p:nvPr>
            <p:ph type="title"/>
          </p:nvPr>
        </p:nvSpPr>
        <p:spPr/>
        <p:txBody>
          <a:bodyPr anchor="b" anchorCtr="0"/>
          <a:p>
            <a:endParaRPr lang="zh-CN" altLang="en-US"/>
          </a:p>
        </p:txBody>
      </p:sp>
      <p:pic>
        <p:nvPicPr>
          <p:cNvPr id="163842" name="内容占位符 3"/>
          <p:cNvPicPr>
            <a:picLocks noGrp="1" noChangeAspect="1"/>
          </p:cNvPicPr>
          <p:nvPr>
            <p:ph idx="1"/>
          </p:nvPr>
        </p:nvPicPr>
        <p:blipFill>
          <a:blip r:embed="rId1"/>
          <a:stretch>
            <a:fillRect/>
          </a:stretch>
        </p:blipFill>
        <p:spPr>
          <a:xfrm>
            <a:off x="250825" y="1249363"/>
            <a:ext cx="8642350" cy="4716462"/>
          </a:xfrm>
        </p:spPr>
      </p:pic>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标题 1"/>
          <p:cNvSpPr>
            <a:spLocks noGrp="1"/>
          </p:cNvSpPr>
          <p:nvPr>
            <p:ph type="title"/>
          </p:nvPr>
        </p:nvSpPr>
        <p:spPr/>
        <p:txBody>
          <a:bodyPr anchor="b" anchorCtr="0"/>
          <a:p>
            <a:endParaRPr lang="zh-CN" altLang="en-US"/>
          </a:p>
        </p:txBody>
      </p:sp>
      <p:pic>
        <p:nvPicPr>
          <p:cNvPr id="164866" name="内容占位符 3"/>
          <p:cNvPicPr>
            <a:picLocks noGrp="1" noChangeAspect="1"/>
          </p:cNvPicPr>
          <p:nvPr>
            <p:ph idx="1"/>
          </p:nvPr>
        </p:nvPicPr>
        <p:blipFill>
          <a:blip r:embed="rId1"/>
          <a:stretch>
            <a:fillRect/>
          </a:stretch>
        </p:blipFill>
        <p:spPr>
          <a:xfrm>
            <a:off x="250825" y="1174750"/>
            <a:ext cx="8642350" cy="4867275"/>
          </a:xfrm>
        </p:spPr>
      </p:pic>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65890" name="Rectangle 2"/>
          <p:cNvSpPr>
            <a:spLocks noGrp="1"/>
          </p:cNvSpPr>
          <p:nvPr>
            <p:ph idx="1"/>
          </p:nvPr>
        </p:nvSpPr>
        <p:spPr>
          <a:xfrm>
            <a:off x="250825" y="1052513"/>
            <a:ext cx="8642350" cy="5400675"/>
          </a:xfrm>
        </p:spPr>
        <p:txBody>
          <a:bodyPr vert="horz" wrap="square" lIns="91440" tIns="45720" rIns="91440" bIns="45720" anchor="t" anchorCtr="0"/>
          <a:p>
            <a:pPr eaLnBrk="1" hangingPunct="1"/>
            <a:r>
              <a:rPr lang="zh-CN" altLang="en-US" dirty="0">
                <a:latin typeface="宋体" panose="02010600030101010101" pitchFamily="2" charset="-122"/>
              </a:rPr>
              <a:t>如果某一问题有解，那么利用</a:t>
            </a:r>
            <a:r>
              <a:rPr lang="en-US" altLang="zh-CN" i="1" dirty="0">
                <a:latin typeface="Times New Roman" panose="02020603050405020304" pitchFamily="18" charset="0"/>
              </a:rPr>
              <a:t>A</a:t>
            </a:r>
            <a:r>
              <a:rPr lang="en-US" altLang="zh-CN" dirty="0">
                <a:latin typeface="Times New Roman" panose="02020603050405020304" pitchFamily="18" charset="0"/>
              </a:rPr>
              <a:t>*</a:t>
            </a:r>
            <a:r>
              <a:rPr lang="zh-CN" altLang="en-US" dirty="0">
                <a:latin typeface="宋体" panose="02010600030101010101" pitchFamily="2" charset="-122"/>
              </a:rPr>
              <a:t>搜索算法对该问题进行搜索则一定能搜索到解，并且一定能搜索到最优的解而结束。</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上例中的八数码</a:t>
            </a:r>
            <a:r>
              <a:rPr lang="en-US" altLang="zh-CN" i="1" dirty="0">
                <a:latin typeface="Times New Roman" panose="02020603050405020304" pitchFamily="18" charset="0"/>
              </a:rPr>
              <a:t>A</a:t>
            </a:r>
            <a:r>
              <a:rPr lang="zh-CN" altLang="en-US" dirty="0">
                <a:latin typeface="宋体" panose="02010600030101010101" pitchFamily="2" charset="-122"/>
              </a:rPr>
              <a:t>搜索树也是</a:t>
            </a:r>
            <a:r>
              <a:rPr lang="en-US" altLang="zh-CN" i="1" dirty="0">
                <a:latin typeface="Times New Roman" panose="02020603050405020304" pitchFamily="18" charset="0"/>
              </a:rPr>
              <a:t>A</a:t>
            </a:r>
            <a:r>
              <a:rPr lang="en-US" altLang="zh-CN" dirty="0">
                <a:latin typeface="Times New Roman" panose="02020603050405020304" pitchFamily="18" charset="0"/>
              </a:rPr>
              <a:t>*</a:t>
            </a:r>
            <a:r>
              <a:rPr lang="zh-CN" altLang="en-US" dirty="0">
                <a:latin typeface="宋体" panose="02010600030101010101" pitchFamily="2" charset="-122"/>
              </a:rPr>
              <a:t>搜索树，所得的解路（</a:t>
            </a:r>
            <a:r>
              <a:rPr lang="en-US" altLang="zh-CN" i="1" dirty="0">
                <a:latin typeface="Times New Roman" panose="02020603050405020304" pitchFamily="18" charset="0"/>
              </a:rPr>
              <a:t>s</a:t>
            </a:r>
            <a:r>
              <a:rPr lang="zh-CN" altLang="en-US" dirty="0">
                <a:latin typeface="宋体" panose="02010600030101010101" pitchFamily="2" charset="-122"/>
              </a:rPr>
              <a:t>，</a:t>
            </a:r>
            <a:r>
              <a:rPr lang="en-US" altLang="zh-CN" i="1" dirty="0">
                <a:latin typeface="Times New Roman" panose="02020603050405020304" pitchFamily="18" charset="0"/>
              </a:rPr>
              <a:t>B</a:t>
            </a:r>
            <a:r>
              <a:rPr lang="zh-CN" altLang="en-US" dirty="0">
                <a:latin typeface="宋体" panose="02010600030101010101" pitchFamily="2" charset="-122"/>
              </a:rPr>
              <a:t>，</a:t>
            </a:r>
            <a:r>
              <a:rPr lang="en-US" altLang="zh-CN" i="1" dirty="0">
                <a:latin typeface="Times New Roman" panose="02020603050405020304" pitchFamily="18" charset="0"/>
              </a:rPr>
              <a:t>E</a:t>
            </a:r>
            <a:r>
              <a:rPr lang="zh-CN" altLang="en-US" dirty="0">
                <a:latin typeface="宋体" panose="02010600030101010101" pitchFamily="2" charset="-122"/>
              </a:rPr>
              <a:t>，</a:t>
            </a:r>
            <a:r>
              <a:rPr lang="en-US" altLang="zh-CN" i="1" dirty="0">
                <a:latin typeface="Times New Roman" panose="02020603050405020304" pitchFamily="18" charset="0"/>
              </a:rPr>
              <a:t>I</a:t>
            </a:r>
            <a:r>
              <a:rPr lang="zh-CN" altLang="en-US" dirty="0">
                <a:latin typeface="宋体" panose="02010600030101010101" pitchFamily="2" charset="-122"/>
              </a:rPr>
              <a:t>，</a:t>
            </a:r>
            <a:r>
              <a:rPr lang="en-US" altLang="zh-CN" i="1" dirty="0">
                <a:latin typeface="Times New Roman" panose="02020603050405020304" pitchFamily="18" charset="0"/>
              </a:rPr>
              <a:t>K</a:t>
            </a:r>
            <a:r>
              <a:rPr lang="zh-CN" altLang="en-US" dirty="0">
                <a:latin typeface="宋体" panose="02010600030101010101" pitchFamily="2" charset="-122"/>
              </a:rPr>
              <a:t>，</a:t>
            </a:r>
            <a:r>
              <a:rPr lang="en-US" altLang="zh-CN" i="1" dirty="0">
                <a:latin typeface="Times New Roman" panose="02020603050405020304" pitchFamily="18" charset="0"/>
              </a:rPr>
              <a:t>L</a:t>
            </a:r>
            <a:r>
              <a:rPr lang="zh-CN" altLang="en-US" dirty="0">
                <a:latin typeface="宋体" panose="02010600030101010101" pitchFamily="2" charset="-122"/>
              </a:rPr>
              <a:t>）为最优解路，其步数为状态</a:t>
            </a:r>
            <a:r>
              <a:rPr lang="en-US" altLang="zh-CN" i="1" dirty="0">
                <a:latin typeface="Times New Roman" panose="02020603050405020304" pitchFamily="18" charset="0"/>
              </a:rPr>
              <a:t>L</a:t>
            </a:r>
            <a:r>
              <a:rPr lang="zh-CN" altLang="en-US" dirty="0">
                <a:latin typeface="宋体" panose="02010600030101010101" pitchFamily="2" charset="-122"/>
              </a:rPr>
              <a:t>（</a:t>
            </a:r>
            <a:r>
              <a:rPr lang="en-US" altLang="zh-CN" dirty="0">
                <a:latin typeface="Times New Roman" panose="02020603050405020304" pitchFamily="18" charset="0"/>
              </a:rPr>
              <a:t>5</a:t>
            </a:r>
            <a:r>
              <a:rPr lang="zh-CN" altLang="en-US" dirty="0">
                <a:latin typeface="宋体" panose="02010600030101010101" pitchFamily="2" charset="-122"/>
              </a:rPr>
              <a:t>）上所标注的</a:t>
            </a:r>
            <a:r>
              <a:rPr lang="en-US" altLang="zh-CN" dirty="0">
                <a:latin typeface="Times New Roman" panose="02020603050405020304" pitchFamily="18" charset="0"/>
              </a:rPr>
              <a:t>5</a:t>
            </a:r>
            <a:r>
              <a:rPr lang="en-US" altLang="zh-CN" dirty="0"/>
              <a:t> </a:t>
            </a:r>
            <a:r>
              <a:rPr lang="zh-CN" altLang="en-US" dirty="0"/>
              <a:t>。</a:t>
            </a:r>
            <a:endParaRPr lang="zh-CN" altLang="en-US" dirty="0"/>
          </a:p>
        </p:txBody>
      </p:sp>
      <p:sp>
        <p:nvSpPr>
          <p:cNvPr id="165891"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5.4.4  </a:t>
            </a:r>
            <a:r>
              <a:rPr lang="en-US" altLang="zh-CN" sz="3600" b="0" i="1" dirty="0">
                <a:latin typeface="Times New Roman" panose="02020603050405020304" pitchFamily="18" charset="0"/>
                <a:ea typeface="黑体" panose="02010609060101010101" pitchFamily="2" charset="-122"/>
              </a:rPr>
              <a:t>A</a:t>
            </a:r>
            <a:r>
              <a:rPr lang="en-US" altLang="zh-CN" sz="3600" b="0" dirty="0">
                <a:latin typeface="Times New Roman" panose="02020603050405020304" pitchFamily="18" charset="0"/>
                <a:ea typeface="黑体" panose="02010609060101010101" pitchFamily="2" charset="-122"/>
              </a:rPr>
              <a:t>*</a:t>
            </a:r>
            <a:r>
              <a:rPr lang="zh-CN" altLang="en-US" sz="3600" b="0" dirty="0">
                <a:latin typeface="Times New Roman" panose="02020603050405020304" pitchFamily="18" charset="0"/>
                <a:ea typeface="黑体" panose="02010609060101010101" pitchFamily="2" charset="-122"/>
              </a:rPr>
              <a:t>搜索算法及其特性分析</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p:txBody>
          <a:bodyPr anchor="b" anchorCtr="0"/>
          <a:p>
            <a:endParaRPr lang="zh-CN" altLang="en-US"/>
          </a:p>
        </p:txBody>
      </p:sp>
      <p:pic>
        <p:nvPicPr>
          <p:cNvPr id="45058" name="内容占位符 3"/>
          <p:cNvPicPr>
            <a:picLocks noGrp="1" noChangeAspect="1"/>
          </p:cNvPicPr>
          <p:nvPr>
            <p:ph idx="1"/>
          </p:nvPr>
        </p:nvPicPr>
        <p:blipFill>
          <a:blip r:embed="rId1"/>
          <a:stretch>
            <a:fillRect/>
          </a:stretch>
        </p:blipFill>
        <p:spPr>
          <a:xfrm>
            <a:off x="528638" y="998538"/>
            <a:ext cx="8086725" cy="5219700"/>
          </a:xfrm>
        </p:spPr>
      </p:pic>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60419" name="Rectangle 3"/>
          <p:cNvSpPr>
            <a:spLocks noGrp="1"/>
          </p:cNvSpPr>
          <p:nvPr>
            <p:ph idx="1"/>
          </p:nvPr>
        </p:nvSpPr>
        <p:spPr>
          <a:xfrm>
            <a:off x="250825" y="1076325"/>
            <a:ext cx="8642350" cy="5400675"/>
          </a:xfrm>
        </p:spPr>
        <p:txBody>
          <a:bodyPr vert="horz" wrap="square" lIns="91440" tIns="45720" rIns="91440" bIns="45720" anchor="t" anchorCtr="0"/>
          <a:p>
            <a:pPr marL="374650" indent="-374650" eaLnBrk="1" hangingPunct="1">
              <a:buNone/>
            </a:pPr>
            <a:r>
              <a:rPr lang="en-US" altLang="zh-CN" dirty="0">
                <a:latin typeface="Times New Roman" panose="02020603050405020304" pitchFamily="18" charset="0"/>
              </a:rPr>
              <a:t>1. </a:t>
            </a:r>
            <a:r>
              <a:rPr lang="zh-CN" altLang="en-US" dirty="0">
                <a:latin typeface="Times New Roman" panose="02020603050405020304" pitchFamily="18" charset="0"/>
              </a:rPr>
              <a:t>可采纳性</a:t>
            </a:r>
            <a:endParaRPr lang="zh-CN" altLang="en-US" dirty="0">
              <a:latin typeface="Times New Roman" panose="02020603050405020304" pitchFamily="18" charset="0"/>
            </a:endParaRPr>
          </a:p>
          <a:p>
            <a:pPr marL="374650" indent="-374650" eaLnBrk="1" hangingPunct="1">
              <a:buNone/>
            </a:pPr>
            <a:r>
              <a:rPr lang="zh-CN" altLang="en-US" dirty="0">
                <a:latin typeface="Times New Roman" panose="02020603050405020304" pitchFamily="18" charset="0"/>
              </a:rPr>
              <a:t>    </a:t>
            </a:r>
            <a:r>
              <a:rPr lang="zh-CN" altLang="en-US" sz="2600" dirty="0">
                <a:latin typeface="Times New Roman" panose="02020603050405020304" pitchFamily="18" charset="0"/>
              </a:rPr>
              <a:t>当一个搜索算法在最短路径存在时能保证找到它，就称它是可采纳的。</a:t>
            </a:r>
            <a:endParaRPr lang="zh-CN" altLang="en-US" sz="2600" dirty="0">
              <a:latin typeface="Times New Roman" panose="02020603050405020304" pitchFamily="18" charset="0"/>
            </a:endParaRPr>
          </a:p>
          <a:p>
            <a:pPr marL="374650" indent="-374650" eaLnBrk="1" hangingPunct="1">
              <a:buNone/>
            </a:pPr>
            <a:r>
              <a:rPr lang="en-US" altLang="zh-CN" dirty="0">
                <a:latin typeface="Times New Roman" panose="02020603050405020304" pitchFamily="18" charset="0"/>
              </a:rPr>
              <a:t>2. </a:t>
            </a:r>
            <a:r>
              <a:rPr lang="zh-CN" altLang="en-US" dirty="0">
                <a:latin typeface="Times New Roman" panose="02020603050405020304" pitchFamily="18" charset="0"/>
              </a:rPr>
              <a:t>单调性 </a:t>
            </a:r>
            <a:endParaRPr lang="zh-CN" altLang="en-US" dirty="0">
              <a:latin typeface="Times New Roman" panose="02020603050405020304" pitchFamily="18" charset="0"/>
            </a:endParaRPr>
          </a:p>
          <a:p>
            <a:pPr marL="374650" indent="-374650" eaLnBrk="1" hangingPunct="1">
              <a:buNone/>
            </a:pPr>
            <a:r>
              <a:rPr lang="zh-CN" altLang="en-US" dirty="0">
                <a:latin typeface="Times New Roman" panose="02020603050405020304" pitchFamily="18" charset="0"/>
              </a:rPr>
              <a:t>    </a:t>
            </a:r>
            <a:r>
              <a:rPr lang="zh-CN" altLang="en-US" sz="2600" dirty="0">
                <a:latin typeface="Times New Roman" panose="02020603050405020304" pitchFamily="18" charset="0"/>
              </a:rPr>
              <a:t>搜索算法的单调性：在整个搜索空间都是局部可采纳的。一个状态和任一个子状态之间的差由该状态与其子状态之间的实际代价所限定。</a:t>
            </a:r>
            <a:endParaRPr lang="zh-CN" altLang="en-US" sz="2600" dirty="0">
              <a:latin typeface="Times New Roman" panose="02020603050405020304" pitchFamily="18" charset="0"/>
            </a:endParaRPr>
          </a:p>
        </p:txBody>
      </p:sp>
      <p:sp>
        <p:nvSpPr>
          <p:cNvPr id="166915" name="Rectangle 5"/>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5.4.4  </a:t>
            </a:r>
            <a:r>
              <a:rPr lang="en-US" altLang="zh-CN" sz="3600" b="0" i="1" dirty="0">
                <a:latin typeface="Times New Roman" panose="02020603050405020304" pitchFamily="18" charset="0"/>
                <a:ea typeface="黑体" panose="02010609060101010101" pitchFamily="2" charset="-122"/>
              </a:rPr>
              <a:t>A</a:t>
            </a:r>
            <a:r>
              <a:rPr lang="en-US" altLang="zh-CN" sz="3600" b="0" dirty="0">
                <a:latin typeface="Times New Roman" panose="02020603050405020304" pitchFamily="18" charset="0"/>
                <a:ea typeface="黑体" panose="02010609060101010101" pitchFamily="2" charset="-122"/>
              </a:rPr>
              <a:t>*</a:t>
            </a:r>
            <a:r>
              <a:rPr lang="zh-CN" altLang="en-US" sz="3600" b="0" dirty="0">
                <a:latin typeface="Times New Roman" panose="02020603050405020304" pitchFamily="18" charset="0"/>
                <a:ea typeface="黑体" panose="02010609060101010101" pitchFamily="2" charset="-122"/>
              </a:rPr>
              <a:t>搜索算法及其特性分析</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 calcmode="lin" valueType="num">
                                      <p:cBhvr additive="base">
                                        <p:cTn id="7" dur="500" fill="hold"/>
                                        <p:tgtEl>
                                          <p:spTgt spid="60419"/>
                                        </p:tgtEl>
                                        <p:attrNameLst>
                                          <p:attrName>ppt_x</p:attrName>
                                        </p:attrNameLst>
                                      </p:cBhvr>
                                      <p:tavLst>
                                        <p:tav tm="0">
                                          <p:val>
                                            <p:strVal val="#ppt_x"/>
                                          </p:val>
                                        </p:tav>
                                        <p:tav tm="100000">
                                          <p:val>
                                            <p:strVal val="#ppt_x"/>
                                          </p:val>
                                        </p:tav>
                                      </p:tavLst>
                                    </p:anim>
                                    <p:anim calcmode="lin" valueType="num">
                                      <p:cBhvr additive="base">
                                        <p:cTn id="8" dur="500" fill="hold"/>
                                        <p:tgtEl>
                                          <p:spTgt spid="604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419"/>
                                        </p:tgtEl>
                                        <p:attrNameLst>
                                          <p:attrName>style.visibility</p:attrName>
                                        </p:attrNameLst>
                                      </p:cBhvr>
                                      <p:to>
                                        <p:strVal val="visible"/>
                                      </p:to>
                                    </p:set>
                                    <p:anim calcmode="lin" valueType="num">
                                      <p:cBhvr additive="base">
                                        <p:cTn id="13" dur="500" fill="hold"/>
                                        <p:tgtEl>
                                          <p:spTgt spid="60419"/>
                                        </p:tgtEl>
                                        <p:attrNameLst>
                                          <p:attrName>ppt_x</p:attrName>
                                        </p:attrNameLst>
                                      </p:cBhvr>
                                      <p:tavLst>
                                        <p:tav tm="0">
                                          <p:val>
                                            <p:strVal val="#ppt_x"/>
                                          </p:val>
                                        </p:tav>
                                        <p:tav tm="100000">
                                          <p:val>
                                            <p:strVal val="#ppt_x"/>
                                          </p:val>
                                        </p:tav>
                                      </p:tavLst>
                                    </p:anim>
                                    <p:anim calcmode="lin" valueType="num">
                                      <p:cBhvr additive="base">
                                        <p:cTn id="14" dur="500" fill="hold"/>
                                        <p:tgtEl>
                                          <p:spTgt spid="604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0419"/>
                                        </p:tgtEl>
                                        <p:attrNameLst>
                                          <p:attrName>style.visibility</p:attrName>
                                        </p:attrNameLst>
                                      </p:cBhvr>
                                      <p:to>
                                        <p:strVal val="visible"/>
                                      </p:to>
                                    </p:set>
                                    <p:anim calcmode="lin" valueType="num">
                                      <p:cBhvr additive="base">
                                        <p:cTn id="19" dur="500" fill="hold"/>
                                        <p:tgtEl>
                                          <p:spTgt spid="60419"/>
                                        </p:tgtEl>
                                        <p:attrNameLst>
                                          <p:attrName>ppt_x</p:attrName>
                                        </p:attrNameLst>
                                      </p:cBhvr>
                                      <p:tavLst>
                                        <p:tav tm="0">
                                          <p:val>
                                            <p:strVal val="#ppt_x"/>
                                          </p:val>
                                        </p:tav>
                                        <p:tav tm="100000">
                                          <p:val>
                                            <p:strVal val="#ppt_x"/>
                                          </p:val>
                                        </p:tav>
                                      </p:tavLst>
                                    </p:anim>
                                    <p:anim calcmode="lin" valueType="num">
                                      <p:cBhvr additive="base">
                                        <p:cTn id="20" dur="500" fill="hold"/>
                                        <p:tgtEl>
                                          <p:spTgt spid="604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0419"/>
                                        </p:tgtEl>
                                        <p:attrNameLst>
                                          <p:attrName>style.visibility</p:attrName>
                                        </p:attrNameLst>
                                      </p:cBhvr>
                                      <p:to>
                                        <p:strVal val="visible"/>
                                      </p:to>
                                    </p:set>
                                    <p:anim calcmode="lin" valueType="num">
                                      <p:cBhvr additive="base">
                                        <p:cTn id="25" dur="500" fill="hold"/>
                                        <p:tgtEl>
                                          <p:spTgt spid="60419"/>
                                        </p:tgtEl>
                                        <p:attrNameLst>
                                          <p:attrName>ppt_x</p:attrName>
                                        </p:attrNameLst>
                                      </p:cBhvr>
                                      <p:tavLst>
                                        <p:tav tm="0">
                                          <p:val>
                                            <p:strVal val="#ppt_x"/>
                                          </p:val>
                                        </p:tav>
                                        <p:tav tm="100000">
                                          <p:val>
                                            <p:strVal val="#ppt_x"/>
                                          </p:val>
                                        </p:tav>
                                      </p:tavLst>
                                    </p:anim>
                                    <p:anim calcmode="lin" valueType="num">
                                      <p:cBhvr additive="base">
                                        <p:cTn id="26" dur="500" fill="hold"/>
                                        <p:tgtEl>
                                          <p:spTgt spid="60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nimBg="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67938" name="Rectangle 3"/>
          <p:cNvSpPr>
            <a:spLocks noGrp="1"/>
          </p:cNvSpPr>
          <p:nvPr>
            <p:ph idx="1"/>
          </p:nvPr>
        </p:nvSpPr>
        <p:spPr>
          <a:xfrm>
            <a:off x="250825" y="1228725"/>
            <a:ext cx="8642350" cy="5400675"/>
          </a:xfrm>
        </p:spPr>
        <p:txBody>
          <a:bodyPr vert="horz" wrap="square" lIns="91440" tIns="45720" rIns="91440" bIns="45720" anchor="t" anchorCtr="0"/>
          <a:p>
            <a:pPr marL="374650" indent="-374650" eaLnBrk="1" hangingPunct="1">
              <a:buNone/>
            </a:pPr>
            <a:r>
              <a:rPr lang="en-US" altLang="zh-CN" dirty="0">
                <a:latin typeface="Times New Roman" panose="02020603050405020304" pitchFamily="18" charset="0"/>
              </a:rPr>
              <a:t>3. </a:t>
            </a:r>
            <a:r>
              <a:rPr lang="zh-CN" altLang="en-US" dirty="0">
                <a:latin typeface="Times New Roman" panose="02020603050405020304" pitchFamily="18" charset="0"/>
              </a:rPr>
              <a:t>信息性</a:t>
            </a:r>
            <a:endParaRPr lang="zh-CN" altLang="en-US" dirty="0">
              <a:latin typeface="Times New Roman" panose="02020603050405020304" pitchFamily="18" charset="0"/>
            </a:endParaRPr>
          </a:p>
          <a:p>
            <a:pPr marL="374650" indent="-374650" eaLnBrk="1" hangingPunct="1">
              <a:buNone/>
            </a:pPr>
            <a:r>
              <a:rPr lang="zh-CN" altLang="en-US" dirty="0">
                <a:latin typeface="宋体" panose="02010600030101010101" pitchFamily="2" charset="-122"/>
              </a:rPr>
              <a:t>  </a:t>
            </a:r>
            <a:r>
              <a:rPr lang="zh-CN" altLang="en-US" sz="2600" dirty="0">
                <a:latin typeface="宋体" panose="02010600030101010101" pitchFamily="2" charset="-122"/>
              </a:rPr>
              <a:t>在两个</a:t>
            </a:r>
            <a:r>
              <a:rPr lang="en-US" altLang="zh-CN" sz="2600" i="1" dirty="0">
                <a:latin typeface="Times New Roman" panose="02020603050405020304" pitchFamily="18" charset="0"/>
              </a:rPr>
              <a:t>A</a:t>
            </a:r>
            <a:r>
              <a:rPr lang="en-US" altLang="zh-CN" sz="2600" dirty="0">
                <a:latin typeface="Times New Roman" panose="02020603050405020304" pitchFamily="18" charset="0"/>
              </a:rPr>
              <a:t>*</a:t>
            </a:r>
            <a:r>
              <a:rPr lang="zh-CN" altLang="en-US" sz="2600" dirty="0">
                <a:latin typeface="宋体" panose="02010600030101010101" pitchFamily="2" charset="-122"/>
              </a:rPr>
              <a:t>启发策略的      中，如果对搜索空间中的任一状态   都有             ，就称策略      具有更多的信息性。</a:t>
            </a:r>
            <a:r>
              <a:rPr lang="zh-CN" altLang="en-US" dirty="0"/>
              <a:t> </a:t>
            </a:r>
            <a:endParaRPr lang="zh-CN" altLang="en-US" dirty="0"/>
          </a:p>
          <a:p>
            <a:pPr marL="374650" indent="-374650" eaLnBrk="1" hangingPunct="1">
              <a:buNone/>
            </a:pPr>
            <a:endParaRPr lang="en-US" altLang="zh-CN" dirty="0"/>
          </a:p>
        </p:txBody>
      </p:sp>
      <p:graphicFrame>
        <p:nvGraphicFramePr>
          <p:cNvPr id="167939" name="Object 4"/>
          <p:cNvGraphicFramePr/>
          <p:nvPr/>
        </p:nvGraphicFramePr>
        <p:xfrm>
          <a:off x="3708400" y="1995488"/>
          <a:ext cx="990600" cy="595312"/>
        </p:xfrm>
        <a:graphic>
          <a:graphicData uri="http://schemas.openxmlformats.org/presentationml/2006/ole">
            <mc:AlternateContent xmlns:mc="http://schemas.openxmlformats.org/markup-compatibility/2006">
              <mc:Choice xmlns:v="urn:schemas-microsoft-com:vml" Requires="v">
                <p:oleObj spid="_x0000_s3111" name="" r:id="rId1" imgW="317500" imgH="190500" progId="Equation.DSMT4">
                  <p:embed/>
                </p:oleObj>
              </mc:Choice>
              <mc:Fallback>
                <p:oleObj name="" r:id="rId1" imgW="317500" imgH="190500" progId="Equation.DSMT4">
                  <p:embed/>
                  <p:pic>
                    <p:nvPicPr>
                      <p:cNvPr id="0" name="图片 3110"/>
                      <p:cNvPicPr/>
                      <p:nvPr/>
                    </p:nvPicPr>
                    <p:blipFill>
                      <a:blip r:embed="rId2"/>
                      <a:stretch>
                        <a:fillRect/>
                      </a:stretch>
                    </p:blipFill>
                    <p:spPr>
                      <a:xfrm>
                        <a:off x="3708400" y="1995488"/>
                        <a:ext cx="990600" cy="595312"/>
                      </a:xfrm>
                      <a:prstGeom prst="rect">
                        <a:avLst/>
                      </a:prstGeom>
                      <a:noFill/>
                      <a:ln w="38100">
                        <a:noFill/>
                        <a:miter/>
                      </a:ln>
                    </p:spPr>
                  </p:pic>
                </p:oleObj>
              </mc:Fallback>
            </mc:AlternateContent>
          </a:graphicData>
        </a:graphic>
      </p:graphicFrame>
      <p:graphicFrame>
        <p:nvGraphicFramePr>
          <p:cNvPr id="167940" name="Object 5"/>
          <p:cNvGraphicFramePr/>
          <p:nvPr/>
        </p:nvGraphicFramePr>
        <p:xfrm>
          <a:off x="2990850" y="2513013"/>
          <a:ext cx="1941513" cy="555625"/>
        </p:xfrm>
        <a:graphic>
          <a:graphicData uri="http://schemas.openxmlformats.org/presentationml/2006/ole">
            <mc:AlternateContent xmlns:mc="http://schemas.openxmlformats.org/markup-compatibility/2006">
              <mc:Choice xmlns:v="urn:schemas-microsoft-com:vml" Requires="v">
                <p:oleObj spid="_x0000_s3110" name="" r:id="rId3" imgW="621030" imgH="177800" progId="Equation.DSMT4">
                  <p:embed/>
                </p:oleObj>
              </mc:Choice>
              <mc:Fallback>
                <p:oleObj name="" r:id="rId3" imgW="621030" imgH="177800" progId="Equation.DSMT4">
                  <p:embed/>
                  <p:pic>
                    <p:nvPicPr>
                      <p:cNvPr id="0" name="图片 3109"/>
                      <p:cNvPicPr/>
                      <p:nvPr/>
                    </p:nvPicPr>
                    <p:blipFill>
                      <a:blip r:embed="rId4"/>
                      <a:stretch>
                        <a:fillRect/>
                      </a:stretch>
                    </p:blipFill>
                    <p:spPr>
                      <a:xfrm>
                        <a:off x="2990850" y="2513013"/>
                        <a:ext cx="1941513" cy="555625"/>
                      </a:xfrm>
                      <a:prstGeom prst="rect">
                        <a:avLst/>
                      </a:prstGeom>
                      <a:noFill/>
                      <a:ln w="38100">
                        <a:noFill/>
                        <a:miter/>
                      </a:ln>
                    </p:spPr>
                  </p:pic>
                </p:oleObj>
              </mc:Fallback>
            </mc:AlternateContent>
          </a:graphicData>
        </a:graphic>
      </p:graphicFrame>
      <p:graphicFrame>
        <p:nvGraphicFramePr>
          <p:cNvPr id="167941" name="Object 6"/>
          <p:cNvGraphicFramePr/>
          <p:nvPr/>
        </p:nvGraphicFramePr>
        <p:xfrm>
          <a:off x="6745288" y="2490788"/>
          <a:ext cx="922337" cy="577850"/>
        </p:xfrm>
        <a:graphic>
          <a:graphicData uri="http://schemas.openxmlformats.org/presentationml/2006/ole">
            <mc:AlternateContent xmlns:mc="http://schemas.openxmlformats.org/markup-compatibility/2006">
              <mc:Choice xmlns:v="urn:schemas-microsoft-com:vml" Requires="v">
                <p:oleObj spid="_x0000_s3108" name="" r:id="rId5" imgW="304800" imgH="190500" progId="Equation.DSMT4">
                  <p:embed/>
                </p:oleObj>
              </mc:Choice>
              <mc:Fallback>
                <p:oleObj name="" r:id="rId5" imgW="304800" imgH="190500" progId="Equation.DSMT4">
                  <p:embed/>
                  <p:pic>
                    <p:nvPicPr>
                      <p:cNvPr id="0" name="图片 3107"/>
                      <p:cNvPicPr/>
                      <p:nvPr/>
                    </p:nvPicPr>
                    <p:blipFill>
                      <a:blip r:embed="rId6"/>
                      <a:stretch>
                        <a:fillRect/>
                      </a:stretch>
                    </p:blipFill>
                    <p:spPr>
                      <a:xfrm>
                        <a:off x="6745288" y="2490788"/>
                        <a:ext cx="922337" cy="577850"/>
                      </a:xfrm>
                      <a:prstGeom prst="rect">
                        <a:avLst/>
                      </a:prstGeom>
                      <a:noFill/>
                      <a:ln w="38100">
                        <a:noFill/>
                        <a:miter/>
                      </a:ln>
                    </p:spPr>
                  </p:pic>
                </p:oleObj>
              </mc:Fallback>
            </mc:AlternateContent>
          </a:graphicData>
        </a:graphic>
      </p:graphicFrame>
      <p:graphicFrame>
        <p:nvGraphicFramePr>
          <p:cNvPr id="167942" name="Object 7"/>
          <p:cNvGraphicFramePr/>
          <p:nvPr/>
        </p:nvGraphicFramePr>
        <p:xfrm>
          <a:off x="1790700" y="2565400"/>
          <a:ext cx="333375" cy="369888"/>
        </p:xfrm>
        <a:graphic>
          <a:graphicData uri="http://schemas.openxmlformats.org/presentationml/2006/ole">
            <mc:AlternateContent xmlns:mc="http://schemas.openxmlformats.org/markup-compatibility/2006">
              <mc:Choice xmlns:v="urn:schemas-microsoft-com:vml" Requires="v">
                <p:oleObj spid="_x0000_s3109" name="" r:id="rId7" imgW="114300" imgH="127000" progId="Equation.DSMT4">
                  <p:embed/>
                </p:oleObj>
              </mc:Choice>
              <mc:Fallback>
                <p:oleObj name="" r:id="rId7" imgW="114300" imgH="127000" progId="Equation.DSMT4">
                  <p:embed/>
                  <p:pic>
                    <p:nvPicPr>
                      <p:cNvPr id="0" name="图片 3108"/>
                      <p:cNvPicPr/>
                      <p:nvPr/>
                    </p:nvPicPr>
                    <p:blipFill>
                      <a:blip r:embed="rId8"/>
                      <a:stretch>
                        <a:fillRect/>
                      </a:stretch>
                    </p:blipFill>
                    <p:spPr>
                      <a:xfrm>
                        <a:off x="1790700" y="2565400"/>
                        <a:ext cx="333375" cy="369888"/>
                      </a:xfrm>
                      <a:prstGeom prst="rect">
                        <a:avLst/>
                      </a:prstGeom>
                      <a:noFill/>
                      <a:ln w="38100">
                        <a:noFill/>
                        <a:miter/>
                      </a:ln>
                    </p:spPr>
                  </p:pic>
                </p:oleObj>
              </mc:Fallback>
            </mc:AlternateContent>
          </a:graphicData>
        </a:graphic>
      </p:graphicFrame>
      <p:sp>
        <p:nvSpPr>
          <p:cNvPr id="167943" name="Rectangle 9"/>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5.4.4  </a:t>
            </a:r>
            <a:r>
              <a:rPr lang="en-US" altLang="zh-CN" sz="3600" b="0" i="1" dirty="0">
                <a:latin typeface="Times New Roman" panose="02020603050405020304" pitchFamily="18" charset="0"/>
                <a:ea typeface="黑体" panose="02010609060101010101" pitchFamily="2" charset="-122"/>
              </a:rPr>
              <a:t>A</a:t>
            </a:r>
            <a:r>
              <a:rPr lang="en-US" altLang="zh-CN" sz="3600" b="0" dirty="0">
                <a:latin typeface="Times New Roman" panose="02020603050405020304" pitchFamily="18" charset="0"/>
                <a:ea typeface="黑体" panose="02010609060101010101" pitchFamily="2" charset="-122"/>
              </a:rPr>
              <a:t>*</a:t>
            </a:r>
            <a:r>
              <a:rPr lang="zh-CN" altLang="en-US" sz="3600" b="0" dirty="0">
                <a:latin typeface="Times New Roman" panose="02020603050405020304" pitchFamily="18" charset="0"/>
                <a:ea typeface="黑体" panose="02010609060101010101" pitchFamily="2" charset="-122"/>
              </a:rPr>
              <a:t>搜索算法及其特性分析</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标题 1"/>
          <p:cNvSpPr>
            <a:spLocks noGrp="1"/>
          </p:cNvSpPr>
          <p:nvPr>
            <p:ph type="title"/>
          </p:nvPr>
        </p:nvSpPr>
        <p:spPr/>
        <p:txBody>
          <a:bodyPr anchor="b" anchorCtr="0"/>
          <a:p>
            <a:r>
              <a:rPr lang="zh-CN" altLang="en-US"/>
              <a:t>博弈搜索</a:t>
            </a:r>
            <a:endParaRPr lang="zh-CN" altLang="en-US"/>
          </a:p>
        </p:txBody>
      </p:sp>
      <p:sp>
        <p:nvSpPr>
          <p:cNvPr id="3" name="内容占位符 2"/>
          <p:cNvSpPr>
            <a:spLocks noGrp="1"/>
          </p:cNvSpPr>
          <p:nvPr>
            <p:ph idx="1"/>
          </p:nvPr>
        </p:nvSpPr>
        <p:spPr/>
        <p:txBody>
          <a:bodyPr/>
          <a:p>
            <a:pPr marL="0" marR="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5400" b="0" i="0" u="none" strike="noStrike" kern="0" cap="none" spc="0" normalizeH="0" baseline="0" noProof="1">
                <a:solidFill>
                  <a:schemeClr val="tx1"/>
                </a:solidFill>
                <a:latin typeface="+mn-lt"/>
                <a:ea typeface="+mn-ea"/>
                <a:cs typeface="+mn-cs"/>
              </a:rPr>
              <a:t>博弈搜索</a:t>
            </a:r>
            <a:endParaRPr kumimoji="0" lang="zh-CN" altLang="en-US" sz="5400" b="0" i="0" u="none" strike="noStrike" kern="0" cap="none" spc="0" normalizeH="0" baseline="0" noProof="1">
              <a:solidFill>
                <a:schemeClr val="tx1"/>
              </a:solidFill>
              <a:latin typeface="+mn-lt"/>
              <a:ea typeface="+mn-ea"/>
              <a:cs typeface="+mn-cs"/>
            </a:endParaRPr>
          </a:p>
          <a:p>
            <a:pPr marL="469900" marR="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1"/>
              </a:buBlip>
            </a:pPr>
            <a:r>
              <a:rPr kumimoji="0" lang="zh-CN" altLang="en-US" sz="2800" b="0" i="0" u="none" strike="noStrike" kern="0" cap="none" spc="0" normalizeH="0" baseline="0" noProof="1">
                <a:solidFill>
                  <a:schemeClr val="tx1"/>
                </a:solidFill>
                <a:latin typeface="+mn-lt"/>
                <a:ea typeface="+mn-ea"/>
                <a:cs typeface="+mn-cs"/>
              </a:rPr>
              <a:t>极大极小博弈</a:t>
            </a:r>
            <a:endParaRPr kumimoji="0" lang="zh-CN" altLang="en-US" sz="2800" b="0" i="0" u="none" strike="noStrike" kern="0" cap="none" spc="0" normalizeH="0" baseline="0" noProof="1">
              <a:solidFill>
                <a:schemeClr val="tx1"/>
              </a:solidFill>
              <a:latin typeface="+mn-lt"/>
              <a:ea typeface="+mn-ea"/>
              <a:cs typeface="+mn-cs"/>
            </a:endParaRPr>
          </a:p>
          <a:p>
            <a:pPr marL="469900" marR="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1"/>
              </a:buBlip>
            </a:pPr>
            <a:r>
              <a:rPr kumimoji="0" lang="zh-CN" altLang="en-US" sz="2800" b="0" i="0" u="none" strike="noStrike" kern="0" cap="none" spc="0" normalizeH="0" baseline="0" noProof="1">
                <a:solidFill>
                  <a:schemeClr val="tx1"/>
                </a:solidFill>
                <a:latin typeface="+mn-lt"/>
                <a:ea typeface="+mn-ea"/>
                <a:cs typeface="+mn-cs"/>
              </a:rPr>
              <a:t>固定深度博弈</a:t>
            </a:r>
            <a:endParaRPr kumimoji="0" lang="zh-CN" altLang="en-US" sz="2800" b="0" i="0" u="none" strike="noStrike" kern="0" cap="none" spc="0" normalizeH="0" baseline="0" noProof="1">
              <a:solidFill>
                <a:schemeClr val="tx1"/>
              </a:solidFill>
              <a:latin typeface="+mn-lt"/>
              <a:ea typeface="+mn-ea"/>
              <a:cs typeface="+mn-cs"/>
            </a:endParaRPr>
          </a:p>
          <a:p>
            <a:pPr marL="469900" marR="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1"/>
              </a:buBlip>
            </a:pPr>
            <a:r>
              <a:rPr kumimoji="0" lang="en-US" altLang="zh-CN" sz="2800" b="0" i="0" u="none" strike="noStrike" kern="0" cap="none" spc="0" normalizeH="0" baseline="0" noProof="1">
                <a:solidFill>
                  <a:schemeClr val="tx1"/>
                </a:solidFill>
                <a:latin typeface="Arial" panose="020B0604020202020204" pitchFamily="34" charset="0"/>
                <a:ea typeface="+mn-ea"/>
                <a:cs typeface="Arial" panose="020B0604020202020204" pitchFamily="34" charset="0"/>
              </a:rPr>
              <a:t>α-β</a:t>
            </a:r>
            <a:r>
              <a:rPr kumimoji="0" lang="zh-CN" altLang="en-US" sz="2800" b="0" i="0" u="none" strike="noStrike" kern="0" cap="none" spc="0" normalizeH="0" baseline="0" noProof="1">
                <a:solidFill>
                  <a:schemeClr val="tx1"/>
                </a:solidFill>
                <a:latin typeface="Arial" panose="020B0604020202020204" pitchFamily="34" charset="0"/>
                <a:ea typeface="+mn-ea"/>
                <a:cs typeface="Arial" panose="020B0604020202020204" pitchFamily="34" charset="0"/>
              </a:rPr>
              <a:t>剪枝</a:t>
            </a:r>
            <a:endParaRPr kumimoji="0" lang="zh-CN" altLang="en-US" sz="2800" b="0" i="0" u="none" strike="noStrike" kern="0" cap="none" spc="0" normalizeH="0" baseline="0" noProof="1">
              <a:solidFill>
                <a:schemeClr val="tx1"/>
              </a:solidFill>
              <a:latin typeface="Arial" panose="020B0604020202020204" pitchFamily="34" charset="0"/>
              <a:ea typeface="+mn-ea"/>
              <a:cs typeface="Arial" panose="020B0604020202020204" pitchFamily="34" charset="0"/>
            </a:endParaRPr>
          </a:p>
          <a:p>
            <a:pPr marL="469900" marR="0" indent="-46990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Blip>
                <a:blip r:embed="rId1"/>
              </a:buBlip>
            </a:pPr>
            <a:r>
              <a:rPr kumimoji="0" lang="zh-CN" altLang="en-US" sz="2800" b="0" i="0" u="none" strike="noStrike" kern="0" cap="none" spc="0" normalizeH="0" baseline="0" noProof="1">
                <a:solidFill>
                  <a:schemeClr val="tx1"/>
                </a:solidFill>
                <a:latin typeface="Arial" panose="020B0604020202020204" pitchFamily="34" charset="0"/>
                <a:ea typeface="+mn-ea"/>
                <a:cs typeface="Arial" panose="020B0604020202020204" pitchFamily="34" charset="0"/>
              </a:rPr>
              <a:t>博弈搜索的进展</a:t>
            </a:r>
            <a:endParaRPr kumimoji="0" lang="zh-CN" altLang="en-US" sz="2800" b="0" i="0" u="none" strike="noStrike" kern="0" cap="none" spc="0" normalizeH="0" baseline="0" noProof="1">
              <a:solidFill>
                <a:schemeClr val="tx1"/>
              </a:solidFill>
              <a:latin typeface="Arial" panose="020B0604020202020204" pitchFamily="34" charset="0"/>
              <a:ea typeface="+mn-ea"/>
              <a:cs typeface="Arial" panose="020B0604020202020204" pitchFamily="34" charset="0"/>
            </a:endParaRPr>
          </a:p>
        </p:txBody>
      </p:sp>
    </p:spTree>
  </p:cSld>
  <p:clrMapOvr>
    <a:masterClrMapping/>
  </p:clrMapOvr>
  <p:transition>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标题 1"/>
          <p:cNvSpPr>
            <a:spLocks noGrp="1"/>
          </p:cNvSpPr>
          <p:nvPr>
            <p:ph type="title"/>
          </p:nvPr>
        </p:nvSpPr>
        <p:spPr/>
        <p:txBody>
          <a:bodyPr anchor="b" anchorCtr="0"/>
          <a:p>
            <a:endParaRPr lang="zh-CN" altLang="en-US"/>
          </a:p>
        </p:txBody>
      </p:sp>
      <p:pic>
        <p:nvPicPr>
          <p:cNvPr id="169986" name="内容占位符 3"/>
          <p:cNvPicPr>
            <a:picLocks noGrp="1" noChangeAspect="1"/>
          </p:cNvPicPr>
          <p:nvPr>
            <p:ph idx="1"/>
          </p:nvPr>
        </p:nvPicPr>
        <p:blipFill>
          <a:blip r:embed="rId1"/>
          <a:stretch>
            <a:fillRect/>
          </a:stretch>
        </p:blipFill>
        <p:spPr>
          <a:xfrm>
            <a:off x="376238" y="1138238"/>
            <a:ext cx="8391525" cy="4822825"/>
          </a:xfrm>
        </p:spPr>
      </p:pic>
    </p:spTree>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标题 1"/>
          <p:cNvSpPr>
            <a:spLocks noGrp="1"/>
          </p:cNvSpPr>
          <p:nvPr>
            <p:ph type="title"/>
          </p:nvPr>
        </p:nvSpPr>
        <p:spPr/>
        <p:txBody>
          <a:bodyPr anchor="b" anchorCtr="0"/>
          <a:p>
            <a:endParaRPr lang="zh-CN" altLang="en-US"/>
          </a:p>
        </p:txBody>
      </p:sp>
      <p:pic>
        <p:nvPicPr>
          <p:cNvPr id="171010" name="内容占位符 3"/>
          <p:cNvPicPr>
            <a:picLocks noGrp="1" noChangeAspect="1"/>
          </p:cNvPicPr>
          <p:nvPr>
            <p:ph idx="1"/>
          </p:nvPr>
        </p:nvPicPr>
        <p:blipFill>
          <a:blip r:embed="rId1"/>
          <a:stretch>
            <a:fillRect/>
          </a:stretch>
        </p:blipFill>
        <p:spPr>
          <a:xfrm>
            <a:off x="606425" y="836613"/>
            <a:ext cx="7588250" cy="5872162"/>
          </a:xfrm>
        </p:spPr>
      </p:pic>
      <p:pic>
        <p:nvPicPr>
          <p:cNvPr id="171011" name="图片 4"/>
          <p:cNvPicPr>
            <a:picLocks noChangeAspect="1"/>
          </p:cNvPicPr>
          <p:nvPr/>
        </p:nvPicPr>
        <p:blipFill>
          <a:blip r:embed="rId2"/>
          <a:stretch>
            <a:fillRect/>
          </a:stretch>
        </p:blipFill>
        <p:spPr>
          <a:xfrm>
            <a:off x="4533900" y="6232525"/>
            <a:ext cx="990600" cy="238125"/>
          </a:xfrm>
          <a:prstGeom prst="rect">
            <a:avLst/>
          </a:prstGeom>
          <a:noFill/>
          <a:ln w="9525">
            <a:noFill/>
          </a:ln>
        </p:spPr>
      </p:pic>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3" name="标题 1"/>
          <p:cNvSpPr>
            <a:spLocks noGrp="1"/>
          </p:cNvSpPr>
          <p:nvPr>
            <p:ph type="title"/>
          </p:nvPr>
        </p:nvSpPr>
        <p:spPr/>
        <p:txBody>
          <a:bodyPr anchor="b" anchorCtr="0"/>
          <a:p>
            <a:endParaRPr lang="zh-CN" altLang="en-US"/>
          </a:p>
        </p:txBody>
      </p:sp>
      <p:pic>
        <p:nvPicPr>
          <p:cNvPr id="172034" name="内容占位符 3"/>
          <p:cNvPicPr>
            <a:picLocks noGrp="1" noChangeAspect="1"/>
          </p:cNvPicPr>
          <p:nvPr>
            <p:ph idx="1"/>
          </p:nvPr>
        </p:nvPicPr>
        <p:blipFill>
          <a:blip r:embed="rId1"/>
          <a:stretch>
            <a:fillRect/>
          </a:stretch>
        </p:blipFill>
        <p:spPr>
          <a:xfrm>
            <a:off x="541338" y="1079500"/>
            <a:ext cx="7662862" cy="5630863"/>
          </a:xfrm>
        </p:spPr>
      </p:pic>
      <p:pic>
        <p:nvPicPr>
          <p:cNvPr id="172035" name="图片 4"/>
          <p:cNvPicPr>
            <a:picLocks noChangeAspect="1"/>
          </p:cNvPicPr>
          <p:nvPr/>
        </p:nvPicPr>
        <p:blipFill>
          <a:blip r:embed="rId2"/>
          <a:stretch>
            <a:fillRect/>
          </a:stretch>
        </p:blipFill>
        <p:spPr>
          <a:xfrm>
            <a:off x="4460875" y="6375400"/>
            <a:ext cx="990600" cy="238125"/>
          </a:xfrm>
          <a:prstGeom prst="rect">
            <a:avLst/>
          </a:prstGeom>
          <a:noFill/>
          <a:ln w="9525">
            <a:noFill/>
          </a:ln>
        </p:spPr>
      </p:pic>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标题 1"/>
          <p:cNvSpPr>
            <a:spLocks noGrp="1"/>
          </p:cNvSpPr>
          <p:nvPr>
            <p:ph type="title"/>
          </p:nvPr>
        </p:nvSpPr>
        <p:spPr/>
        <p:txBody>
          <a:bodyPr anchor="b" anchorCtr="0"/>
          <a:p>
            <a:endParaRPr lang="zh-CN" altLang="en-US"/>
          </a:p>
        </p:txBody>
      </p:sp>
      <p:pic>
        <p:nvPicPr>
          <p:cNvPr id="173058" name="内容占位符 3"/>
          <p:cNvPicPr>
            <a:picLocks noGrp="1" noChangeAspect="1"/>
          </p:cNvPicPr>
          <p:nvPr>
            <p:ph idx="1"/>
          </p:nvPr>
        </p:nvPicPr>
        <p:blipFill>
          <a:blip r:embed="rId1"/>
          <a:stretch>
            <a:fillRect/>
          </a:stretch>
        </p:blipFill>
        <p:spPr>
          <a:xfrm>
            <a:off x="195263" y="1231900"/>
            <a:ext cx="8332787" cy="4894263"/>
          </a:xfrm>
        </p:spPr>
      </p:pic>
      <p:pic>
        <p:nvPicPr>
          <p:cNvPr id="173059" name="图片 4"/>
          <p:cNvPicPr>
            <a:picLocks noChangeAspect="1"/>
          </p:cNvPicPr>
          <p:nvPr/>
        </p:nvPicPr>
        <p:blipFill>
          <a:blip r:embed="rId2"/>
          <a:stretch>
            <a:fillRect/>
          </a:stretch>
        </p:blipFill>
        <p:spPr>
          <a:xfrm>
            <a:off x="3622675" y="5872163"/>
            <a:ext cx="1333500" cy="182562"/>
          </a:xfrm>
          <a:prstGeom prst="rect">
            <a:avLst/>
          </a:prstGeom>
          <a:noFill/>
          <a:ln w="9525">
            <a:noFill/>
          </a:ln>
        </p:spPr>
      </p:pic>
      <p:pic>
        <p:nvPicPr>
          <p:cNvPr id="173060" name="图片 2"/>
          <p:cNvPicPr>
            <a:picLocks noChangeAspect="1"/>
          </p:cNvPicPr>
          <p:nvPr/>
        </p:nvPicPr>
        <p:blipFill>
          <a:blip r:embed="rId2"/>
          <a:stretch>
            <a:fillRect/>
          </a:stretch>
        </p:blipFill>
        <p:spPr>
          <a:xfrm>
            <a:off x="600075" y="3176588"/>
            <a:ext cx="3257550" cy="2363787"/>
          </a:xfrm>
          <a:prstGeom prst="rect">
            <a:avLst/>
          </a:prstGeom>
          <a:noFill/>
          <a:ln w="9525">
            <a:noFill/>
          </a:ln>
        </p:spPr>
      </p:pic>
    </p:spTree>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1" name="标题 1"/>
          <p:cNvSpPr>
            <a:spLocks noGrp="1"/>
          </p:cNvSpPr>
          <p:nvPr>
            <p:ph type="title"/>
          </p:nvPr>
        </p:nvSpPr>
        <p:spPr/>
        <p:txBody>
          <a:bodyPr anchor="b" anchorCtr="0"/>
          <a:p>
            <a:endParaRPr lang="zh-CN" altLang="en-US"/>
          </a:p>
        </p:txBody>
      </p:sp>
      <p:pic>
        <p:nvPicPr>
          <p:cNvPr id="174082" name="内容占位符 3"/>
          <p:cNvPicPr>
            <a:picLocks noGrp="1" noChangeAspect="1"/>
          </p:cNvPicPr>
          <p:nvPr>
            <p:ph idx="1"/>
          </p:nvPr>
        </p:nvPicPr>
        <p:blipFill>
          <a:blip r:embed="rId1"/>
          <a:stretch>
            <a:fillRect/>
          </a:stretch>
        </p:blipFill>
        <p:spPr>
          <a:xfrm>
            <a:off x="195263" y="1231900"/>
            <a:ext cx="8332787" cy="4894263"/>
          </a:xfrm>
        </p:spPr>
      </p:pic>
      <p:pic>
        <p:nvPicPr>
          <p:cNvPr id="174083" name="图片 4"/>
          <p:cNvPicPr>
            <a:picLocks noChangeAspect="1"/>
          </p:cNvPicPr>
          <p:nvPr/>
        </p:nvPicPr>
        <p:blipFill>
          <a:blip r:embed="rId2"/>
          <a:stretch>
            <a:fillRect/>
          </a:stretch>
        </p:blipFill>
        <p:spPr>
          <a:xfrm>
            <a:off x="3622675" y="5872163"/>
            <a:ext cx="1333500" cy="182562"/>
          </a:xfrm>
          <a:prstGeom prst="rect">
            <a:avLst/>
          </a:prstGeom>
          <a:noFill/>
          <a:ln w="9525">
            <a:noFill/>
          </a:ln>
        </p:spPr>
      </p:pic>
    </p:spTree>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5" name="标题 1"/>
          <p:cNvSpPr>
            <a:spLocks noGrp="1"/>
          </p:cNvSpPr>
          <p:nvPr>
            <p:ph type="title"/>
          </p:nvPr>
        </p:nvSpPr>
        <p:spPr/>
        <p:txBody>
          <a:bodyPr anchor="b" anchorCtr="0"/>
          <a:p>
            <a:endParaRPr lang="zh-CN" altLang="en-US"/>
          </a:p>
        </p:txBody>
      </p:sp>
      <p:pic>
        <p:nvPicPr>
          <p:cNvPr id="175106" name="内容占位符 3"/>
          <p:cNvPicPr>
            <a:picLocks noGrp="1" noChangeAspect="1"/>
          </p:cNvPicPr>
          <p:nvPr>
            <p:ph idx="1"/>
          </p:nvPr>
        </p:nvPicPr>
        <p:blipFill>
          <a:blip r:embed="rId1"/>
          <a:stretch>
            <a:fillRect/>
          </a:stretch>
        </p:blipFill>
        <p:spPr>
          <a:xfrm>
            <a:off x="144463" y="1246188"/>
            <a:ext cx="8855075" cy="4778375"/>
          </a:xfrm>
        </p:spPr>
      </p:pic>
      <p:pic>
        <p:nvPicPr>
          <p:cNvPr id="175107" name="图片 4"/>
          <p:cNvPicPr>
            <a:picLocks noChangeAspect="1"/>
          </p:cNvPicPr>
          <p:nvPr/>
        </p:nvPicPr>
        <p:blipFill>
          <a:blip r:embed="rId2"/>
          <a:stretch>
            <a:fillRect/>
          </a:stretch>
        </p:blipFill>
        <p:spPr>
          <a:xfrm>
            <a:off x="460375" y="4967288"/>
            <a:ext cx="7110413" cy="854075"/>
          </a:xfrm>
          <a:prstGeom prst="rect">
            <a:avLst/>
          </a:prstGeom>
          <a:noFill/>
          <a:ln w="9525">
            <a:noFill/>
          </a:ln>
        </p:spPr>
      </p:pic>
    </p:spTree>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标题 1"/>
          <p:cNvSpPr>
            <a:spLocks noGrp="1"/>
          </p:cNvSpPr>
          <p:nvPr>
            <p:ph type="title"/>
          </p:nvPr>
        </p:nvSpPr>
        <p:spPr/>
        <p:txBody>
          <a:bodyPr anchor="b" anchorCtr="0"/>
          <a:p>
            <a:endParaRPr lang="zh-CN" altLang="en-US"/>
          </a:p>
        </p:txBody>
      </p:sp>
      <p:pic>
        <p:nvPicPr>
          <p:cNvPr id="176130" name="内容占位符 3"/>
          <p:cNvPicPr>
            <a:picLocks noGrp="1" noChangeAspect="1"/>
          </p:cNvPicPr>
          <p:nvPr>
            <p:ph idx="1"/>
          </p:nvPr>
        </p:nvPicPr>
        <p:blipFill>
          <a:blip r:embed="rId1"/>
          <a:stretch>
            <a:fillRect/>
          </a:stretch>
        </p:blipFill>
        <p:spPr>
          <a:xfrm>
            <a:off x="144463" y="1246188"/>
            <a:ext cx="8855075" cy="4778375"/>
          </a:xfrm>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p:txBody>
          <a:bodyPr anchor="b" anchorCtr="0"/>
          <a:p>
            <a:endParaRPr lang="zh-CN" altLang="en-US"/>
          </a:p>
        </p:txBody>
      </p:sp>
      <p:pic>
        <p:nvPicPr>
          <p:cNvPr id="46082" name="内容占位符 3"/>
          <p:cNvPicPr>
            <a:picLocks noGrp="1" noChangeAspect="1"/>
          </p:cNvPicPr>
          <p:nvPr>
            <p:ph idx="1"/>
          </p:nvPr>
        </p:nvPicPr>
        <p:blipFill>
          <a:blip r:embed="rId1"/>
          <a:stretch>
            <a:fillRect/>
          </a:stretch>
        </p:blipFill>
        <p:spPr>
          <a:xfrm>
            <a:off x="352425" y="1031875"/>
            <a:ext cx="8439150" cy="5153025"/>
          </a:xfrm>
        </p:spPr>
      </p:pic>
    </p:spTree>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3" name="标题 1"/>
          <p:cNvSpPr>
            <a:spLocks noGrp="1"/>
          </p:cNvSpPr>
          <p:nvPr>
            <p:ph type="title"/>
          </p:nvPr>
        </p:nvSpPr>
        <p:spPr/>
        <p:txBody>
          <a:bodyPr anchor="b" anchorCtr="0"/>
          <a:p>
            <a:endParaRPr lang="zh-CN" altLang="en-US"/>
          </a:p>
        </p:txBody>
      </p:sp>
      <p:pic>
        <p:nvPicPr>
          <p:cNvPr id="177154" name="内容占位符 3"/>
          <p:cNvPicPr>
            <a:picLocks noGrp="1" noChangeAspect="1"/>
          </p:cNvPicPr>
          <p:nvPr>
            <p:ph idx="1"/>
          </p:nvPr>
        </p:nvPicPr>
        <p:blipFill>
          <a:blip r:embed="rId1"/>
          <a:stretch>
            <a:fillRect/>
          </a:stretch>
        </p:blipFill>
        <p:spPr>
          <a:xfrm>
            <a:off x="269875" y="1250950"/>
            <a:ext cx="8374063" cy="5032375"/>
          </a:xfrm>
        </p:spPr>
      </p:pic>
      <p:pic>
        <p:nvPicPr>
          <p:cNvPr id="177155" name="图片 4"/>
          <p:cNvPicPr>
            <a:picLocks noChangeAspect="1"/>
          </p:cNvPicPr>
          <p:nvPr/>
        </p:nvPicPr>
        <p:blipFill>
          <a:blip r:embed="rId2"/>
          <a:stretch>
            <a:fillRect/>
          </a:stretch>
        </p:blipFill>
        <p:spPr>
          <a:xfrm>
            <a:off x="3571875" y="2887663"/>
            <a:ext cx="5011738" cy="3308350"/>
          </a:xfrm>
          <a:prstGeom prst="rect">
            <a:avLst/>
          </a:prstGeom>
          <a:noFill/>
          <a:ln w="9525">
            <a:noFill/>
          </a:ln>
        </p:spPr>
      </p:pic>
    </p:spTree>
  </p:cSld>
  <p:clrMapOvr>
    <a:masterClrMapping/>
  </p:clrMapOvr>
  <p:transition>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标题 1"/>
          <p:cNvSpPr>
            <a:spLocks noGrp="1"/>
          </p:cNvSpPr>
          <p:nvPr>
            <p:ph type="title"/>
          </p:nvPr>
        </p:nvSpPr>
        <p:spPr/>
        <p:txBody>
          <a:bodyPr anchor="b" anchorCtr="0"/>
          <a:p>
            <a:endParaRPr lang="zh-CN" altLang="en-US"/>
          </a:p>
        </p:txBody>
      </p:sp>
      <p:pic>
        <p:nvPicPr>
          <p:cNvPr id="178178" name="内容占位符 3"/>
          <p:cNvPicPr>
            <a:picLocks noGrp="1" noChangeAspect="1"/>
          </p:cNvPicPr>
          <p:nvPr>
            <p:ph idx="1"/>
          </p:nvPr>
        </p:nvPicPr>
        <p:blipFill>
          <a:blip r:embed="rId1"/>
          <a:stretch>
            <a:fillRect/>
          </a:stretch>
        </p:blipFill>
        <p:spPr>
          <a:xfrm>
            <a:off x="269875" y="1250950"/>
            <a:ext cx="8374063" cy="5032375"/>
          </a:xfrm>
        </p:spPr>
      </p:pic>
    </p:spTree>
  </p:cSld>
  <p:clrMapOvr>
    <a:masterClrMapping/>
  </p:clrMapOvr>
  <p:transition>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1" name="标题 1"/>
          <p:cNvSpPr>
            <a:spLocks noGrp="1"/>
          </p:cNvSpPr>
          <p:nvPr>
            <p:ph type="title"/>
          </p:nvPr>
        </p:nvSpPr>
        <p:spPr/>
        <p:txBody>
          <a:bodyPr anchor="b" anchorCtr="0"/>
          <a:p>
            <a:endParaRPr lang="zh-CN" altLang="en-US"/>
          </a:p>
        </p:txBody>
      </p:sp>
      <p:pic>
        <p:nvPicPr>
          <p:cNvPr id="179202" name="内容占位符 3"/>
          <p:cNvPicPr>
            <a:picLocks noGrp="1" noChangeAspect="1"/>
          </p:cNvPicPr>
          <p:nvPr>
            <p:ph idx="1"/>
          </p:nvPr>
        </p:nvPicPr>
        <p:blipFill>
          <a:blip r:embed="rId1"/>
          <a:stretch>
            <a:fillRect/>
          </a:stretch>
        </p:blipFill>
        <p:spPr>
          <a:xfrm>
            <a:off x="228600" y="1303338"/>
            <a:ext cx="8435975" cy="4862512"/>
          </a:xfrm>
        </p:spPr>
      </p:pic>
    </p:spTree>
  </p:cSld>
  <p:clrMapOvr>
    <a:masterClrMapping/>
  </p:clrMapOvr>
  <p:transition>
    <p:rand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标题 1"/>
          <p:cNvSpPr>
            <a:spLocks noGrp="1"/>
          </p:cNvSpPr>
          <p:nvPr>
            <p:ph type="title"/>
          </p:nvPr>
        </p:nvSpPr>
        <p:spPr/>
        <p:txBody>
          <a:bodyPr anchor="b" anchorCtr="0"/>
          <a:p>
            <a:endParaRPr lang="zh-CN" altLang="en-US"/>
          </a:p>
        </p:txBody>
      </p:sp>
      <p:pic>
        <p:nvPicPr>
          <p:cNvPr id="180226" name="内容占位符 3"/>
          <p:cNvPicPr>
            <a:picLocks noGrp="1" noChangeAspect="1"/>
          </p:cNvPicPr>
          <p:nvPr>
            <p:ph idx="1"/>
          </p:nvPr>
        </p:nvPicPr>
        <p:blipFill>
          <a:blip r:embed="rId1"/>
          <a:stretch>
            <a:fillRect/>
          </a:stretch>
        </p:blipFill>
        <p:spPr>
          <a:xfrm>
            <a:off x="134938" y="1308100"/>
            <a:ext cx="8593137" cy="5038725"/>
          </a:xfrm>
        </p:spPr>
      </p:pic>
    </p:spTree>
  </p:cSld>
  <p:clrMapOvr>
    <a:masterClrMapping/>
  </p:clrMapOvr>
  <p:transition>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标题 1"/>
          <p:cNvSpPr>
            <a:spLocks noGrp="1"/>
          </p:cNvSpPr>
          <p:nvPr>
            <p:ph type="title"/>
          </p:nvPr>
        </p:nvSpPr>
        <p:spPr/>
        <p:txBody>
          <a:bodyPr anchor="b" anchorCtr="0"/>
          <a:p>
            <a:endParaRPr lang="zh-CN" altLang="en-US"/>
          </a:p>
        </p:txBody>
      </p:sp>
      <p:pic>
        <p:nvPicPr>
          <p:cNvPr id="181250" name="内容占位符 3"/>
          <p:cNvPicPr>
            <a:picLocks noGrp="1" noChangeAspect="1"/>
          </p:cNvPicPr>
          <p:nvPr>
            <p:ph idx="1"/>
          </p:nvPr>
        </p:nvPicPr>
        <p:blipFill>
          <a:blip r:embed="rId1"/>
          <a:stretch>
            <a:fillRect/>
          </a:stretch>
        </p:blipFill>
        <p:spPr>
          <a:xfrm>
            <a:off x="230188" y="1211263"/>
            <a:ext cx="8683625" cy="5102225"/>
          </a:xfrm>
        </p:spPr>
      </p:pic>
    </p:spTree>
  </p:cSld>
  <p:clrMapOvr>
    <a:masterClrMapping/>
  </p:clrMapOvr>
  <p:transition>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3" name="标题 1"/>
          <p:cNvSpPr>
            <a:spLocks noGrp="1"/>
          </p:cNvSpPr>
          <p:nvPr>
            <p:ph type="title"/>
          </p:nvPr>
        </p:nvSpPr>
        <p:spPr/>
        <p:txBody>
          <a:bodyPr anchor="b" anchorCtr="0"/>
          <a:p>
            <a:endParaRPr lang="zh-CN" altLang="en-US"/>
          </a:p>
        </p:txBody>
      </p:sp>
      <p:pic>
        <p:nvPicPr>
          <p:cNvPr id="182274" name="内容占位符 3"/>
          <p:cNvPicPr>
            <a:picLocks noGrp="1" noChangeAspect="1"/>
          </p:cNvPicPr>
          <p:nvPr>
            <p:ph idx="1"/>
          </p:nvPr>
        </p:nvPicPr>
        <p:blipFill>
          <a:blip r:embed="rId1"/>
          <a:stretch>
            <a:fillRect/>
          </a:stretch>
        </p:blipFill>
        <p:spPr>
          <a:xfrm>
            <a:off x="260350" y="1374775"/>
            <a:ext cx="8362950" cy="4897438"/>
          </a:xfrm>
        </p:spPr>
      </p:pic>
    </p:spTree>
  </p:cSld>
  <p:clrMapOvr>
    <a:masterClrMapping/>
  </p:clrMapOvr>
  <p:transition>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7" name="标题 1"/>
          <p:cNvSpPr>
            <a:spLocks noGrp="1"/>
          </p:cNvSpPr>
          <p:nvPr>
            <p:ph type="title"/>
          </p:nvPr>
        </p:nvSpPr>
        <p:spPr/>
        <p:txBody>
          <a:bodyPr anchor="b" anchorCtr="0"/>
          <a:p>
            <a:endParaRPr lang="zh-CN" altLang="en-US"/>
          </a:p>
        </p:txBody>
      </p:sp>
      <p:pic>
        <p:nvPicPr>
          <p:cNvPr id="183298" name="内容占位符 3"/>
          <p:cNvPicPr>
            <a:picLocks noGrp="1" noChangeAspect="1"/>
          </p:cNvPicPr>
          <p:nvPr>
            <p:ph idx="1"/>
          </p:nvPr>
        </p:nvPicPr>
        <p:blipFill>
          <a:blip r:embed="rId1"/>
          <a:stretch>
            <a:fillRect/>
          </a:stretch>
        </p:blipFill>
        <p:spPr>
          <a:xfrm>
            <a:off x="225425" y="1076325"/>
            <a:ext cx="8429625" cy="5018088"/>
          </a:xfrm>
        </p:spPr>
      </p:pic>
    </p:spTree>
  </p:cSld>
  <p:clrMapOvr>
    <a:masterClrMapping/>
  </p:clrMapOvr>
  <p:transition>
    <p:rand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1" name="标题 1"/>
          <p:cNvSpPr>
            <a:spLocks noGrp="1"/>
          </p:cNvSpPr>
          <p:nvPr>
            <p:ph type="title"/>
          </p:nvPr>
        </p:nvSpPr>
        <p:spPr/>
        <p:txBody>
          <a:bodyPr anchor="b" anchorCtr="0"/>
          <a:p>
            <a:endParaRPr lang="zh-CN" altLang="en-US"/>
          </a:p>
        </p:txBody>
      </p:sp>
      <p:pic>
        <p:nvPicPr>
          <p:cNvPr id="184322" name="内容占位符 3"/>
          <p:cNvPicPr>
            <a:picLocks noGrp="1" noChangeAspect="1"/>
          </p:cNvPicPr>
          <p:nvPr>
            <p:ph idx="1"/>
          </p:nvPr>
        </p:nvPicPr>
        <p:blipFill>
          <a:blip r:embed="rId1"/>
          <a:stretch>
            <a:fillRect/>
          </a:stretch>
        </p:blipFill>
        <p:spPr>
          <a:xfrm>
            <a:off x="323850" y="1435100"/>
            <a:ext cx="8496300" cy="3489325"/>
          </a:xfrm>
        </p:spPr>
      </p:pic>
    </p:spTree>
  </p:cSld>
  <p:clrMapOvr>
    <a:masterClrMapping/>
  </p:clrMapOvr>
  <p:transition>
    <p:rand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5" name="标题 1"/>
          <p:cNvSpPr>
            <a:spLocks noGrp="1"/>
          </p:cNvSpPr>
          <p:nvPr>
            <p:ph type="title"/>
          </p:nvPr>
        </p:nvSpPr>
        <p:spPr/>
        <p:txBody>
          <a:bodyPr anchor="b" anchorCtr="0"/>
          <a:p>
            <a:endParaRPr lang="zh-CN" altLang="en-US"/>
          </a:p>
        </p:txBody>
      </p:sp>
      <p:pic>
        <p:nvPicPr>
          <p:cNvPr id="185346" name="内容占位符 3"/>
          <p:cNvPicPr>
            <a:picLocks noGrp="1" noChangeAspect="1"/>
          </p:cNvPicPr>
          <p:nvPr>
            <p:ph idx="1"/>
          </p:nvPr>
        </p:nvPicPr>
        <p:blipFill>
          <a:blip r:embed="rId1"/>
          <a:stretch>
            <a:fillRect/>
          </a:stretch>
        </p:blipFill>
        <p:spPr>
          <a:xfrm>
            <a:off x="125413" y="1222375"/>
            <a:ext cx="8780462" cy="4840288"/>
          </a:xfrm>
        </p:spPr>
      </p:pic>
      <p:pic>
        <p:nvPicPr>
          <p:cNvPr id="185347" name="图片 4"/>
          <p:cNvPicPr>
            <a:picLocks noChangeAspect="1"/>
          </p:cNvPicPr>
          <p:nvPr/>
        </p:nvPicPr>
        <p:blipFill>
          <a:blip r:embed="rId2"/>
          <a:stretch>
            <a:fillRect/>
          </a:stretch>
        </p:blipFill>
        <p:spPr>
          <a:xfrm>
            <a:off x="125413" y="4244975"/>
            <a:ext cx="8780462" cy="2319338"/>
          </a:xfrm>
          <a:prstGeom prst="rect">
            <a:avLst/>
          </a:prstGeom>
          <a:noFill/>
          <a:ln w="9525">
            <a:noFill/>
          </a:ln>
        </p:spPr>
      </p:pic>
    </p:spTree>
  </p:cSld>
  <p:clrMapOvr>
    <a:masterClrMapping/>
  </p:clrMapOvr>
  <p:transition>
    <p:rand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69" name="标题 1"/>
          <p:cNvSpPr>
            <a:spLocks noGrp="1"/>
          </p:cNvSpPr>
          <p:nvPr>
            <p:ph type="title"/>
          </p:nvPr>
        </p:nvSpPr>
        <p:spPr/>
        <p:txBody>
          <a:bodyPr anchor="b" anchorCtr="0"/>
          <a:p>
            <a:endParaRPr lang="zh-CN" altLang="en-US"/>
          </a:p>
        </p:txBody>
      </p:sp>
      <p:pic>
        <p:nvPicPr>
          <p:cNvPr id="186370" name="内容占位符 3"/>
          <p:cNvPicPr>
            <a:picLocks noGrp="1" noChangeAspect="1"/>
          </p:cNvPicPr>
          <p:nvPr>
            <p:ph idx="1"/>
          </p:nvPr>
        </p:nvPicPr>
        <p:blipFill>
          <a:blip r:embed="rId1"/>
          <a:stretch>
            <a:fillRect/>
          </a:stretch>
        </p:blipFill>
        <p:spPr>
          <a:xfrm>
            <a:off x="125413" y="1222375"/>
            <a:ext cx="8780462" cy="4840288"/>
          </a:xfrm>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4710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5.1.1  </a:t>
            </a:r>
            <a:r>
              <a:rPr lang="zh-CN" altLang="en-US" sz="3600" b="0" dirty="0">
                <a:latin typeface="Times New Roman" panose="02020603050405020304" pitchFamily="18" charset="0"/>
                <a:ea typeface="黑体" panose="02010609060101010101" pitchFamily="2" charset="-122"/>
              </a:rPr>
              <a:t>搜索的基本问题与主要过程</a:t>
            </a:r>
            <a:endParaRPr lang="zh-CN" altLang="en-US" sz="3600" b="0" dirty="0">
              <a:latin typeface="Times New Roman" panose="02020603050405020304" pitchFamily="18" charset="0"/>
              <a:ea typeface="黑体" panose="02010609060101010101" pitchFamily="2" charset="-122"/>
            </a:endParaRPr>
          </a:p>
        </p:txBody>
      </p:sp>
      <p:sp>
        <p:nvSpPr>
          <p:cNvPr id="8195" name="Rectangle 3"/>
          <p:cNvSpPr>
            <a:spLocks noGrp="1"/>
          </p:cNvSpPr>
          <p:nvPr>
            <p:ph idx="1"/>
          </p:nvPr>
        </p:nvSpPr>
        <p:spPr>
          <a:xfrm>
            <a:off x="250825" y="981075"/>
            <a:ext cx="8642350" cy="5400675"/>
          </a:xfrm>
        </p:spPr>
        <p:txBody>
          <a:bodyPr vert="horz" wrap="square" lIns="91440" tIns="45720" rIns="91440" bIns="45720" anchor="t" anchorCtr="0"/>
          <a:p>
            <a:pPr marL="571500" indent="-571500" eaLnBrk="1" hangingPunct="1">
              <a:lnSpc>
                <a:spcPct val="110000"/>
              </a:lnSpc>
            </a:pPr>
            <a:r>
              <a:rPr lang="zh-CN" altLang="en-US" b="1" dirty="0"/>
              <a:t>搜索的主要过程</a:t>
            </a:r>
            <a:r>
              <a:rPr lang="zh-CN" altLang="en-US" dirty="0"/>
              <a:t>：</a:t>
            </a:r>
            <a:endParaRPr lang="zh-CN" altLang="en-US" dirty="0"/>
          </a:p>
          <a:p>
            <a:pPr marL="571500" indent="-571500" eaLnBrk="1" hangingPunct="1">
              <a:lnSpc>
                <a:spcPct val="110000"/>
              </a:lnSpc>
              <a:buNone/>
            </a:pPr>
            <a:r>
              <a:rPr lang="en-US" altLang="zh-CN" dirty="0">
                <a:latin typeface="Times New Roman" panose="02020603050405020304" pitchFamily="18" charset="0"/>
              </a:rPr>
              <a:t>(1)  </a:t>
            </a:r>
            <a:r>
              <a:rPr lang="zh-CN" altLang="en-US" dirty="0">
                <a:latin typeface="Times New Roman" panose="02020603050405020304" pitchFamily="18" charset="0"/>
              </a:rPr>
              <a:t>从</a:t>
            </a:r>
            <a:r>
              <a:rPr lang="zh-CN" altLang="en-US" b="1" dirty="0">
                <a:latin typeface="Times New Roman" panose="02020603050405020304" pitchFamily="18" charset="0"/>
              </a:rPr>
              <a:t>初始或目的状态</a:t>
            </a:r>
            <a:r>
              <a:rPr lang="zh-CN" altLang="en-US" dirty="0">
                <a:latin typeface="Times New Roman" panose="02020603050405020304" pitchFamily="18" charset="0"/>
              </a:rPr>
              <a:t>出发，并将它作为当前状态。</a:t>
            </a:r>
            <a:endParaRPr lang="zh-CN" altLang="en-US" dirty="0">
              <a:latin typeface="Times New Roman" panose="02020603050405020304" pitchFamily="18" charset="0"/>
            </a:endParaRPr>
          </a:p>
          <a:p>
            <a:pPr marL="571500" indent="-571500" eaLnBrk="1" hangingPunct="1">
              <a:lnSpc>
                <a:spcPct val="110000"/>
              </a:lnSpc>
              <a:buNone/>
            </a:pPr>
            <a:r>
              <a:rPr lang="en-US" altLang="zh-CN" dirty="0">
                <a:latin typeface="Times New Roman" panose="02020603050405020304" pitchFamily="18" charset="0"/>
              </a:rPr>
              <a:t>(2)  </a:t>
            </a:r>
            <a:r>
              <a:rPr lang="zh-CN" altLang="en-US" dirty="0">
                <a:latin typeface="Times New Roman" panose="02020603050405020304" pitchFamily="18" charset="0"/>
              </a:rPr>
              <a:t>扫描</a:t>
            </a:r>
            <a:r>
              <a:rPr lang="zh-CN" altLang="en-US" b="1" dirty="0">
                <a:latin typeface="Times New Roman" panose="02020603050405020304" pitchFamily="18" charset="0"/>
              </a:rPr>
              <a:t>操作</a:t>
            </a:r>
            <a:r>
              <a:rPr lang="zh-CN" altLang="en-US" dirty="0">
                <a:latin typeface="Times New Roman" panose="02020603050405020304" pitchFamily="18" charset="0"/>
              </a:rPr>
              <a:t>算子集，将适用当前状态的一些操作算子作用于当前状态而得到</a:t>
            </a:r>
            <a:r>
              <a:rPr lang="zh-CN" altLang="en-US" b="1" dirty="0">
                <a:latin typeface="Times New Roman" panose="02020603050405020304" pitchFamily="18" charset="0"/>
              </a:rPr>
              <a:t>新的状态</a:t>
            </a:r>
            <a:r>
              <a:rPr lang="zh-CN" altLang="en-US" dirty="0">
                <a:latin typeface="Times New Roman" panose="02020603050405020304" pitchFamily="18" charset="0"/>
              </a:rPr>
              <a:t>，并建立指向前一状态的链接 。</a:t>
            </a:r>
            <a:endParaRPr lang="zh-CN" altLang="en-US" dirty="0">
              <a:latin typeface="Times New Roman" panose="02020603050405020304" pitchFamily="18" charset="0"/>
            </a:endParaRPr>
          </a:p>
          <a:p>
            <a:pPr marL="571500" indent="-571500" eaLnBrk="1" hangingPunct="1">
              <a:lnSpc>
                <a:spcPct val="110000"/>
              </a:lnSpc>
              <a:buNone/>
            </a:pPr>
            <a:r>
              <a:rPr lang="en-US" altLang="zh-CN" dirty="0">
                <a:latin typeface="Times New Roman" panose="02020603050405020304" pitchFamily="18" charset="0"/>
              </a:rPr>
              <a:t>(3)  </a:t>
            </a:r>
            <a:r>
              <a:rPr lang="zh-CN" altLang="en-US" dirty="0">
                <a:latin typeface="Times New Roman" panose="02020603050405020304" pitchFamily="18" charset="0"/>
              </a:rPr>
              <a:t>检查所生成的新状态</a:t>
            </a:r>
            <a:r>
              <a:rPr lang="zh-CN" altLang="en-US" b="1" dirty="0">
                <a:latin typeface="Times New Roman" panose="02020603050405020304" pitchFamily="18" charset="0"/>
              </a:rPr>
              <a:t>是否满足结束状态</a:t>
            </a:r>
            <a:r>
              <a:rPr lang="zh-CN" altLang="en-US" dirty="0">
                <a:latin typeface="Times New Roman" panose="02020603050405020304" pitchFamily="18" charset="0"/>
              </a:rPr>
              <a:t>，如果满足，则得到问题的一个解，并可沿着有关链接从结束状态反向到达开始状态，给出一</a:t>
            </a:r>
            <a:r>
              <a:rPr lang="zh-CN" altLang="en-US" b="1" dirty="0">
                <a:latin typeface="Times New Roman" panose="02020603050405020304" pitchFamily="18" charset="0"/>
              </a:rPr>
              <a:t>解答路径</a:t>
            </a:r>
            <a:r>
              <a:rPr lang="zh-CN" altLang="en-US" dirty="0">
                <a:latin typeface="Times New Roman" panose="02020603050405020304" pitchFamily="18" charset="0"/>
              </a:rPr>
              <a:t>；否则，将新状态作为当前状态，返回第</a:t>
            </a:r>
            <a:r>
              <a:rPr lang="en-US" altLang="zh-CN" dirty="0">
                <a:latin typeface="Times New Roman" panose="02020603050405020304" pitchFamily="18" charset="0"/>
              </a:rPr>
              <a:t>(2)</a:t>
            </a:r>
            <a:r>
              <a:rPr lang="zh-CN" altLang="en-US" dirty="0">
                <a:latin typeface="Times New Roman" panose="02020603050405020304" pitchFamily="18" charset="0"/>
              </a:rPr>
              <a:t>步再进行搜索。 </a:t>
            </a:r>
            <a:endParaRPr lang="zh-CN" altLang="en-US"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5">
                                            <p:txEl>
                                              <p:charRg st="0" end="9"/>
                                            </p:txEl>
                                          </p:spTgt>
                                        </p:tgtEl>
                                        <p:attrNameLst>
                                          <p:attrName>style.visibility</p:attrName>
                                        </p:attrNameLst>
                                      </p:cBhvr>
                                      <p:to>
                                        <p:strVal val="visible"/>
                                      </p:to>
                                    </p:set>
                                    <p:animEffect transition="in" filter="blinds(horizontal)">
                                      <p:cBhvr>
                                        <p:cTn id="7" dur="500"/>
                                        <p:tgtEl>
                                          <p:spTgt spid="8195">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5">
                                            <p:txEl>
                                              <p:charRg st="9" end="36"/>
                                            </p:txEl>
                                          </p:spTgt>
                                        </p:tgtEl>
                                        <p:attrNameLst>
                                          <p:attrName>style.visibility</p:attrName>
                                        </p:attrNameLst>
                                      </p:cBhvr>
                                      <p:to>
                                        <p:strVal val="visible"/>
                                      </p:to>
                                    </p:set>
                                    <p:animEffect transition="in" filter="blinds(horizontal)">
                                      <p:cBhvr>
                                        <p:cTn id="12" dur="500"/>
                                        <p:tgtEl>
                                          <p:spTgt spid="8195">
                                            <p:txEl>
                                              <p:charRg st="9" end="3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5">
                                            <p:txEl>
                                              <p:charRg st="36" end="93"/>
                                            </p:txEl>
                                          </p:spTgt>
                                        </p:tgtEl>
                                        <p:attrNameLst>
                                          <p:attrName>style.visibility</p:attrName>
                                        </p:attrNameLst>
                                      </p:cBhvr>
                                      <p:to>
                                        <p:strVal val="visible"/>
                                      </p:to>
                                    </p:set>
                                    <p:animEffect transition="in" filter="blinds(horizontal)">
                                      <p:cBhvr>
                                        <p:cTn id="17" dur="500"/>
                                        <p:tgtEl>
                                          <p:spTgt spid="8195">
                                            <p:txEl>
                                              <p:charRg st="36" end="9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195">
                                            <p:txEl>
                                              <p:charRg st="93" end="190"/>
                                            </p:txEl>
                                          </p:spTgt>
                                        </p:tgtEl>
                                        <p:attrNameLst>
                                          <p:attrName>style.visibility</p:attrName>
                                        </p:attrNameLst>
                                      </p:cBhvr>
                                      <p:to>
                                        <p:strVal val="visible"/>
                                      </p:to>
                                    </p:set>
                                    <p:animEffect transition="in" filter="blinds(horizontal)">
                                      <p:cBhvr>
                                        <p:cTn id="22" dur="500"/>
                                        <p:tgtEl>
                                          <p:spTgt spid="8195">
                                            <p:txEl>
                                              <p:charRg st="93" end="19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7" name="标题 1"/>
          <p:cNvSpPr>
            <a:spLocks noGrp="1"/>
          </p:cNvSpPr>
          <p:nvPr>
            <p:ph type="title"/>
          </p:nvPr>
        </p:nvSpPr>
        <p:spPr/>
        <p:txBody>
          <a:bodyPr anchor="b" anchorCtr="0"/>
          <a:p>
            <a:endParaRPr lang="zh-CN" altLang="en-US"/>
          </a:p>
        </p:txBody>
      </p:sp>
      <p:pic>
        <p:nvPicPr>
          <p:cNvPr id="188418" name="内容占位符 3"/>
          <p:cNvPicPr>
            <a:picLocks noGrp="1" noChangeAspect="1"/>
          </p:cNvPicPr>
          <p:nvPr>
            <p:ph idx="1"/>
          </p:nvPr>
        </p:nvPicPr>
        <p:blipFill>
          <a:blip r:embed="rId1"/>
          <a:stretch>
            <a:fillRect/>
          </a:stretch>
        </p:blipFill>
        <p:spPr>
          <a:xfrm>
            <a:off x="96838" y="1362075"/>
            <a:ext cx="8950325" cy="3865563"/>
          </a:xfrm>
        </p:spPr>
      </p:pic>
    </p:spTree>
  </p:cSld>
  <p:clrMapOvr>
    <a:masterClrMapping/>
  </p:clrMapOvr>
  <p:transition>
    <p:rand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1" name="标题 1"/>
          <p:cNvSpPr>
            <a:spLocks noGrp="1"/>
          </p:cNvSpPr>
          <p:nvPr>
            <p:ph type="title"/>
          </p:nvPr>
        </p:nvSpPr>
        <p:spPr/>
        <p:txBody>
          <a:bodyPr anchor="b" anchorCtr="0"/>
          <a:p>
            <a:endParaRPr lang="zh-CN" altLang="en-US"/>
          </a:p>
        </p:txBody>
      </p:sp>
      <p:pic>
        <p:nvPicPr>
          <p:cNvPr id="189442" name="内容占位符 3"/>
          <p:cNvPicPr>
            <a:picLocks noGrp="1" noChangeAspect="1"/>
          </p:cNvPicPr>
          <p:nvPr>
            <p:ph idx="1"/>
          </p:nvPr>
        </p:nvPicPr>
        <p:blipFill>
          <a:blip r:embed="rId1"/>
          <a:stretch>
            <a:fillRect/>
          </a:stretch>
        </p:blipFill>
        <p:spPr>
          <a:xfrm>
            <a:off x="233363" y="1746250"/>
            <a:ext cx="8677275" cy="3365500"/>
          </a:xfrm>
        </p:spPr>
      </p:pic>
    </p:spTree>
  </p:cSld>
  <p:clrMapOvr>
    <a:masterClrMapping/>
  </p:clrMapOvr>
  <p:transition>
    <p:rand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5" name="标题 1"/>
          <p:cNvSpPr>
            <a:spLocks noGrp="1"/>
          </p:cNvSpPr>
          <p:nvPr>
            <p:ph type="title"/>
          </p:nvPr>
        </p:nvSpPr>
        <p:spPr/>
        <p:txBody>
          <a:bodyPr anchor="b" anchorCtr="0"/>
          <a:p>
            <a:endParaRPr lang="zh-CN" altLang="en-US"/>
          </a:p>
        </p:txBody>
      </p:sp>
      <p:pic>
        <p:nvPicPr>
          <p:cNvPr id="190466" name="内容占位符 3"/>
          <p:cNvPicPr>
            <a:picLocks noGrp="1" noChangeAspect="1"/>
          </p:cNvPicPr>
          <p:nvPr>
            <p:ph idx="1"/>
          </p:nvPr>
        </p:nvPicPr>
        <p:blipFill>
          <a:blip r:embed="rId1"/>
          <a:stretch>
            <a:fillRect/>
          </a:stretch>
        </p:blipFill>
        <p:spPr>
          <a:xfrm>
            <a:off x="201613" y="1441450"/>
            <a:ext cx="8742362" cy="4343400"/>
          </a:xfrm>
        </p:spPr>
      </p:pic>
      <p:pic>
        <p:nvPicPr>
          <p:cNvPr id="190467" name="图片 4"/>
          <p:cNvPicPr>
            <a:picLocks noChangeAspect="1"/>
          </p:cNvPicPr>
          <p:nvPr/>
        </p:nvPicPr>
        <p:blipFill>
          <a:blip r:embed="rId2"/>
          <a:stretch>
            <a:fillRect/>
          </a:stretch>
        </p:blipFill>
        <p:spPr>
          <a:xfrm>
            <a:off x="315913" y="4545013"/>
            <a:ext cx="2479675" cy="1239837"/>
          </a:xfrm>
          <a:prstGeom prst="rect">
            <a:avLst/>
          </a:prstGeom>
          <a:noFill/>
          <a:ln w="9525">
            <a:noFill/>
          </a:ln>
        </p:spPr>
      </p:pic>
    </p:spTree>
  </p:cSld>
  <p:clrMapOvr>
    <a:masterClrMapping/>
  </p:clrMapOvr>
  <p:transition>
    <p:rand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89" name="标题 1"/>
          <p:cNvSpPr>
            <a:spLocks noGrp="1"/>
          </p:cNvSpPr>
          <p:nvPr>
            <p:ph type="title"/>
          </p:nvPr>
        </p:nvSpPr>
        <p:spPr/>
        <p:txBody>
          <a:bodyPr anchor="b" anchorCtr="0"/>
          <a:p>
            <a:endParaRPr lang="zh-CN" altLang="en-US"/>
          </a:p>
        </p:txBody>
      </p:sp>
      <p:pic>
        <p:nvPicPr>
          <p:cNvPr id="191490" name="内容占位符 3"/>
          <p:cNvPicPr>
            <a:picLocks noGrp="1" noChangeAspect="1"/>
          </p:cNvPicPr>
          <p:nvPr>
            <p:ph idx="1"/>
          </p:nvPr>
        </p:nvPicPr>
        <p:blipFill>
          <a:blip r:embed="rId1"/>
          <a:stretch>
            <a:fillRect/>
          </a:stretch>
        </p:blipFill>
        <p:spPr>
          <a:xfrm>
            <a:off x="201613" y="1441450"/>
            <a:ext cx="8742362" cy="4343400"/>
          </a:xfrm>
        </p:spPr>
      </p:pic>
    </p:spTree>
  </p:cSld>
  <p:clrMapOvr>
    <a:masterClrMapping/>
  </p:clrMapOvr>
  <p:transition>
    <p:rand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标题 1"/>
          <p:cNvSpPr>
            <a:spLocks noGrp="1"/>
          </p:cNvSpPr>
          <p:nvPr>
            <p:ph type="title"/>
          </p:nvPr>
        </p:nvSpPr>
        <p:spPr/>
        <p:txBody>
          <a:bodyPr anchor="b" anchorCtr="0"/>
          <a:p>
            <a:endParaRPr lang="zh-CN" altLang="en-US"/>
          </a:p>
        </p:txBody>
      </p:sp>
      <p:pic>
        <p:nvPicPr>
          <p:cNvPr id="192514" name="内容占位符 3"/>
          <p:cNvPicPr>
            <a:picLocks noGrp="1" noChangeAspect="1"/>
          </p:cNvPicPr>
          <p:nvPr>
            <p:ph idx="1"/>
          </p:nvPr>
        </p:nvPicPr>
        <p:blipFill>
          <a:blip r:embed="rId1"/>
          <a:stretch>
            <a:fillRect/>
          </a:stretch>
        </p:blipFill>
        <p:spPr>
          <a:xfrm>
            <a:off x="354013" y="990600"/>
            <a:ext cx="8364537" cy="5473700"/>
          </a:xfrm>
        </p:spPr>
      </p:pic>
    </p:spTree>
  </p:cSld>
  <p:clrMapOvr>
    <a:masterClrMapping/>
  </p:clrMapOvr>
  <p:transition>
    <p:random/>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7" name="标题 1"/>
          <p:cNvSpPr>
            <a:spLocks noGrp="1"/>
          </p:cNvSpPr>
          <p:nvPr>
            <p:ph type="title"/>
          </p:nvPr>
        </p:nvSpPr>
        <p:spPr/>
        <p:txBody>
          <a:bodyPr anchor="b" anchorCtr="0"/>
          <a:p>
            <a:endParaRPr lang="zh-CN" altLang="en-US"/>
          </a:p>
        </p:txBody>
      </p:sp>
      <p:pic>
        <p:nvPicPr>
          <p:cNvPr id="193538" name="内容占位符 3"/>
          <p:cNvPicPr>
            <a:picLocks noGrp="1" noChangeAspect="1"/>
          </p:cNvPicPr>
          <p:nvPr>
            <p:ph idx="1"/>
          </p:nvPr>
        </p:nvPicPr>
        <p:blipFill>
          <a:blip r:embed="rId1"/>
          <a:stretch>
            <a:fillRect/>
          </a:stretch>
        </p:blipFill>
        <p:spPr>
          <a:xfrm>
            <a:off x="85725" y="1541463"/>
            <a:ext cx="8913813" cy="4446587"/>
          </a:xfrm>
        </p:spPr>
      </p:pic>
      <p:pic>
        <p:nvPicPr>
          <p:cNvPr id="193539" name="图片 4"/>
          <p:cNvPicPr>
            <a:picLocks noChangeAspect="1"/>
          </p:cNvPicPr>
          <p:nvPr/>
        </p:nvPicPr>
        <p:blipFill>
          <a:blip r:embed="rId2"/>
          <a:stretch>
            <a:fillRect/>
          </a:stretch>
        </p:blipFill>
        <p:spPr>
          <a:xfrm>
            <a:off x="239713" y="4730750"/>
            <a:ext cx="8305800" cy="1141413"/>
          </a:xfrm>
          <a:prstGeom prst="rect">
            <a:avLst/>
          </a:prstGeom>
          <a:noFill/>
          <a:ln w="9525">
            <a:noFill/>
          </a:ln>
        </p:spPr>
      </p:pic>
    </p:spTree>
  </p:cSld>
  <p:clrMapOvr>
    <a:masterClrMapping/>
  </p:clrMapOvr>
  <p:transition>
    <p:rand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标题 1"/>
          <p:cNvSpPr>
            <a:spLocks noGrp="1"/>
          </p:cNvSpPr>
          <p:nvPr>
            <p:ph type="title"/>
          </p:nvPr>
        </p:nvSpPr>
        <p:spPr/>
        <p:txBody>
          <a:bodyPr anchor="b" anchorCtr="0"/>
          <a:p>
            <a:endParaRPr lang="zh-CN" altLang="en-US"/>
          </a:p>
        </p:txBody>
      </p:sp>
      <p:pic>
        <p:nvPicPr>
          <p:cNvPr id="194562" name="内容占位符 3"/>
          <p:cNvPicPr>
            <a:picLocks noGrp="1" noChangeAspect="1"/>
          </p:cNvPicPr>
          <p:nvPr>
            <p:ph idx="1"/>
          </p:nvPr>
        </p:nvPicPr>
        <p:blipFill>
          <a:blip r:embed="rId1"/>
          <a:stretch>
            <a:fillRect/>
          </a:stretch>
        </p:blipFill>
        <p:spPr>
          <a:xfrm>
            <a:off x="85725" y="1541463"/>
            <a:ext cx="8913813" cy="4446587"/>
          </a:xfrm>
        </p:spPr>
      </p:pic>
    </p:spTree>
  </p:cSld>
  <p:clrMapOvr>
    <a:masterClrMapping/>
  </p:clrMapOvr>
  <p:transition>
    <p:rand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pic>
        <p:nvPicPr>
          <p:cNvPr id="195586" name="Picture 2" descr="waseda_mark"/>
          <p:cNvPicPr>
            <a:picLocks noChangeAspect="1"/>
          </p:cNvPicPr>
          <p:nvPr/>
        </p:nvPicPr>
        <p:blipFill>
          <a:blip r:embed="rId1">
            <a:grayscl/>
            <a:lum bright="79999" contrast="-89999"/>
          </a:blip>
          <a:stretch>
            <a:fillRect/>
          </a:stretch>
        </p:blipFill>
        <p:spPr>
          <a:xfrm>
            <a:off x="1116013" y="930275"/>
            <a:ext cx="6840537" cy="5307013"/>
          </a:xfrm>
          <a:prstGeom prst="rect">
            <a:avLst/>
          </a:prstGeom>
          <a:noFill/>
          <a:ln w="9525">
            <a:noFill/>
          </a:ln>
        </p:spPr>
      </p:pic>
      <p:sp>
        <p:nvSpPr>
          <p:cNvPr id="195587" name="Rectangle 3"/>
          <p:cNvSpPr>
            <a:spLocks noGrp="1"/>
          </p:cNvSpPr>
          <p:nvPr>
            <p:ph idx="1"/>
          </p:nvPr>
        </p:nvSpPr>
        <p:spPr>
          <a:xfrm>
            <a:off x="179388" y="476250"/>
            <a:ext cx="8642350" cy="5400675"/>
          </a:xfrm>
        </p:spPr>
        <p:txBody>
          <a:bodyPr vert="horz" wrap="square" lIns="91440" tIns="45720" rIns="91440" bIns="45720" anchor="t" anchorCtr="0"/>
          <a:p>
            <a:pPr eaLnBrk="1" hangingPunct="1"/>
            <a:endParaRPr lang="en-US" altLang="zh-CN" b="1" dirty="0"/>
          </a:p>
          <a:p>
            <a:pPr eaLnBrk="1" hangingPunct="1">
              <a:buNone/>
            </a:pPr>
            <a:endParaRPr lang="en-US" altLang="zh-CN" b="1" dirty="0"/>
          </a:p>
          <a:p>
            <a:pPr algn="ctr" eaLnBrk="1" hangingPunct="1">
              <a:buNone/>
            </a:pPr>
            <a:r>
              <a:rPr lang="en-US" altLang="zh-CN" sz="8000" b="1" dirty="0">
                <a:solidFill>
                  <a:schemeClr val="accent2"/>
                </a:solidFill>
                <a:latin typeface="Times New Roman" panose="02020603050405020304" pitchFamily="18" charset="0"/>
              </a:rPr>
              <a:t>THE END</a:t>
            </a:r>
            <a:endParaRPr lang="en-US" altLang="zh-CN" sz="8000" b="1" dirty="0">
              <a:solidFill>
                <a:schemeClr val="accent2"/>
              </a:solidFill>
              <a:latin typeface="Times New Roman" panose="02020603050405020304" pitchFamily="18" charset="0"/>
            </a:endParaRPr>
          </a:p>
        </p:txBody>
      </p:sp>
      <p:pic>
        <p:nvPicPr>
          <p:cNvPr id="195588" name="Picture 4" descr="wsd1"/>
          <p:cNvPicPr>
            <a:picLocks noChangeAspect="1"/>
          </p:cNvPicPr>
          <p:nvPr/>
        </p:nvPicPr>
        <p:blipFill>
          <a:blip r:embed="rId2"/>
          <a:stretch>
            <a:fillRect/>
          </a:stretch>
        </p:blipFill>
        <p:spPr>
          <a:xfrm>
            <a:off x="0" y="5661025"/>
            <a:ext cx="9144000" cy="1196975"/>
          </a:xfrm>
          <a:prstGeom prst="rect">
            <a:avLst/>
          </a:prstGeom>
          <a:noFill/>
          <a:ln w="9525">
            <a:noFill/>
          </a:ln>
        </p:spPr>
      </p:pic>
      <p:sp>
        <p:nvSpPr>
          <p:cNvPr id="195589" name="Line 5"/>
          <p:cNvSpPr/>
          <p:nvPr/>
        </p:nvSpPr>
        <p:spPr>
          <a:xfrm>
            <a:off x="228600" y="457200"/>
            <a:ext cx="8686800" cy="0"/>
          </a:xfrm>
          <a:prstGeom prst="line">
            <a:avLst/>
          </a:prstGeom>
          <a:ln w="57150" cap="flat" cmpd="thinThick">
            <a:solidFill>
              <a:schemeClr val="accent2"/>
            </a:solidFill>
            <a:prstDash val="solid"/>
            <a:round/>
            <a:headEnd type="none" w="med" len="med"/>
            <a:tailEnd type="none" w="med" len="med"/>
          </a:ln>
        </p:spPr>
      </p:sp>
      <p:sp>
        <p:nvSpPr>
          <p:cNvPr id="195590" name="Text Box 6"/>
          <p:cNvSpPr txBox="1"/>
          <p:nvPr/>
        </p:nvSpPr>
        <p:spPr>
          <a:xfrm>
            <a:off x="0" y="76200"/>
            <a:ext cx="9144000" cy="396875"/>
          </a:xfrm>
          <a:prstGeom prst="rect">
            <a:avLst/>
          </a:prstGeom>
          <a:noFill/>
          <a:ln w="38100">
            <a:noFill/>
          </a:ln>
        </p:spPr>
        <p:txBody>
          <a:bodyPr anchor="t" anchorCtr="0">
            <a:spAutoFit/>
          </a:bodyPr>
          <a:p>
            <a:pPr algn="ctr">
              <a:spcBef>
                <a:spcPct val="50000"/>
              </a:spcBef>
            </a:pPr>
            <a:r>
              <a:rPr lang="en-US" altLang="zh-CN" sz="2000" dirty="0">
                <a:solidFill>
                  <a:schemeClr val="accent2"/>
                </a:solidFill>
                <a:latin typeface="Arial" panose="020B0604020202020204" pitchFamily="34" charset="0"/>
                <a:ea typeface="宋体" panose="02010600030101010101" pitchFamily="2" charset="-122"/>
              </a:rPr>
              <a:t>Introduction of Artificial Intelligence</a:t>
            </a:r>
            <a:endParaRPr lang="en-US" altLang="zh-CN" sz="2000" dirty="0">
              <a:solidFill>
                <a:schemeClr val="accent2"/>
              </a:solidFill>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481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4813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5.1.2  </a:t>
            </a:r>
            <a:r>
              <a:rPr lang="zh-CN" altLang="en-US" sz="3600" b="0" dirty="0">
                <a:latin typeface="Times New Roman" panose="02020603050405020304" pitchFamily="18" charset="0"/>
                <a:ea typeface="黑体" panose="02010609060101010101" pitchFamily="2" charset="-122"/>
              </a:rPr>
              <a:t>搜索策略</a:t>
            </a:r>
            <a:endParaRPr lang="zh-CN" altLang="en-US" sz="3600" b="0" dirty="0">
              <a:latin typeface="Times New Roman" panose="02020603050405020304" pitchFamily="18" charset="0"/>
              <a:ea typeface="黑体" panose="02010609060101010101" pitchFamily="2" charset="-122"/>
            </a:endParaRPr>
          </a:p>
        </p:txBody>
      </p:sp>
      <p:sp>
        <p:nvSpPr>
          <p:cNvPr id="9219" name="Rectangle 3"/>
          <p:cNvSpPr>
            <a:spLocks noGrp="1"/>
          </p:cNvSpPr>
          <p:nvPr>
            <p:ph idx="1"/>
          </p:nvPr>
        </p:nvSpPr>
        <p:spPr/>
        <p:txBody>
          <a:bodyPr vert="horz" wrap="square" lIns="91440" tIns="45720" rIns="91440" bIns="45720" anchor="t" anchorCtr="0"/>
          <a:p>
            <a:pPr marL="567055" indent="-567055" eaLnBrk="1" hangingPunct="1">
              <a:spcBef>
                <a:spcPct val="10000"/>
              </a:spcBef>
            </a:pPr>
            <a:r>
              <a:rPr lang="en-US" altLang="zh-CN" b="1" dirty="0">
                <a:latin typeface="Times New Roman" panose="02020603050405020304" pitchFamily="18" charset="0"/>
              </a:rPr>
              <a:t>1.  </a:t>
            </a:r>
            <a:r>
              <a:rPr lang="zh-CN" altLang="en-US" b="1" dirty="0">
                <a:latin typeface="Times New Roman" panose="02020603050405020304" pitchFamily="18" charset="0"/>
              </a:rPr>
              <a:t>搜索方向</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marL="567055" indent="-567055" eaLnBrk="1" hangingPunct="1">
              <a:spcBef>
                <a:spcPct val="10000"/>
              </a:spcBef>
              <a:buNone/>
            </a:pPr>
            <a:r>
              <a:rPr lang="zh-CN" altLang="en-US" dirty="0">
                <a:latin typeface="Times New Roman" panose="02020603050405020304" pitchFamily="18" charset="0"/>
              </a:rPr>
              <a:t>    </a:t>
            </a:r>
            <a:r>
              <a:rPr lang="en-US" altLang="zh-CN" dirty="0">
                <a:latin typeface="Times New Roman" panose="02020603050405020304" pitchFamily="18" charset="0"/>
              </a:rPr>
              <a:t>(1) </a:t>
            </a:r>
            <a:r>
              <a:rPr lang="zh-CN" altLang="en-US" b="1" dirty="0">
                <a:solidFill>
                  <a:schemeClr val="accent2"/>
                </a:solidFill>
                <a:latin typeface="Times New Roman" panose="02020603050405020304" pitchFamily="18" charset="0"/>
              </a:rPr>
              <a:t>数据驱动</a:t>
            </a:r>
            <a:r>
              <a:rPr lang="zh-CN" altLang="en-US" dirty="0">
                <a:latin typeface="Times New Roman" panose="02020603050405020304" pitchFamily="18" charset="0"/>
              </a:rPr>
              <a:t>：从初始状态出发的正向搜索。      </a:t>
            </a:r>
            <a:endParaRPr lang="zh-CN" altLang="en-US" dirty="0">
              <a:latin typeface="Times New Roman" panose="02020603050405020304" pitchFamily="18" charset="0"/>
            </a:endParaRPr>
          </a:p>
        </p:txBody>
      </p:sp>
      <p:sp>
        <p:nvSpPr>
          <p:cNvPr id="9220" name="Text Box 4"/>
          <p:cNvSpPr txBox="1"/>
          <p:nvPr/>
        </p:nvSpPr>
        <p:spPr>
          <a:xfrm>
            <a:off x="250825" y="2060575"/>
            <a:ext cx="8569325" cy="577850"/>
          </a:xfrm>
          <a:prstGeom prst="rect">
            <a:avLst/>
          </a:prstGeom>
          <a:gradFill rotWithShape="0">
            <a:gsLst>
              <a:gs pos="0">
                <a:srgbClr val="CCFFFF"/>
              </a:gs>
              <a:gs pos="50000">
                <a:schemeClr val="bg1"/>
              </a:gs>
              <a:gs pos="100000">
                <a:srgbClr val="CCFFFF"/>
              </a:gs>
            </a:gsLst>
            <a:lin ang="5400000" scaled="1"/>
            <a:tileRect/>
          </a:gradFill>
          <a:ln w="9525" cap="flat" cmpd="sng">
            <a:solidFill>
              <a:srgbClr val="008080"/>
            </a:solidFill>
            <a:prstDash val="solid"/>
            <a:miter/>
            <a:headEnd type="none" w="med" len="med"/>
            <a:tailEnd type="none" w="med" len="med"/>
          </a:ln>
        </p:spPr>
        <p:txBody>
          <a:bodyPr anchor="t" anchorCtr="0">
            <a:spAutoFit/>
          </a:bodyPr>
          <a:p>
            <a:pPr algn="just">
              <a:lnSpc>
                <a:spcPct val="120000"/>
              </a:lnSpc>
              <a:spcBef>
                <a:spcPct val="40000"/>
              </a:spcBef>
              <a:buClr>
                <a:schemeClr val="accent2"/>
              </a:buClr>
              <a:buSzTx/>
              <a:buFont typeface="Wingdings" panose="05000000000000000000" pitchFamily="2" charset="2"/>
            </a:pPr>
            <a:r>
              <a:rPr lang="zh-CN" altLang="en-US" sz="2600" b="1">
                <a:solidFill>
                  <a:schemeClr val="folHlink"/>
                </a:solidFill>
                <a:latin typeface="Arial" panose="020B0604020202020204" pitchFamily="34" charset="0"/>
                <a:ea typeface="宋体" panose="02010600030101010101" pitchFamily="2" charset="-122"/>
              </a:rPr>
              <a:t>正向搜索</a:t>
            </a:r>
            <a:r>
              <a:rPr lang="en-US" altLang="zh-CN" sz="2600">
                <a:latin typeface="Arial" panose="020B0604020202020204" pitchFamily="34" charset="0"/>
                <a:ea typeface="宋体" panose="02010600030101010101" pitchFamily="2" charset="-122"/>
              </a:rPr>
              <a:t>——</a:t>
            </a:r>
            <a:r>
              <a:rPr lang="zh-CN" altLang="en-US" sz="2600">
                <a:latin typeface="Arial" panose="020B0604020202020204" pitchFamily="34" charset="0"/>
                <a:ea typeface="宋体" panose="02010600030101010101" pitchFamily="2" charset="-122"/>
              </a:rPr>
              <a:t>从问题给出的条件出发。</a:t>
            </a:r>
            <a:endParaRPr lang="zh-CN" altLang="en-US" sz="2600">
              <a:latin typeface="Arial" panose="020B0604020202020204" pitchFamily="34" charset="0"/>
              <a:ea typeface="宋体" panose="02010600030101010101" pitchFamily="2" charset="-122"/>
            </a:endParaRPr>
          </a:p>
        </p:txBody>
      </p:sp>
      <p:sp>
        <p:nvSpPr>
          <p:cNvPr id="9221" name="Text Box 5"/>
          <p:cNvSpPr txBox="1"/>
          <p:nvPr/>
        </p:nvSpPr>
        <p:spPr>
          <a:xfrm>
            <a:off x="250825" y="3357563"/>
            <a:ext cx="8642350" cy="1054100"/>
          </a:xfrm>
          <a:prstGeom prst="rect">
            <a:avLst/>
          </a:prstGeom>
          <a:gradFill rotWithShape="0">
            <a:gsLst>
              <a:gs pos="0">
                <a:srgbClr val="CCFFFF"/>
              </a:gs>
              <a:gs pos="50000">
                <a:schemeClr val="bg1"/>
              </a:gs>
              <a:gs pos="100000">
                <a:srgbClr val="CCFFFF"/>
              </a:gs>
            </a:gsLst>
            <a:lin ang="5400000" scaled="1"/>
            <a:tileRect/>
          </a:gradFill>
          <a:ln w="9525" cap="flat" cmpd="sng">
            <a:solidFill>
              <a:srgbClr val="008080"/>
            </a:solidFill>
            <a:prstDash val="solid"/>
            <a:miter/>
            <a:headEnd type="none" w="med" len="med"/>
            <a:tailEnd type="none" w="med" len="med"/>
          </a:ln>
        </p:spPr>
        <p:txBody>
          <a:bodyPr anchor="t" anchorCtr="0">
            <a:spAutoFit/>
          </a:bodyPr>
          <a:p>
            <a:pPr algn="just">
              <a:lnSpc>
                <a:spcPct val="120000"/>
              </a:lnSpc>
              <a:spcBef>
                <a:spcPct val="40000"/>
              </a:spcBef>
              <a:buClr>
                <a:schemeClr val="accent2"/>
              </a:buClr>
              <a:buSzTx/>
              <a:buFont typeface="Wingdings" panose="05000000000000000000" pitchFamily="2" charset="2"/>
            </a:pPr>
            <a:r>
              <a:rPr lang="zh-CN" altLang="en-US" sz="2600" b="1">
                <a:solidFill>
                  <a:schemeClr val="folHlink"/>
                </a:solidFill>
                <a:latin typeface="Arial" panose="020B0604020202020204" pitchFamily="34" charset="0"/>
                <a:ea typeface="宋体" panose="02010600030101010101" pitchFamily="2" charset="-122"/>
              </a:rPr>
              <a:t>逆向搜索</a:t>
            </a:r>
            <a:r>
              <a:rPr lang="zh-CN" altLang="en-US" sz="2600">
                <a:latin typeface="Arial" panose="020B0604020202020204" pitchFamily="34" charset="0"/>
                <a:ea typeface="宋体" panose="02010600030101010101" pitchFamily="2" charset="-122"/>
              </a:rPr>
              <a:t>：从想达到的目的入手，看哪些操作算子能产生该目的以及应用这些操作算子产生目的时需要哪些条件。</a:t>
            </a:r>
            <a:endParaRPr lang="zh-CN" altLang="en-US" sz="2600">
              <a:latin typeface="Arial" panose="020B0604020202020204" pitchFamily="34" charset="0"/>
              <a:ea typeface="宋体" panose="02010600030101010101" pitchFamily="2" charset="-122"/>
            </a:endParaRPr>
          </a:p>
        </p:txBody>
      </p:sp>
      <p:sp>
        <p:nvSpPr>
          <p:cNvPr id="9222" name="Text Box 6"/>
          <p:cNvSpPr txBox="1"/>
          <p:nvPr/>
        </p:nvSpPr>
        <p:spPr>
          <a:xfrm>
            <a:off x="250825" y="2636838"/>
            <a:ext cx="8305800" cy="604837"/>
          </a:xfrm>
          <a:prstGeom prst="rect">
            <a:avLst/>
          </a:prstGeom>
          <a:noFill/>
          <a:ln w="9525">
            <a:noFill/>
          </a:ln>
        </p:spPr>
        <p:txBody>
          <a:bodyPr anchor="t" anchorCtr="0">
            <a:spAutoFit/>
          </a:bodyPr>
          <a:p>
            <a:pPr>
              <a:lnSpc>
                <a:spcPct val="120000"/>
              </a:lnSpc>
              <a:spcBef>
                <a:spcPct val="40000"/>
              </a:spcBef>
              <a:buClr>
                <a:schemeClr val="accent2"/>
              </a:buClr>
              <a:buFont typeface="Wingdings" panose="05000000000000000000" pitchFamily="2" charset="2"/>
            </a:pPr>
            <a:r>
              <a:rPr lang="en-US" altLang="zh-CN" sz="2800" dirty="0">
                <a:latin typeface="Times New Roman" panose="02020603050405020304" pitchFamily="18" charset="0"/>
                <a:ea typeface="宋体" panose="02010600030101010101" pitchFamily="2" charset="-122"/>
              </a:rPr>
              <a:t>    (2) </a:t>
            </a:r>
            <a:r>
              <a:rPr lang="zh-CN" altLang="en-US" sz="2800" b="1" dirty="0">
                <a:solidFill>
                  <a:schemeClr val="accent2"/>
                </a:solidFill>
                <a:latin typeface="Times New Roman" panose="02020603050405020304" pitchFamily="18" charset="0"/>
                <a:ea typeface="宋体" panose="02010600030101010101" pitchFamily="2" charset="-122"/>
              </a:rPr>
              <a:t>目的驱动</a:t>
            </a:r>
            <a:r>
              <a:rPr lang="zh-CN" altLang="en-US" sz="2800" dirty="0">
                <a:latin typeface="Times New Roman" panose="02020603050405020304" pitchFamily="18" charset="0"/>
                <a:ea typeface="宋体" panose="02010600030101010101" pitchFamily="2" charset="-122"/>
              </a:rPr>
              <a:t>：从目的</a:t>
            </a:r>
            <a:r>
              <a:rPr lang="zh-CN" altLang="en-US" sz="2800" dirty="0">
                <a:latin typeface="Arial" panose="020B0604020202020204" pitchFamily="34" charset="0"/>
                <a:ea typeface="宋体" panose="02010600030101010101" pitchFamily="2" charset="-122"/>
              </a:rPr>
              <a:t>状态出发的逆向搜索。</a:t>
            </a:r>
            <a:endParaRPr lang="zh-CN" altLang="en-US" dirty="0">
              <a:latin typeface="Arial" panose="020B0604020202020204" pitchFamily="34" charset="0"/>
              <a:ea typeface="宋体" panose="02010600030101010101" pitchFamily="2" charset="-122"/>
            </a:endParaRPr>
          </a:p>
        </p:txBody>
      </p:sp>
      <p:sp>
        <p:nvSpPr>
          <p:cNvPr id="9223" name="Text Box 7"/>
          <p:cNvSpPr txBox="1"/>
          <p:nvPr/>
        </p:nvSpPr>
        <p:spPr>
          <a:xfrm>
            <a:off x="250825" y="5157788"/>
            <a:ext cx="8569325" cy="1530350"/>
          </a:xfrm>
          <a:prstGeom prst="rect">
            <a:avLst/>
          </a:prstGeom>
          <a:gradFill rotWithShape="0">
            <a:gsLst>
              <a:gs pos="0">
                <a:srgbClr val="CCFFFF"/>
              </a:gs>
              <a:gs pos="50000">
                <a:schemeClr val="bg1"/>
              </a:gs>
              <a:gs pos="100000">
                <a:srgbClr val="CCFFFF"/>
              </a:gs>
            </a:gsLst>
            <a:lin ang="5400000" scaled="1"/>
            <a:tileRect/>
          </a:gradFill>
          <a:ln w="9525" cap="flat" cmpd="sng">
            <a:solidFill>
              <a:srgbClr val="008080"/>
            </a:solidFill>
            <a:prstDash val="solid"/>
            <a:miter/>
            <a:headEnd type="none" w="med" len="med"/>
            <a:tailEnd type="none" w="med" len="med"/>
          </a:ln>
        </p:spPr>
        <p:txBody>
          <a:bodyPr anchor="t" anchorCtr="0">
            <a:spAutoFit/>
          </a:bodyPr>
          <a:p>
            <a:pPr algn="just">
              <a:lnSpc>
                <a:spcPct val="120000"/>
              </a:lnSpc>
              <a:spcBef>
                <a:spcPct val="40000"/>
              </a:spcBef>
              <a:buClr>
                <a:schemeClr val="accent2"/>
              </a:buClr>
              <a:buSzTx/>
              <a:buFont typeface="Wingdings" panose="05000000000000000000" pitchFamily="2" charset="2"/>
            </a:pPr>
            <a:r>
              <a:rPr lang="zh-CN" altLang="en-US" sz="2600">
                <a:latin typeface="Arial" panose="020B0604020202020204" pitchFamily="34" charset="0"/>
                <a:ea typeface="宋体" panose="02010600030101010101" pitchFamily="2" charset="-122"/>
              </a:rPr>
              <a:t>双向搜索：从开始状态出发作正向搜索，同时又从目的状态出发作逆向搜索，直到两条路径在中间的某处汇合为止。</a:t>
            </a:r>
            <a:endParaRPr lang="zh-CN" altLang="en-US" sz="2600">
              <a:latin typeface="Arial" panose="020B0604020202020204" pitchFamily="34" charset="0"/>
              <a:ea typeface="宋体" panose="02010600030101010101" pitchFamily="2" charset="-122"/>
            </a:endParaRPr>
          </a:p>
        </p:txBody>
      </p:sp>
      <p:sp>
        <p:nvSpPr>
          <p:cNvPr id="48136" name="Text Box 8"/>
          <p:cNvSpPr txBox="1"/>
          <p:nvPr/>
        </p:nvSpPr>
        <p:spPr>
          <a:xfrm>
            <a:off x="611188" y="4508500"/>
            <a:ext cx="2141537" cy="519113"/>
          </a:xfrm>
          <a:prstGeom prst="rect">
            <a:avLst/>
          </a:prstGeom>
          <a:noFill/>
          <a:ln w="9525">
            <a:noFill/>
          </a:ln>
        </p:spPr>
        <p:txBody>
          <a:bodyPr wrap="none" anchor="t" anchorCtr="0">
            <a:spAutoFit/>
          </a:bodyPr>
          <a:p>
            <a:r>
              <a:rPr lang="en-US" altLang="zh-CN" sz="2800" dirty="0">
                <a:latin typeface="Arial" panose="020B0604020202020204" pitchFamily="34" charset="0"/>
                <a:ea typeface="宋体" panose="02010600030101010101" pitchFamily="2" charset="-122"/>
              </a:rPr>
              <a:t>(3) </a:t>
            </a:r>
            <a:r>
              <a:rPr lang="zh-CN" altLang="en-US" sz="2800" dirty="0">
                <a:solidFill>
                  <a:srgbClr val="FF0000"/>
                </a:solidFill>
                <a:latin typeface="Arial" panose="020B0604020202020204" pitchFamily="34" charset="0"/>
                <a:ea typeface="宋体" panose="02010600030101010101" pitchFamily="2" charset="-122"/>
              </a:rPr>
              <a:t>双向搜索</a:t>
            </a:r>
            <a:endParaRPr lang="zh-CN" altLang="en-US" sz="2800" dirty="0">
              <a:solidFill>
                <a:srgbClr val="FF0000"/>
              </a:solidFill>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charRg st="0" end="10"/>
                                            </p:txEl>
                                          </p:spTgt>
                                        </p:tgtEl>
                                        <p:attrNameLst>
                                          <p:attrName>style.visibility</p:attrName>
                                        </p:attrNameLst>
                                      </p:cBhvr>
                                      <p:to>
                                        <p:strVal val="visible"/>
                                      </p:to>
                                    </p:set>
                                    <p:animEffect transition="in" filter="blinds(horizontal)">
                                      <p:cBhvr>
                                        <p:cTn id="7" dur="500"/>
                                        <p:tgtEl>
                                          <p:spTgt spid="9219">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charRg st="10" end="43"/>
                                            </p:txEl>
                                          </p:spTgt>
                                        </p:tgtEl>
                                        <p:attrNameLst>
                                          <p:attrName>style.visibility</p:attrName>
                                        </p:attrNameLst>
                                      </p:cBhvr>
                                      <p:to>
                                        <p:strVal val="visible"/>
                                      </p:to>
                                    </p:set>
                                    <p:animEffect transition="in" filter="blinds(horizontal)">
                                      <p:cBhvr>
                                        <p:cTn id="12" dur="500"/>
                                        <p:tgtEl>
                                          <p:spTgt spid="9219">
                                            <p:txEl>
                                              <p:charRg st="10" end="4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slide(fromBottom)">
                                      <p:cBhvr>
                                        <p:cTn id="17" dur="500"/>
                                        <p:tgtEl>
                                          <p:spTgt spid="92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blinds(horizontal)">
                                      <p:cBhvr>
                                        <p:cTn id="22" dur="500"/>
                                        <p:tgtEl>
                                          <p:spTgt spid="92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9221"/>
                                        </p:tgtEl>
                                        <p:attrNameLst>
                                          <p:attrName>style.visibility</p:attrName>
                                        </p:attrNameLst>
                                      </p:cBhvr>
                                      <p:to>
                                        <p:strVal val="visible"/>
                                      </p:to>
                                    </p:set>
                                    <p:animEffect transition="in" filter="slide(fromBottom)">
                                      <p:cBhvr>
                                        <p:cTn id="27" dur="500"/>
                                        <p:tgtEl>
                                          <p:spTgt spid="9221"/>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9223"/>
                                        </p:tgtEl>
                                        <p:attrNameLst>
                                          <p:attrName>style.visibility</p:attrName>
                                        </p:attrNameLst>
                                      </p:cBhvr>
                                      <p:to>
                                        <p:strVal val="visible"/>
                                      </p:to>
                                    </p:set>
                                    <p:animEffect transition="in" filter="slide(fromBottom)">
                                      <p:cBhvr>
                                        <p:cTn id="32" dur="5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9220" grpId="0" animBg="1"/>
      <p:bldP spid="9221" grpId="0" animBg="1"/>
      <p:bldP spid="9222" grpId="0"/>
      <p:bldP spid="92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4915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5.1.2  </a:t>
            </a:r>
            <a:r>
              <a:rPr lang="zh-CN" altLang="en-US" sz="3600" b="0" dirty="0">
                <a:latin typeface="Times New Roman" panose="02020603050405020304" pitchFamily="18" charset="0"/>
                <a:ea typeface="黑体" panose="02010609060101010101" pitchFamily="2" charset="-122"/>
              </a:rPr>
              <a:t>搜索策略</a:t>
            </a:r>
            <a:endParaRPr lang="zh-CN" altLang="en-US" sz="3600" b="0" dirty="0">
              <a:latin typeface="Times New Roman" panose="02020603050405020304" pitchFamily="18" charset="0"/>
              <a:ea typeface="黑体" panose="02010609060101010101" pitchFamily="2" charset="-122"/>
            </a:endParaRPr>
          </a:p>
        </p:txBody>
      </p:sp>
      <p:sp>
        <p:nvSpPr>
          <p:cNvPr id="11267" name="Rectangle 3"/>
          <p:cNvSpPr>
            <a:spLocks noGrp="1"/>
          </p:cNvSpPr>
          <p:nvPr>
            <p:ph idx="1"/>
          </p:nvPr>
        </p:nvSpPr>
        <p:spPr>
          <a:xfrm>
            <a:off x="323850" y="1125538"/>
            <a:ext cx="8424863" cy="5400675"/>
          </a:xfrm>
        </p:spPr>
        <p:txBody>
          <a:bodyPr vert="horz" wrap="square" lIns="91440" tIns="45720" rIns="91440" bIns="45720" anchor="t"/>
          <a:p>
            <a:pPr marL="0" marR="0" indent="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800" b="1" i="0" u="none" strike="noStrike" kern="0" cap="none" spc="0" normalizeH="0" baseline="0" noProof="1" dirty="0">
                <a:solidFill>
                  <a:schemeClr val="tx1"/>
                </a:solidFill>
                <a:latin typeface="Times New Roman" panose="02020603050405020304" pitchFamily="18" charset="0"/>
                <a:ea typeface="+mn-ea"/>
                <a:cs typeface="+mn-cs"/>
              </a:rPr>
              <a:t>盲目搜索与启发式搜索</a:t>
            </a:r>
            <a:r>
              <a:rPr kumimoji="0" lang="en-US" altLang="zh-CN" sz="2800" b="1" i="0" u="none" strike="noStrike" kern="0" cap="none" spc="0" normalizeH="0" baseline="0" noProof="1" dirty="0">
                <a:solidFill>
                  <a:schemeClr val="tx1"/>
                </a:solidFill>
                <a:latin typeface="Times New Roman" panose="02020603050405020304" pitchFamily="18" charset="0"/>
                <a:ea typeface="+mn-ea"/>
                <a:cs typeface="+mn-cs"/>
              </a:rPr>
              <a:t>:</a:t>
            </a:r>
            <a:endParaRPr kumimoji="0" lang="en-US" altLang="zh-CN" sz="2800" b="1" i="0" u="none" strike="noStrike" kern="0" cap="none" spc="0" normalizeH="0" baseline="0" noProof="1" dirty="0">
              <a:solidFill>
                <a:schemeClr val="tx1"/>
              </a:solidFill>
              <a:latin typeface="Times New Roman" panose="02020603050405020304" pitchFamily="18" charset="0"/>
              <a:ea typeface="+mn-ea"/>
              <a:cs typeface="+mn-cs"/>
            </a:endParaRPr>
          </a:p>
          <a:p>
            <a:pPr marL="533400" marR="0" indent="-5334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800" b="1" i="0" u="none" strike="noStrike" kern="0" cap="none" spc="0" normalizeH="0" baseline="0" noProof="1" dirty="0">
                <a:solidFill>
                  <a:schemeClr val="accent2"/>
                </a:solidFill>
                <a:latin typeface="Times New Roman" panose="02020603050405020304" pitchFamily="18" charset="0"/>
                <a:ea typeface="+mn-ea"/>
                <a:cs typeface="+mn-cs"/>
              </a:rPr>
              <a:t>（</a:t>
            </a:r>
            <a:r>
              <a:rPr kumimoji="0" lang="en-US" altLang="zh-CN" sz="2800" b="1" i="0" u="none" strike="noStrike" kern="0" cap="none" spc="0" normalizeH="0" baseline="0" noProof="1" dirty="0">
                <a:solidFill>
                  <a:schemeClr val="accent2"/>
                </a:solidFill>
                <a:latin typeface="Times New Roman" panose="02020603050405020304" pitchFamily="18" charset="0"/>
                <a:ea typeface="+mn-ea"/>
                <a:cs typeface="+mn-cs"/>
              </a:rPr>
              <a:t>1</a:t>
            </a:r>
            <a:r>
              <a:rPr kumimoji="0" lang="zh-CN" altLang="en-US" sz="2800" b="1" i="0" u="none" strike="noStrike" kern="0" cap="none" spc="0" normalizeH="0" baseline="0" noProof="1" dirty="0">
                <a:solidFill>
                  <a:schemeClr val="accent2"/>
                </a:solidFill>
                <a:latin typeface="Times New Roman" panose="02020603050405020304" pitchFamily="18" charset="0"/>
                <a:ea typeface="+mn-ea"/>
                <a:cs typeface="+mn-cs"/>
              </a:rPr>
              <a:t>）盲目搜索</a:t>
            </a:r>
            <a:r>
              <a:rPr kumimoji="0" lang="zh-CN" altLang="en-US" sz="2800" b="0" i="0" u="none" strike="noStrike" kern="0" cap="none" spc="0" normalizeH="0" baseline="0" noProof="1" dirty="0">
                <a:solidFill>
                  <a:schemeClr val="tx1"/>
                </a:solidFill>
                <a:latin typeface="Times New Roman" panose="02020603050405020304" pitchFamily="18" charset="0"/>
                <a:ea typeface="+mn-ea"/>
                <a:cs typeface="+mn-cs"/>
              </a:rPr>
              <a:t>：在不具有对特定问题的任何有关信息的条件下，按</a:t>
            </a:r>
            <a:r>
              <a:rPr kumimoji="0" lang="zh-CN" altLang="en-US" sz="2800" b="1" i="0" u="none" strike="noStrike" kern="0" cap="none" spc="0" normalizeH="0" baseline="0" noProof="1" dirty="0">
                <a:solidFill>
                  <a:schemeClr val="tx1"/>
                </a:solidFill>
                <a:latin typeface="Times New Roman" panose="02020603050405020304" pitchFamily="18" charset="0"/>
                <a:ea typeface="+mn-ea"/>
                <a:cs typeface="+mn-cs"/>
              </a:rPr>
              <a:t>固定的步骤</a:t>
            </a:r>
            <a:r>
              <a:rPr kumimoji="0" lang="zh-CN" altLang="en-US" sz="2800" b="0" i="0" u="none" strike="noStrike" kern="0" cap="none" spc="0" normalizeH="0" baseline="0" noProof="1" dirty="0">
                <a:solidFill>
                  <a:schemeClr val="tx1"/>
                </a:solidFill>
                <a:latin typeface="Times New Roman" panose="02020603050405020304" pitchFamily="18" charset="0"/>
                <a:ea typeface="+mn-ea"/>
                <a:cs typeface="+mn-cs"/>
              </a:rPr>
              <a:t>（依次或随机调用操作算子）进行的搜索</a:t>
            </a:r>
            <a:r>
              <a:rPr kumimoji="0" lang="en-US" altLang="zh-CN" sz="2800" b="0" i="0" u="none" strike="noStrike" kern="0" cap="none" spc="0" normalizeH="0" baseline="0" noProof="1" dirty="0">
                <a:solidFill>
                  <a:schemeClr val="tx1"/>
                </a:solidFill>
                <a:latin typeface="Times New Roman" panose="02020603050405020304" pitchFamily="18" charset="0"/>
                <a:ea typeface="+mn-ea"/>
                <a:cs typeface="+mn-cs"/>
              </a:rPr>
              <a:t>----“</a:t>
            </a:r>
            <a:r>
              <a:rPr kumimoji="0" lang="zh-CN" altLang="en-US" sz="2800" b="0" i="0" u="none" strike="noStrike" kern="0" cap="none" spc="0" normalizeH="0" baseline="0" noProof="1" dirty="0">
                <a:solidFill>
                  <a:schemeClr val="tx1"/>
                </a:solidFill>
                <a:latin typeface="Times New Roman" panose="02020603050405020304" pitchFamily="18" charset="0"/>
                <a:ea typeface="+mn-ea"/>
                <a:cs typeface="+mn-cs"/>
              </a:rPr>
              <a:t>碰答案</a:t>
            </a:r>
            <a:r>
              <a:rPr kumimoji="0" lang="en-US" altLang="zh-CN" sz="2800" b="0" i="0" u="none" strike="noStrike" kern="0" cap="none" spc="0" normalizeH="0" baseline="0" noProof="1" dirty="0">
                <a:solidFill>
                  <a:schemeClr val="tx1"/>
                </a:solidFill>
                <a:latin typeface="Times New Roman" panose="02020603050405020304" pitchFamily="18" charset="0"/>
                <a:ea typeface="+mn-ea"/>
                <a:cs typeface="+mn-cs"/>
              </a:rPr>
              <a:t>”</a:t>
            </a:r>
            <a:r>
              <a:rPr kumimoji="0" lang="zh-CN" altLang="en-US" sz="2800" b="0" i="0" u="none" strike="noStrike" kern="0" cap="none" spc="0" normalizeH="0" baseline="0" noProof="1" dirty="0">
                <a:solidFill>
                  <a:schemeClr val="tx1"/>
                </a:solidFill>
                <a:latin typeface="Times New Roman" panose="02020603050405020304" pitchFamily="18" charset="0"/>
                <a:ea typeface="+mn-ea"/>
                <a:cs typeface="+mn-cs"/>
              </a:rPr>
              <a:t>。 </a:t>
            </a:r>
            <a:endParaRPr kumimoji="0" lang="zh-CN" altLang="en-US" sz="2800" b="0" i="0" u="none" strike="noStrike" kern="0" cap="none" spc="0" normalizeH="0" baseline="0" noProof="1" dirty="0">
              <a:solidFill>
                <a:schemeClr val="tx1"/>
              </a:solidFill>
              <a:latin typeface="Times New Roman" panose="02020603050405020304" pitchFamily="18" charset="0"/>
              <a:ea typeface="+mn-ea"/>
              <a:cs typeface="+mn-cs"/>
            </a:endParaRPr>
          </a:p>
          <a:p>
            <a:pPr marL="533400" marR="0" indent="-533400" algn="just"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pPr>
            <a:r>
              <a:rPr kumimoji="0" lang="zh-CN" altLang="en-US" sz="2800" b="1" i="0" u="none" strike="noStrike" kern="0" cap="none" spc="0" normalizeH="0" baseline="0" noProof="1" dirty="0">
                <a:solidFill>
                  <a:schemeClr val="accent2"/>
                </a:solidFill>
                <a:latin typeface="Times New Roman" panose="02020603050405020304" pitchFamily="18" charset="0"/>
                <a:ea typeface="+mn-ea"/>
                <a:cs typeface="+mn-cs"/>
              </a:rPr>
              <a:t>（</a:t>
            </a:r>
            <a:r>
              <a:rPr kumimoji="0" lang="en-US" altLang="zh-CN" sz="2800" b="1" i="0" u="none" strike="noStrike" kern="0" cap="none" spc="0" normalizeH="0" baseline="0" noProof="1" dirty="0">
                <a:solidFill>
                  <a:schemeClr val="accent2"/>
                </a:solidFill>
                <a:latin typeface="Times New Roman" panose="02020603050405020304" pitchFamily="18" charset="0"/>
                <a:ea typeface="+mn-ea"/>
                <a:cs typeface="+mn-cs"/>
              </a:rPr>
              <a:t>2</a:t>
            </a:r>
            <a:r>
              <a:rPr kumimoji="0" lang="zh-CN" altLang="en-US" sz="2800" b="1" i="0" u="none" strike="noStrike" kern="0" cap="none" spc="0" normalizeH="0" baseline="0" noProof="1" dirty="0">
                <a:solidFill>
                  <a:schemeClr val="accent2"/>
                </a:solidFill>
                <a:latin typeface="Times New Roman" panose="02020603050405020304" pitchFamily="18" charset="0"/>
                <a:ea typeface="+mn-ea"/>
                <a:cs typeface="+mn-cs"/>
              </a:rPr>
              <a:t>）启发式搜索</a:t>
            </a:r>
            <a:r>
              <a:rPr kumimoji="0" lang="zh-CN" altLang="en-US" sz="2800" b="0" i="0" u="none" strike="noStrike" kern="0" cap="none" spc="0" normalizeH="0" baseline="0" noProof="1" dirty="0">
                <a:solidFill>
                  <a:schemeClr val="tx1"/>
                </a:solidFill>
                <a:latin typeface="Times New Roman" panose="02020603050405020304" pitchFamily="18" charset="0"/>
                <a:ea typeface="+mn-ea"/>
                <a:cs typeface="+mn-cs"/>
              </a:rPr>
              <a:t>：考虑</a:t>
            </a:r>
            <a:r>
              <a:rPr kumimoji="0" lang="zh-CN" altLang="en-US" sz="2800" b="1" i="0" u="none" strike="noStrike" kern="0" cap="none" spc="0" normalizeH="0" baseline="0" noProof="1" dirty="0">
                <a:solidFill>
                  <a:schemeClr val="tx1"/>
                </a:solidFill>
                <a:latin typeface="Times New Roman" panose="02020603050405020304" pitchFamily="18" charset="0"/>
                <a:ea typeface="+mn-ea"/>
                <a:cs typeface="+mn-cs"/>
              </a:rPr>
              <a:t>特定问题领域</a:t>
            </a:r>
            <a:r>
              <a:rPr kumimoji="0" lang="zh-CN" altLang="en-US" sz="2800" b="0" i="0" u="none" strike="noStrike" kern="0" cap="none" spc="0" normalizeH="0" baseline="0" noProof="1" dirty="0">
                <a:solidFill>
                  <a:schemeClr val="tx1"/>
                </a:solidFill>
                <a:latin typeface="Times New Roman" panose="02020603050405020304" pitchFamily="18" charset="0"/>
                <a:ea typeface="+mn-ea"/>
                <a:cs typeface="+mn-cs"/>
              </a:rPr>
              <a:t>可应用的知识，动态地确定调用操作算子的步骤，</a:t>
            </a:r>
            <a:r>
              <a:rPr kumimoji="0" lang="zh-CN" altLang="en-US" sz="2800" b="1" i="0" u="none" strike="noStrike" kern="0" cap="none" spc="0" normalizeH="0" baseline="0" noProof="1" dirty="0">
                <a:solidFill>
                  <a:schemeClr val="tx1"/>
                </a:solidFill>
                <a:latin typeface="Times New Roman" panose="02020603050405020304" pitchFamily="18" charset="0"/>
                <a:ea typeface="+mn-ea"/>
                <a:cs typeface="+mn-cs"/>
              </a:rPr>
              <a:t>优先选择较适合</a:t>
            </a:r>
            <a:r>
              <a:rPr kumimoji="0" lang="zh-CN" altLang="en-US" sz="2800" b="0" i="0" u="none" strike="noStrike" kern="0" cap="none" spc="0" normalizeH="0" baseline="0" noProof="1" dirty="0">
                <a:solidFill>
                  <a:schemeClr val="tx1"/>
                </a:solidFill>
                <a:latin typeface="Times New Roman" panose="02020603050405020304" pitchFamily="18" charset="0"/>
                <a:ea typeface="+mn-ea"/>
                <a:cs typeface="+mn-cs"/>
              </a:rPr>
              <a:t>的操作算子，尽量减少不必要的搜索，以求尽快地到达结束</a:t>
            </a:r>
            <a:r>
              <a:rPr kumimoji="0" lang="zh-CN" altLang="en-US" sz="2800" b="0" i="0" u="none" strike="noStrike" kern="0" cap="none" spc="0" normalizeH="0" baseline="0" noProof="1" dirty="0">
                <a:solidFill>
                  <a:schemeClr val="tx1"/>
                </a:solidFill>
                <a:latin typeface="+mn-lt"/>
                <a:ea typeface="+mn-ea"/>
                <a:cs typeface="+mn-cs"/>
              </a:rPr>
              <a:t>状态。</a:t>
            </a:r>
            <a:endParaRPr kumimoji="0" lang="zh-CN" altLang="en-US" sz="2800" b="0" i="0" u="none" strike="noStrike" kern="0" cap="none" spc="0" normalizeH="0" baseline="0" noProof="1" dirty="0">
              <a:solidFill>
                <a:schemeClr val="tx1"/>
              </a:solidFill>
              <a:latin typeface="+mn-lt"/>
              <a:ea typeface="+mn-ea"/>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7">
                                            <p:txEl>
                                              <p:charRg st="0" end="16"/>
                                            </p:txEl>
                                          </p:spTgt>
                                        </p:tgtEl>
                                        <p:attrNameLst>
                                          <p:attrName>style.visibility</p:attrName>
                                        </p:attrNameLst>
                                      </p:cBhvr>
                                      <p:to>
                                        <p:strVal val="visible"/>
                                      </p:to>
                                    </p:set>
                                    <p:anim calcmode="lin" valueType="num">
                                      <p:cBhvr additive="base">
                                        <p:cTn id="7" dur="500" fill="hold"/>
                                        <p:tgtEl>
                                          <p:spTgt spid="11267">
                                            <p:txEl>
                                              <p:charRg st="0" end="1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267">
                                            <p:txEl>
                                              <p:charRg st="0" end="16"/>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7">
                                            <p:txEl>
                                              <p:charRg st="16" end="72"/>
                                            </p:txEl>
                                          </p:spTgt>
                                        </p:tgtEl>
                                        <p:attrNameLst>
                                          <p:attrName>style.visibility</p:attrName>
                                        </p:attrNameLst>
                                      </p:cBhvr>
                                      <p:to>
                                        <p:strVal val="visible"/>
                                      </p:to>
                                    </p:set>
                                    <p:anim calcmode="lin" valueType="num">
                                      <p:cBhvr additive="base">
                                        <p:cTn id="13" dur="500" fill="hold"/>
                                        <p:tgtEl>
                                          <p:spTgt spid="11267">
                                            <p:txEl>
                                              <p:charRg st="16" end="7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267">
                                            <p:txEl>
                                              <p:charRg st="16" end="7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67">
                                            <p:txEl>
                                              <p:charRg st="72" end="148"/>
                                            </p:txEl>
                                          </p:spTgt>
                                        </p:tgtEl>
                                        <p:attrNameLst>
                                          <p:attrName>style.visibility</p:attrName>
                                        </p:attrNameLst>
                                      </p:cBhvr>
                                      <p:to>
                                        <p:strVal val="visible"/>
                                      </p:to>
                                    </p:set>
                                    <p:anim calcmode="lin" valueType="num">
                                      <p:cBhvr additive="base">
                                        <p:cTn id="19" dur="500" fill="hold"/>
                                        <p:tgtEl>
                                          <p:spTgt spid="11267">
                                            <p:txEl>
                                              <p:charRg st="72" end="14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267">
                                            <p:txEl>
                                              <p:charRg st="72" end="14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51202" name="Rectangle 2"/>
          <p:cNvSpPr>
            <a:spLocks noGrp="1"/>
          </p:cNvSpPr>
          <p:nvPr>
            <p:ph type="title"/>
          </p:nvPr>
        </p:nvSpPr>
        <p:spPr/>
        <p:txBody>
          <a:bodyPr vert="horz" wrap="square" lIns="91440" tIns="45720" rIns="91440" bIns="45720" anchor="b" anchorCtr="0"/>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5</a:t>
            </a:r>
            <a:r>
              <a:rPr lang="zh-CN" altLang="en-US" sz="3600" b="0" dirty="0">
                <a:latin typeface="Times New Roman" panose="02020603050405020304" pitchFamily="18" charset="0"/>
                <a:ea typeface="黑体" panose="02010609060101010101" pitchFamily="2" charset="-122"/>
              </a:rPr>
              <a:t>章  搜索求解策略</a:t>
            </a:r>
            <a:endParaRPr lang="zh-CN" altLang="en-US" sz="3600" b="0" dirty="0">
              <a:latin typeface="Times New Roman" panose="02020603050405020304" pitchFamily="18" charset="0"/>
              <a:ea typeface="黑体" panose="02010609060101010101" pitchFamily="2" charset="-122"/>
            </a:endParaRPr>
          </a:p>
        </p:txBody>
      </p:sp>
      <p:sp>
        <p:nvSpPr>
          <p:cNvPr id="51203" name="Rectangle 3"/>
          <p:cNvSpPr>
            <a:spLocks noGrp="1"/>
          </p:cNvSpPr>
          <p:nvPr>
            <p:ph idx="1"/>
          </p:nvPr>
        </p:nvSpPr>
        <p:spPr>
          <a:xfrm>
            <a:off x="611188" y="908050"/>
            <a:ext cx="8281987" cy="5400675"/>
          </a:xfrm>
        </p:spPr>
        <p:txBody>
          <a:bodyPr vert="horz" wrap="square" lIns="91440" tIns="45720" rIns="91440" bIns="45720" anchor="t" anchorCtr="0"/>
          <a:p>
            <a:pPr eaLnBrk="1" hangingPunct="1">
              <a:lnSpc>
                <a:spcPct val="160000"/>
              </a:lnSpc>
            </a:pPr>
            <a:r>
              <a:rPr lang="en-US" altLang="zh-CN" b="1" dirty="0">
                <a:latin typeface="Times New Roman" panose="02020603050405020304" pitchFamily="18" charset="0"/>
              </a:rPr>
              <a:t>5.1  </a:t>
            </a:r>
            <a:r>
              <a:rPr lang="zh-CN" altLang="en-US" b="1" dirty="0">
                <a:latin typeface="Times New Roman" panose="02020603050405020304" pitchFamily="18" charset="0"/>
              </a:rPr>
              <a:t>搜索的概念</a:t>
            </a:r>
            <a:endParaRPr lang="zh-CN" altLang="en-US" b="1" dirty="0">
              <a:latin typeface="Times New Roman" panose="02020603050405020304" pitchFamily="18" charset="0"/>
            </a:endParaRP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5.2  </a:t>
            </a:r>
            <a:r>
              <a:rPr lang="zh-CN" altLang="en-US" b="1" dirty="0">
                <a:solidFill>
                  <a:srgbClr val="0000FF"/>
                </a:solidFill>
                <a:latin typeface="Times New Roman" panose="02020603050405020304" pitchFamily="18" charset="0"/>
              </a:rPr>
              <a:t>状态空间的搜索策略</a:t>
            </a:r>
            <a:endParaRPr lang="zh-CN" altLang="en-US" b="1" dirty="0">
              <a:solidFill>
                <a:srgbClr val="0000FF"/>
              </a:solidFill>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5.3  </a:t>
            </a:r>
            <a:r>
              <a:rPr lang="zh-CN" altLang="en-US" b="1" dirty="0">
                <a:latin typeface="Times New Roman" panose="02020603050405020304" pitchFamily="18" charset="0"/>
              </a:rPr>
              <a:t>盲目的图搜索策略</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5.4  </a:t>
            </a:r>
            <a:r>
              <a:rPr lang="zh-CN" altLang="en-US" b="1" dirty="0">
                <a:latin typeface="Times New Roman" panose="02020603050405020304" pitchFamily="18" charset="0"/>
              </a:rPr>
              <a:t>启发式图搜索策略</a:t>
            </a:r>
            <a:endParaRPr lang="zh-CN" altLang="en-US" b="1" dirty="0">
              <a:latin typeface="Times New Roman" panose="02020603050405020304" pitchFamily="18" charset="0"/>
            </a:endParaRP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5325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5.2  </a:t>
            </a:r>
            <a:r>
              <a:rPr lang="zh-CN" altLang="en-US" sz="3600" b="0" dirty="0">
                <a:latin typeface="Times New Roman" panose="02020603050405020304" pitchFamily="18" charset="0"/>
                <a:ea typeface="黑体" panose="02010609060101010101" pitchFamily="2" charset="-122"/>
              </a:rPr>
              <a:t>状态空间的搜索策略</a:t>
            </a:r>
            <a:endParaRPr lang="zh-CN" altLang="en-US" sz="3600" b="0" dirty="0">
              <a:latin typeface="Times New Roman" panose="02020603050405020304" pitchFamily="18" charset="0"/>
              <a:ea typeface="黑体" panose="02010609060101010101" pitchFamily="2" charset="-122"/>
            </a:endParaRPr>
          </a:p>
        </p:txBody>
      </p:sp>
      <p:sp>
        <p:nvSpPr>
          <p:cNvPr id="65539" name="Rectangle 3"/>
          <p:cNvSpPr>
            <a:spLocks noGrp="1"/>
          </p:cNvSpPr>
          <p:nvPr>
            <p:ph idx="1"/>
          </p:nvPr>
        </p:nvSpPr>
        <p:spPr>
          <a:xfrm>
            <a:off x="539750" y="1219200"/>
            <a:ext cx="8331200" cy="5400675"/>
          </a:xfrm>
        </p:spPr>
        <p:txBody>
          <a:bodyPr vert="horz" wrap="square" lIns="91440" tIns="45720" rIns="91440" bIns="45720" anchor="t" anchorCtr="0"/>
          <a:p>
            <a:pPr eaLnBrk="1" hangingPunct="1">
              <a:lnSpc>
                <a:spcPct val="140000"/>
              </a:lnSpc>
              <a:buSzPct val="60000"/>
              <a:buFontTx/>
              <a:buChar char="•"/>
            </a:pPr>
            <a:r>
              <a:rPr lang="en-US" altLang="zh-CN" sz="3000" b="1" dirty="0">
                <a:latin typeface="Times New Roman" panose="02020603050405020304" pitchFamily="18" charset="0"/>
              </a:rPr>
              <a:t>5.2.1  </a:t>
            </a:r>
            <a:r>
              <a:rPr lang="zh-CN" altLang="en-US" sz="3000" b="1" dirty="0">
                <a:latin typeface="Times New Roman" panose="02020603050405020304" pitchFamily="18" charset="0"/>
              </a:rPr>
              <a:t>状态空间表示法</a:t>
            </a:r>
            <a:endParaRPr lang="zh-CN" altLang="en-US" sz="3000" b="1" dirty="0">
              <a:latin typeface="Times New Roman" panose="02020603050405020304" pitchFamily="18" charset="0"/>
            </a:endParaRPr>
          </a:p>
          <a:p>
            <a:pPr eaLnBrk="1" hangingPunct="1">
              <a:lnSpc>
                <a:spcPct val="140000"/>
              </a:lnSpc>
              <a:buSzPct val="60000"/>
              <a:buFontTx/>
              <a:buChar char="•"/>
            </a:pPr>
            <a:r>
              <a:rPr lang="en-US" altLang="zh-CN" sz="3000" b="1" dirty="0">
                <a:latin typeface="Times New Roman" panose="02020603050405020304" pitchFamily="18" charset="0"/>
              </a:rPr>
              <a:t>5.2.2  </a:t>
            </a:r>
            <a:r>
              <a:rPr lang="zh-CN" altLang="en-US" sz="3000" b="1" dirty="0">
                <a:latin typeface="Times New Roman" panose="02020603050405020304" pitchFamily="18" charset="0"/>
              </a:rPr>
              <a:t>状态空间的图描述</a:t>
            </a:r>
            <a:endParaRPr lang="zh-CN" altLang="en-US" sz="3000" b="1" dirty="0">
              <a:latin typeface="Times New Roman" panose="02020603050405020304" pitchFamily="18" charset="0"/>
            </a:endParaRPr>
          </a:p>
          <a:p>
            <a:pPr eaLnBrk="1" hangingPunct="1">
              <a:lnSpc>
                <a:spcPct val="140000"/>
              </a:lnSpc>
              <a:buSzPct val="60000"/>
              <a:buFontTx/>
              <a:buNone/>
            </a:pPr>
            <a:endParaRPr lang="en-US" altLang="zh-CN" sz="3000" b="1"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539">
                                            <p:txEl>
                                              <p:charRg st="0" end="15"/>
                                            </p:txEl>
                                          </p:spTgt>
                                        </p:tgtEl>
                                        <p:attrNameLst>
                                          <p:attrName>style.visibility</p:attrName>
                                        </p:attrNameLst>
                                      </p:cBhvr>
                                      <p:to>
                                        <p:strVal val="visible"/>
                                      </p:to>
                                    </p:set>
                                    <p:anim calcmode="lin" valueType="num">
                                      <p:cBhvr additive="base">
                                        <p:cTn id="7" dur="500" fill="hold"/>
                                        <p:tgtEl>
                                          <p:spTgt spid="65539">
                                            <p:txEl>
                                              <p:charRg st="0" end="1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5539">
                                            <p:txEl>
                                              <p:charRg st="0" end="15"/>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539">
                                            <p:txEl>
                                              <p:charRg st="15" end="31"/>
                                            </p:txEl>
                                          </p:spTgt>
                                        </p:tgtEl>
                                        <p:attrNameLst>
                                          <p:attrName>style.visibility</p:attrName>
                                        </p:attrNameLst>
                                      </p:cBhvr>
                                      <p:to>
                                        <p:strVal val="visible"/>
                                      </p:to>
                                    </p:set>
                                    <p:anim calcmode="lin" valueType="num">
                                      <p:cBhvr additive="base">
                                        <p:cTn id="12" dur="500" fill="hold"/>
                                        <p:tgtEl>
                                          <p:spTgt spid="65539">
                                            <p:txEl>
                                              <p:charRg st="15" end="3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5539">
                                            <p:txEl>
                                              <p:charRg st="15" end="3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dvAuto="100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a:spLocks noGrp="1"/>
          </p:cNvSpPr>
          <p:nvPr>
            <p:ph type="title"/>
          </p:nvPr>
        </p:nvSpPr>
        <p:spPr/>
        <p:txBody>
          <a:bodyPr anchor="b" anchorCtr="0"/>
          <a:p>
            <a:endParaRPr lang="zh-CN" altLang="en-US"/>
          </a:p>
        </p:txBody>
      </p:sp>
      <p:pic>
        <p:nvPicPr>
          <p:cNvPr id="55298" name="内容占位符 3"/>
          <p:cNvPicPr>
            <a:picLocks noGrp="1" noChangeAspect="1"/>
          </p:cNvPicPr>
          <p:nvPr>
            <p:ph idx="1"/>
          </p:nvPr>
        </p:nvPicPr>
        <p:blipFill>
          <a:blip r:embed="rId1"/>
          <a:stretch>
            <a:fillRect/>
          </a:stretch>
        </p:blipFill>
        <p:spPr>
          <a:xfrm>
            <a:off x="287338" y="1543050"/>
            <a:ext cx="8448675" cy="3771900"/>
          </a:xfrm>
        </p:spPr>
      </p:pic>
      <p:pic>
        <p:nvPicPr>
          <p:cNvPr id="2" name="图片 1"/>
          <p:cNvPicPr>
            <a:picLocks noChangeAspect="1"/>
          </p:cNvPicPr>
          <p:nvPr>
            <p:custDataLst>
              <p:tags r:id="rId2"/>
            </p:custDataLst>
          </p:nvPr>
        </p:nvPicPr>
        <p:blipFill>
          <a:blip r:embed="rId3"/>
          <a:stretch>
            <a:fillRect/>
          </a:stretch>
        </p:blipFill>
        <p:spPr>
          <a:xfrm>
            <a:off x="1691640" y="4580890"/>
            <a:ext cx="583565" cy="292100"/>
          </a:xfrm>
          <a:prstGeom prst="rect">
            <a:avLst/>
          </a:prstGeom>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31746"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solidFill>
                  <a:schemeClr val="bg1"/>
                </a:solidFill>
                <a:latin typeface="Times New Roman" panose="02020603050405020304" pitchFamily="18" charset="0"/>
                <a:ea typeface="黑体" panose="02010609060101010101" pitchFamily="2" charset="-122"/>
              </a:rPr>
              <a:t>第</a:t>
            </a:r>
            <a:r>
              <a:rPr lang="en-US" altLang="zh-CN" sz="3600" dirty="0">
                <a:solidFill>
                  <a:schemeClr val="bg1"/>
                </a:solidFill>
                <a:latin typeface="Times New Roman" panose="02020603050405020304" pitchFamily="18" charset="0"/>
                <a:ea typeface="黑体" panose="02010609060101010101" pitchFamily="2" charset="-122"/>
              </a:rPr>
              <a:t>5</a:t>
            </a:r>
            <a:r>
              <a:rPr lang="zh-CN" altLang="en-US" sz="3600" dirty="0">
                <a:solidFill>
                  <a:schemeClr val="bg1"/>
                </a:solidFill>
                <a:latin typeface="Times New Roman" panose="02020603050405020304" pitchFamily="18" charset="0"/>
                <a:ea typeface="黑体" panose="02010609060101010101" pitchFamily="2" charset="-122"/>
              </a:rPr>
              <a:t>章  搜索求解策略</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468313" y="908050"/>
            <a:ext cx="8424862" cy="5400675"/>
          </a:xfrm>
          <a:prstGeom prst="rect">
            <a:avLst/>
          </a:prstGeom>
          <a:noFill/>
          <a:ln w="9525">
            <a:noFill/>
          </a:ln>
        </p:spPr>
        <p:txBody>
          <a:bodyPr anchor="t" anchorCtr="0"/>
          <a:p>
            <a:pPr marL="469900" indent="-469900">
              <a:lnSpc>
                <a:spcPct val="120000"/>
              </a:lnSpc>
              <a:spcBef>
                <a:spcPct val="40000"/>
              </a:spcBef>
              <a:buClr>
                <a:schemeClr val="accent2"/>
              </a:buClr>
              <a:buFont typeface="Wingdings" panose="05000000000000000000" pitchFamily="2" charset="2"/>
              <a:buBlip>
                <a:blip r:embed="rId1"/>
              </a:buBlip>
            </a:pPr>
            <a:r>
              <a:rPr lang="zh-CN" altLang="en-US" sz="2800" b="1" dirty="0">
                <a:latin typeface="Times New Roman" panose="02020603050405020304" pitchFamily="18" charset="0"/>
                <a:ea typeface="宋体" panose="02010600030101010101" pitchFamily="2" charset="-122"/>
              </a:rPr>
              <a:t>在求解一个问题时，涉及到两个方面：一是该问题的表示，如果一个问题找不到一个合适的表示方法，就谈不上对它求解。</a:t>
            </a:r>
            <a:endParaRPr lang="zh-CN" altLang="en-US" sz="2800" b="1" dirty="0">
              <a:latin typeface="Times New Roman" panose="02020603050405020304" pitchFamily="18" charset="0"/>
              <a:ea typeface="宋体" panose="02010600030101010101" pitchFamily="2" charset="-122"/>
            </a:endParaRPr>
          </a:p>
          <a:p>
            <a:pPr marL="469900" indent="-469900">
              <a:lnSpc>
                <a:spcPct val="120000"/>
              </a:lnSpc>
              <a:spcBef>
                <a:spcPct val="40000"/>
              </a:spcBef>
              <a:buClr>
                <a:schemeClr val="accent2"/>
              </a:buClr>
              <a:buFont typeface="Wingdings" panose="05000000000000000000" pitchFamily="2" charset="2"/>
              <a:buBlip>
                <a:blip r:embed="rId1"/>
              </a:buBlip>
            </a:pPr>
            <a:r>
              <a:rPr lang="zh-CN" altLang="en-US" sz="2800" b="1" dirty="0">
                <a:latin typeface="Times New Roman" panose="02020603050405020304" pitchFamily="18" charset="0"/>
                <a:ea typeface="宋体" panose="02010600030101010101" pitchFamily="2" charset="-122"/>
              </a:rPr>
              <a:t>另一方面是选择一种合适的最优求解方法。由于绝大多数问题缺乏直接求解的方法，因此，搜索成为一种求解问题的一般方法。</a:t>
            </a:r>
            <a:endParaRPr lang="zh-CN" altLang="en-US" sz="2800" b="1" dirty="0">
              <a:latin typeface="Times New Roman" panose="02020603050405020304" pitchFamily="18" charset="0"/>
              <a:ea typeface="宋体" panose="02010600030101010101" pitchFamily="2" charset="-122"/>
            </a:endParaRPr>
          </a:p>
          <a:p>
            <a:pPr marL="469900" indent="-469900">
              <a:lnSpc>
                <a:spcPct val="120000"/>
              </a:lnSpc>
              <a:spcBef>
                <a:spcPct val="40000"/>
              </a:spcBef>
              <a:buClr>
                <a:schemeClr val="accent2"/>
              </a:buClr>
              <a:buFont typeface="Wingdings" panose="05000000000000000000" pitchFamily="2" charset="2"/>
              <a:buBlip>
                <a:blip r:embed="rId1"/>
              </a:buBlip>
            </a:pPr>
            <a:r>
              <a:rPr lang="zh-CN" altLang="en-US" sz="2800" b="1" dirty="0">
                <a:latin typeface="Times New Roman" panose="02020603050405020304" pitchFamily="18" charset="0"/>
                <a:ea typeface="宋体" panose="02010600030101010101" pitchFamily="2" charset="-122"/>
              </a:rPr>
              <a:t>下面首先讨论搜索的基本概念，然后着重介绍状态空间知识表示和搜索策略，主要有回溯策略、宽度优先搜索、深度优先搜索等盲目的图搜索策略，以及</a:t>
            </a:r>
            <a:r>
              <a:rPr lang="en-US" altLang="zh-CN" sz="2800" b="1" dirty="0">
                <a:latin typeface="Times New Roman" panose="02020603050405020304" pitchFamily="18" charset="0"/>
                <a:ea typeface="宋体" panose="02010600030101010101" pitchFamily="2" charset="-122"/>
              </a:rPr>
              <a:t>A</a:t>
            </a:r>
            <a:r>
              <a:rPr lang="zh-CN" altLang="en-US" sz="2800" b="1" dirty="0">
                <a:latin typeface="Times New Roman" panose="02020603050405020304" pitchFamily="18" charset="0"/>
                <a:ea typeface="宋体" panose="02010600030101010101" pitchFamily="2" charset="-122"/>
              </a:rPr>
              <a:t>及</a:t>
            </a:r>
            <a:r>
              <a:rPr lang="en-US" altLang="zh-CN" sz="2800" b="1" dirty="0">
                <a:latin typeface="Times New Roman" panose="02020603050405020304" pitchFamily="18" charset="0"/>
                <a:ea typeface="宋体" panose="02010600030101010101" pitchFamily="2" charset="-122"/>
              </a:rPr>
              <a:t>A*</a:t>
            </a:r>
            <a:r>
              <a:rPr lang="zh-CN" altLang="en-US" sz="2800" b="1" dirty="0">
                <a:latin typeface="Times New Roman" panose="02020603050405020304" pitchFamily="18" charset="0"/>
                <a:ea typeface="宋体" panose="02010600030101010101" pitchFamily="2" charset="-122"/>
              </a:rPr>
              <a:t>搜索算法等启发式图搜索策略。</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4933">
                                            <p:txEl>
                                              <p:charRg st="0" end="122"/>
                                            </p:txEl>
                                          </p:spTgt>
                                        </p:tgtEl>
                                        <p:attrNameLst>
                                          <p:attrName>style.visibility</p:attrName>
                                        </p:attrNameLst>
                                      </p:cBhvr>
                                      <p:to>
                                        <p:strVal val="visible"/>
                                      </p:to>
                                    </p:set>
                                    <p:anim calcmode="lin" valueType="num">
                                      <p:cBhvr additive="base">
                                        <p:cTn id="7" dur="500" fill="hold"/>
                                        <p:tgtEl>
                                          <p:spTgt spid="124933">
                                            <p:txEl>
                                              <p:charRg st="0" end="12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charRg st="0" end="12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4933">
                                            <p:txEl>
                                              <p:charRg st="1" end="1"/>
                                            </p:txEl>
                                          </p:spTgt>
                                        </p:tgtEl>
                                        <p:attrNameLst>
                                          <p:attrName>style.visibility</p:attrName>
                                        </p:attrNameLst>
                                      </p:cBhvr>
                                      <p:to>
                                        <p:strVal val="visible"/>
                                      </p:to>
                                    </p:set>
                                    <p:anim calcmode="lin" valueType="num">
                                      <p:cBhvr additive="base">
                                        <p:cTn id="13" dur="500" fill="hold"/>
                                        <p:tgtEl>
                                          <p:spTgt spid="124933">
                                            <p:txEl>
                                              <p:char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4933">
                                            <p:txEl>
                                              <p:char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24933">
                                            <p:txEl>
                                              <p:charRg st="122" end="208"/>
                                            </p:txEl>
                                          </p:spTgt>
                                        </p:tgtEl>
                                        <p:attrNameLst>
                                          <p:attrName>style.visibility</p:attrName>
                                        </p:attrNameLst>
                                      </p:cBhvr>
                                      <p:to>
                                        <p:strVal val="visible"/>
                                      </p:to>
                                    </p:set>
                                    <p:anim calcmode="lin" valueType="num">
                                      <p:cBhvr additive="base">
                                        <p:cTn id="18" dur="500" fill="hold"/>
                                        <p:tgtEl>
                                          <p:spTgt spid="124933">
                                            <p:txEl>
                                              <p:charRg st="122" end="208"/>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24933">
                                            <p:txEl>
                                              <p:charRg st="122" end="20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advAuto="100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p:txBody>
          <a:bodyPr anchor="b" anchorCtr="0"/>
          <a:p>
            <a:endParaRPr lang="zh-CN" altLang="en-US"/>
          </a:p>
        </p:txBody>
      </p:sp>
      <p:pic>
        <p:nvPicPr>
          <p:cNvPr id="56322" name="内容占位符 2"/>
          <p:cNvPicPr>
            <a:picLocks noGrp="1" noChangeAspect="1"/>
          </p:cNvPicPr>
          <p:nvPr>
            <p:ph idx="1"/>
          </p:nvPr>
        </p:nvPicPr>
        <p:blipFill>
          <a:blip r:embed="rId1"/>
          <a:stretch>
            <a:fillRect/>
          </a:stretch>
        </p:blipFill>
        <p:spPr>
          <a:xfrm>
            <a:off x="522288" y="1543050"/>
            <a:ext cx="8101012" cy="3770313"/>
          </a:xfrm>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5734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5.2.1  </a:t>
            </a:r>
            <a:r>
              <a:rPr lang="zh-CN" altLang="en-US" sz="3600" b="0" dirty="0">
                <a:latin typeface="Times New Roman" panose="02020603050405020304" pitchFamily="18" charset="0"/>
                <a:ea typeface="黑体" panose="02010609060101010101" pitchFamily="2" charset="-122"/>
              </a:rPr>
              <a:t>状态空间表示法</a:t>
            </a:r>
            <a:endParaRPr lang="zh-CN" altLang="en-US" sz="3600" b="0" dirty="0">
              <a:latin typeface="Times New Roman" panose="02020603050405020304" pitchFamily="18" charset="0"/>
              <a:ea typeface="黑体" panose="02010609060101010101" pitchFamily="2" charset="-122"/>
            </a:endParaRPr>
          </a:p>
        </p:txBody>
      </p:sp>
      <p:sp>
        <p:nvSpPr>
          <p:cNvPr id="57347" name="Rectangle 3"/>
          <p:cNvSpPr>
            <a:spLocks noGrp="1"/>
          </p:cNvSpPr>
          <p:nvPr>
            <p:ph idx="1"/>
          </p:nvPr>
        </p:nvSpPr>
        <p:spPr/>
        <p:txBody>
          <a:bodyPr vert="horz" wrap="square" lIns="91440" tIns="45720" rIns="91440" bIns="45720" anchor="t" anchorCtr="0"/>
          <a:p>
            <a:pPr eaLnBrk="1" hangingPunct="1"/>
            <a:r>
              <a:rPr lang="zh-CN" altLang="en-US" b="1" dirty="0"/>
              <a:t>状态</a:t>
            </a:r>
            <a:r>
              <a:rPr lang="zh-CN" altLang="en-US" dirty="0"/>
              <a:t>：表示系统状态、事实等叙述型知识的一组变量或数组：</a:t>
            </a:r>
            <a:endParaRPr lang="zh-CN" altLang="en-US" dirty="0"/>
          </a:p>
          <a:p>
            <a:pPr eaLnBrk="1" hangingPunct="1">
              <a:buNone/>
            </a:pPr>
            <a:endParaRPr lang="en-US" altLang="zh-CN" dirty="0"/>
          </a:p>
        </p:txBody>
      </p:sp>
      <p:sp>
        <p:nvSpPr>
          <p:cNvPr id="57348" name="Rectangle 5"/>
          <p:cNvSpPr/>
          <p:nvPr/>
        </p:nvSpPr>
        <p:spPr>
          <a:xfrm>
            <a:off x="0" y="33099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57349" name="Object 4"/>
          <p:cNvGraphicFramePr/>
          <p:nvPr/>
        </p:nvGraphicFramePr>
        <p:xfrm>
          <a:off x="2162175" y="2133600"/>
          <a:ext cx="3821113" cy="504825"/>
        </p:xfrm>
        <a:graphic>
          <a:graphicData uri="http://schemas.openxmlformats.org/presentationml/2006/ole">
            <mc:AlternateContent xmlns:mc="http://schemas.openxmlformats.org/markup-compatibility/2006">
              <mc:Choice xmlns:v="urn:schemas-microsoft-com:vml" Requires="v">
                <p:oleObj spid="_x0000_s3078" name="" r:id="rId1" imgW="1155065" imgH="241300" progId="Equation.3">
                  <p:embed/>
                </p:oleObj>
              </mc:Choice>
              <mc:Fallback>
                <p:oleObj name="" r:id="rId1" imgW="1155065" imgH="241300" progId="Equation.3">
                  <p:embed/>
                  <p:pic>
                    <p:nvPicPr>
                      <p:cNvPr id="0" name="图片 3077"/>
                      <p:cNvPicPr/>
                      <p:nvPr/>
                    </p:nvPicPr>
                    <p:blipFill>
                      <a:blip r:embed="rId2"/>
                      <a:stretch>
                        <a:fillRect/>
                      </a:stretch>
                    </p:blipFill>
                    <p:spPr>
                      <a:xfrm>
                        <a:off x="2162175" y="2133600"/>
                        <a:ext cx="3821113" cy="504825"/>
                      </a:xfrm>
                      <a:prstGeom prst="rect">
                        <a:avLst/>
                      </a:prstGeom>
                      <a:noFill/>
                      <a:ln w="38100">
                        <a:noFill/>
                        <a:miter/>
                      </a:ln>
                    </p:spPr>
                  </p:pic>
                </p:oleObj>
              </mc:Fallback>
            </mc:AlternateContent>
          </a:graphicData>
        </a:graphic>
      </p:graphicFrame>
      <p:sp>
        <p:nvSpPr>
          <p:cNvPr id="57350" name="Rectangle 7"/>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10246" name="Object 6"/>
          <p:cNvGraphicFramePr/>
          <p:nvPr/>
        </p:nvGraphicFramePr>
        <p:xfrm>
          <a:off x="2195513" y="4292600"/>
          <a:ext cx="3816350" cy="576263"/>
        </p:xfrm>
        <a:graphic>
          <a:graphicData uri="http://schemas.openxmlformats.org/presentationml/2006/ole">
            <mc:AlternateContent xmlns:mc="http://schemas.openxmlformats.org/markup-compatibility/2006">
              <mc:Choice xmlns:v="urn:schemas-microsoft-com:vml" Requires="v">
                <p:oleObj spid="_x0000_s3077" name="" r:id="rId3" imgW="1206500" imgH="228600" progId="Equation.3">
                  <p:embed/>
                </p:oleObj>
              </mc:Choice>
              <mc:Fallback>
                <p:oleObj name="" r:id="rId3" imgW="1206500" imgH="228600" progId="Equation.3">
                  <p:embed/>
                  <p:pic>
                    <p:nvPicPr>
                      <p:cNvPr id="0" name="图片 3076"/>
                      <p:cNvPicPr/>
                      <p:nvPr/>
                    </p:nvPicPr>
                    <p:blipFill>
                      <a:blip r:embed="rId4"/>
                      <a:stretch>
                        <a:fillRect/>
                      </a:stretch>
                    </p:blipFill>
                    <p:spPr>
                      <a:xfrm>
                        <a:off x="2195513" y="4292600"/>
                        <a:ext cx="3816350" cy="576263"/>
                      </a:xfrm>
                      <a:prstGeom prst="rect">
                        <a:avLst/>
                      </a:prstGeom>
                      <a:noFill/>
                      <a:ln w="38100">
                        <a:noFill/>
                        <a:miter/>
                      </a:ln>
                    </p:spPr>
                  </p:pic>
                </p:oleObj>
              </mc:Fallback>
            </mc:AlternateContent>
          </a:graphicData>
        </a:graphic>
      </p:graphicFrame>
      <p:sp>
        <p:nvSpPr>
          <p:cNvPr id="10248" name="Text Box 8"/>
          <p:cNvSpPr txBox="1"/>
          <p:nvPr/>
        </p:nvSpPr>
        <p:spPr>
          <a:xfrm>
            <a:off x="250825" y="2889250"/>
            <a:ext cx="8458200" cy="1289050"/>
          </a:xfrm>
          <a:prstGeom prst="rect">
            <a:avLst/>
          </a:prstGeom>
          <a:noFill/>
          <a:ln w="9525">
            <a:noFill/>
          </a:ln>
        </p:spPr>
        <p:txBody>
          <a:bodyPr anchor="t" anchorCtr="0">
            <a:spAutoFit/>
          </a:bodyPr>
          <a:p>
            <a:pPr algn="just">
              <a:lnSpc>
                <a:spcPct val="120000"/>
              </a:lnSpc>
              <a:spcBef>
                <a:spcPct val="40000"/>
              </a:spcBef>
              <a:buClr>
                <a:schemeClr val="accent2"/>
              </a:buClr>
              <a:buFont typeface="Wingdings" panose="05000000000000000000" pitchFamily="2" charset="2"/>
              <a:buBlip>
                <a:blip r:embed="rId5"/>
              </a:buBlip>
            </a:pP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操作</a:t>
            </a:r>
            <a:r>
              <a:rPr lang="zh-CN" altLang="en-US" sz="2800" dirty="0">
                <a:latin typeface="Arial" panose="020B0604020202020204" pitchFamily="34" charset="0"/>
                <a:ea typeface="宋体" panose="02010600030101010101" pitchFamily="2" charset="-122"/>
              </a:rPr>
              <a:t>：表示引起状态变化的过程型知识的一组关 </a:t>
            </a:r>
            <a:endParaRPr lang="zh-CN" altLang="en-US" sz="2800" dirty="0">
              <a:latin typeface="Arial" panose="020B0604020202020204" pitchFamily="34"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buNone/>
            </a:pPr>
            <a:r>
              <a:rPr lang="zh-CN" altLang="en-US" sz="2800" dirty="0">
                <a:latin typeface="Arial" panose="020B0604020202020204" pitchFamily="34" charset="0"/>
                <a:ea typeface="宋体" panose="02010600030101010101" pitchFamily="2" charset="-122"/>
              </a:rPr>
              <a:t>    系或函数：</a:t>
            </a:r>
            <a:endParaRPr lang="zh-CN" altLang="en-US" dirty="0">
              <a:latin typeface="Arial" panose="020B0604020202020204" pitchFamily="34" charset="0"/>
              <a:ea typeface="宋体" panose="02010600030101010101" pitchFamily="2" charset="-122"/>
            </a:endParaRPr>
          </a:p>
        </p:txBody>
      </p:sp>
      <p:sp>
        <p:nvSpPr>
          <p:cNvPr id="57353" name="Text Box 9"/>
          <p:cNvSpPr txBox="1"/>
          <p:nvPr/>
        </p:nvSpPr>
        <p:spPr>
          <a:xfrm>
            <a:off x="5651500" y="2054225"/>
            <a:ext cx="287338" cy="336550"/>
          </a:xfrm>
          <a:prstGeom prst="rect">
            <a:avLst/>
          </a:prstGeom>
          <a:noFill/>
          <a:ln w="9525">
            <a:noFill/>
          </a:ln>
        </p:spPr>
        <p:txBody>
          <a:bodyPr anchor="t" anchorCtr="0">
            <a:spAutoFit/>
          </a:bodyPr>
          <a:p>
            <a:pPr>
              <a:spcBef>
                <a:spcPct val="50000"/>
              </a:spcBef>
            </a:pPr>
            <a:r>
              <a:rPr lang="en-US" altLang="zh-CN" sz="1600" dirty="0">
                <a:latin typeface="Times New Roman" panose="02020603050405020304" pitchFamily="18" charset="0"/>
                <a:ea typeface="宋体" panose="02010600030101010101" pitchFamily="2" charset="-122"/>
              </a:rPr>
              <a:t>T</a:t>
            </a:r>
            <a:endParaRPr lang="en-US" altLang="zh-CN" sz="1600"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box(in)">
                                      <p:cBhvr>
                                        <p:cTn id="7" dur="500"/>
                                        <p:tgtEl>
                                          <p:spTgt spid="102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5837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5.2.1  </a:t>
            </a:r>
            <a:r>
              <a:rPr lang="zh-CN" altLang="en-US" sz="3600" b="0" dirty="0">
                <a:latin typeface="Times New Roman" panose="02020603050405020304" pitchFamily="18" charset="0"/>
                <a:ea typeface="黑体" panose="02010609060101010101" pitchFamily="2" charset="-122"/>
              </a:rPr>
              <a:t>状态空间表示法</a:t>
            </a:r>
            <a:endParaRPr lang="zh-CN" altLang="en-US" sz="3600" b="0" dirty="0">
              <a:latin typeface="Times New Roman" panose="02020603050405020304" pitchFamily="18" charset="0"/>
              <a:ea typeface="黑体" panose="02010609060101010101" pitchFamily="2" charset="-122"/>
            </a:endParaRPr>
          </a:p>
        </p:txBody>
      </p:sp>
      <p:sp>
        <p:nvSpPr>
          <p:cNvPr id="12291" name="Rectangle 3"/>
          <p:cNvSpPr>
            <a:spLocks noGrp="1"/>
          </p:cNvSpPr>
          <p:nvPr>
            <p:ph idx="1"/>
          </p:nvPr>
        </p:nvSpPr>
        <p:spPr/>
        <p:txBody>
          <a:bodyPr vert="horz" wrap="square" lIns="91440" tIns="45720" rIns="91440" bIns="45720" anchor="t" anchorCtr="0"/>
          <a:p>
            <a:pPr eaLnBrk="1" hangingPunct="1"/>
            <a:r>
              <a:rPr lang="zh-CN" altLang="en-US" b="1" dirty="0"/>
              <a:t>状态空间</a:t>
            </a:r>
            <a:r>
              <a:rPr lang="zh-CN" altLang="en-US" dirty="0"/>
              <a:t>：利用状态变量和操作符号，表示系统或问题的有关知识的符号体系，状态空间是一个四元组：          </a:t>
            </a:r>
            <a:endParaRPr lang="zh-CN" altLang="en-US" dirty="0"/>
          </a:p>
        </p:txBody>
      </p:sp>
      <p:sp>
        <p:nvSpPr>
          <p:cNvPr id="58372" name="Rectangle 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12292" name="Object 4"/>
          <p:cNvGraphicFramePr/>
          <p:nvPr/>
        </p:nvGraphicFramePr>
        <p:xfrm>
          <a:off x="2771775" y="2563813"/>
          <a:ext cx="2520950" cy="504825"/>
        </p:xfrm>
        <a:graphic>
          <a:graphicData uri="http://schemas.openxmlformats.org/presentationml/2006/ole">
            <mc:AlternateContent xmlns:mc="http://schemas.openxmlformats.org/markup-compatibility/2006">
              <mc:Choice xmlns:v="urn:schemas-microsoft-com:vml" Requires="v">
                <p:oleObj spid="_x0000_s3079" name="" r:id="rId1" imgW="787400" imgH="228600" progId="Equation.3">
                  <p:embed/>
                </p:oleObj>
              </mc:Choice>
              <mc:Fallback>
                <p:oleObj name="" r:id="rId1" imgW="787400" imgH="228600" progId="Equation.3">
                  <p:embed/>
                  <p:pic>
                    <p:nvPicPr>
                      <p:cNvPr id="0" name="图片 3078"/>
                      <p:cNvPicPr/>
                      <p:nvPr/>
                    </p:nvPicPr>
                    <p:blipFill>
                      <a:blip r:embed="rId2"/>
                      <a:stretch>
                        <a:fillRect/>
                      </a:stretch>
                    </p:blipFill>
                    <p:spPr>
                      <a:xfrm>
                        <a:off x="2771775" y="2563813"/>
                        <a:ext cx="2520950" cy="504825"/>
                      </a:xfrm>
                      <a:prstGeom prst="rect">
                        <a:avLst/>
                      </a:prstGeom>
                      <a:noFill/>
                      <a:ln w="38100">
                        <a:noFill/>
                        <a:miter/>
                      </a:ln>
                    </p:spPr>
                  </p:pic>
                </p:oleObj>
              </mc:Fallback>
            </mc:AlternateContent>
          </a:graphicData>
        </a:graphic>
      </p:graphicFrame>
      <p:sp>
        <p:nvSpPr>
          <p:cNvPr id="58374"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58375"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58376"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58377" name="Rectangle 1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58378"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58379"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2" name="Group 27"/>
          <p:cNvGrpSpPr/>
          <p:nvPr/>
        </p:nvGrpSpPr>
        <p:grpSpPr>
          <a:xfrm>
            <a:off x="609600" y="3352800"/>
            <a:ext cx="7994650" cy="2165350"/>
            <a:chOff x="384" y="2112"/>
            <a:chExt cx="4944" cy="1364"/>
          </a:xfrm>
        </p:grpSpPr>
        <p:sp>
          <p:nvSpPr>
            <p:cNvPr id="58381" name="Text Box 23"/>
            <p:cNvSpPr txBox="1"/>
            <p:nvPr/>
          </p:nvSpPr>
          <p:spPr>
            <a:xfrm>
              <a:off x="384" y="2112"/>
              <a:ext cx="4944" cy="1364"/>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lnSpc>
                  <a:spcPct val="120000"/>
                </a:lnSpc>
                <a:spcBef>
                  <a:spcPct val="10000"/>
                </a:spcBef>
                <a:buClr>
                  <a:schemeClr val="accent2"/>
                </a:buClr>
                <a:buFont typeface="Wingdings" panose="05000000000000000000" pitchFamily="2" charset="2"/>
              </a:pPr>
              <a:r>
                <a:rPr lang="en-US" altLang="zh-CN" sz="2800" dirty="0">
                  <a:latin typeface="Arial" panose="020B0604020202020204" pitchFamily="34" charset="0"/>
                  <a:ea typeface="宋体" panose="02010600030101010101" pitchFamily="2" charset="-122"/>
                </a:rPr>
                <a:t>     </a:t>
              </a:r>
              <a:r>
                <a:rPr lang="zh-CN" altLang="en-US" sz="2600" dirty="0">
                  <a:latin typeface="Arial" panose="020B0604020202020204" pitchFamily="34" charset="0"/>
                  <a:ea typeface="宋体" panose="02010600030101010101" pitchFamily="2" charset="-122"/>
                </a:rPr>
                <a:t>：状态集合。      </a:t>
              </a:r>
              <a:endParaRPr lang="zh-CN" altLang="en-US" sz="2600" dirty="0">
                <a:latin typeface="Arial" panose="020B0604020202020204" pitchFamily="34" charset="0"/>
                <a:ea typeface="宋体" panose="02010600030101010101" pitchFamily="2" charset="-122"/>
              </a:endParaRPr>
            </a:p>
            <a:p>
              <a:pPr>
                <a:lnSpc>
                  <a:spcPct val="120000"/>
                </a:lnSpc>
                <a:spcBef>
                  <a:spcPct val="10000"/>
                </a:spcBef>
                <a:buClr>
                  <a:schemeClr val="accent2"/>
                </a:buClr>
                <a:buFont typeface="Wingdings" panose="05000000000000000000" pitchFamily="2" charset="2"/>
              </a:pPr>
              <a:r>
                <a:rPr lang="zh-CN" altLang="en-US" sz="2600" dirty="0">
                  <a:latin typeface="Arial" panose="020B0604020202020204" pitchFamily="34" charset="0"/>
                  <a:ea typeface="宋体" panose="02010600030101010101" pitchFamily="2" charset="-122"/>
                </a:rPr>
                <a:t>     ：操作算子的集合。  </a:t>
              </a:r>
              <a:endParaRPr lang="zh-CN" altLang="en-US" sz="2600" dirty="0">
                <a:latin typeface="Arial" panose="020B0604020202020204" pitchFamily="34" charset="0"/>
                <a:ea typeface="宋体" panose="02010600030101010101" pitchFamily="2" charset="-122"/>
              </a:endParaRPr>
            </a:p>
            <a:p>
              <a:pPr>
                <a:lnSpc>
                  <a:spcPct val="120000"/>
                </a:lnSpc>
                <a:spcBef>
                  <a:spcPct val="10000"/>
                </a:spcBef>
                <a:buClr>
                  <a:schemeClr val="accent2"/>
                </a:buClr>
                <a:buFont typeface="Wingdings" panose="05000000000000000000" pitchFamily="2" charset="2"/>
              </a:pPr>
              <a:r>
                <a:rPr lang="zh-CN" altLang="en-US" sz="2600" dirty="0">
                  <a:latin typeface="Arial" panose="020B0604020202020204" pitchFamily="34" charset="0"/>
                  <a:ea typeface="宋体" panose="02010600030101010101" pitchFamily="2" charset="-122"/>
                </a:rPr>
                <a:t>     ：包含问题的初始状态     的非空子集。 </a:t>
              </a:r>
              <a:endParaRPr lang="zh-CN" altLang="en-US" sz="2600" dirty="0">
                <a:latin typeface="Arial" panose="020B0604020202020204" pitchFamily="34" charset="0"/>
                <a:ea typeface="宋体" panose="02010600030101010101" pitchFamily="2" charset="-122"/>
              </a:endParaRPr>
            </a:p>
            <a:p>
              <a:pPr>
                <a:lnSpc>
                  <a:spcPct val="120000"/>
                </a:lnSpc>
                <a:spcBef>
                  <a:spcPct val="10000"/>
                </a:spcBef>
                <a:buClr>
                  <a:schemeClr val="accent2"/>
                </a:buClr>
                <a:buFont typeface="Wingdings" panose="05000000000000000000" pitchFamily="2" charset="2"/>
              </a:pPr>
              <a:r>
                <a:rPr lang="zh-CN" altLang="en-US" sz="2600" dirty="0">
                  <a:latin typeface="Arial" panose="020B0604020202020204" pitchFamily="34" charset="0"/>
                  <a:ea typeface="宋体" panose="02010600030101010101" pitchFamily="2" charset="-122"/>
                </a:rPr>
                <a:t>     ：若干具体状态或满足某些性质的路径信息描述。</a:t>
              </a:r>
              <a:endParaRPr lang="zh-CN" altLang="en-US" sz="2600" dirty="0">
                <a:latin typeface="Arial" panose="020B0604020202020204" pitchFamily="34" charset="0"/>
                <a:ea typeface="宋体" panose="02010600030101010101" pitchFamily="2" charset="-122"/>
              </a:endParaRPr>
            </a:p>
          </p:txBody>
        </p:sp>
        <p:graphicFrame>
          <p:nvGraphicFramePr>
            <p:cNvPr id="58382" name="Object 8"/>
            <p:cNvGraphicFramePr/>
            <p:nvPr/>
          </p:nvGraphicFramePr>
          <p:xfrm>
            <a:off x="517" y="2496"/>
            <a:ext cx="202" cy="240"/>
          </p:xfrm>
          <a:graphic>
            <a:graphicData uri="http://schemas.openxmlformats.org/presentationml/2006/ole">
              <mc:AlternateContent xmlns:mc="http://schemas.openxmlformats.org/markup-compatibility/2006">
                <mc:Choice xmlns:v="urn:schemas-microsoft-com:vml" Requires="v">
                  <p:oleObj spid="_x0000_s3080" name="" r:id="rId3" imgW="152400" imgH="177800" progId="Equation.3">
                    <p:embed/>
                  </p:oleObj>
                </mc:Choice>
                <mc:Fallback>
                  <p:oleObj name="" r:id="rId3" imgW="152400" imgH="177800" progId="Equation.3">
                    <p:embed/>
                    <p:pic>
                      <p:nvPicPr>
                        <p:cNvPr id="0" name="图片 3079"/>
                        <p:cNvPicPr/>
                        <p:nvPr/>
                      </p:nvPicPr>
                      <p:blipFill>
                        <a:blip r:embed="rId4"/>
                        <a:stretch>
                          <a:fillRect/>
                        </a:stretch>
                      </p:blipFill>
                      <p:spPr>
                        <a:xfrm>
                          <a:off x="517" y="2496"/>
                          <a:ext cx="202" cy="240"/>
                        </a:xfrm>
                        <a:prstGeom prst="rect">
                          <a:avLst/>
                        </a:prstGeom>
                        <a:noFill/>
                        <a:ln w="38100">
                          <a:noFill/>
                          <a:miter/>
                        </a:ln>
                      </p:spPr>
                    </p:pic>
                  </p:oleObj>
                </mc:Fallback>
              </mc:AlternateContent>
            </a:graphicData>
          </a:graphic>
        </p:graphicFrame>
        <p:graphicFrame>
          <p:nvGraphicFramePr>
            <p:cNvPr id="58383" name="Object 10"/>
            <p:cNvGraphicFramePr/>
            <p:nvPr/>
          </p:nvGraphicFramePr>
          <p:xfrm>
            <a:off x="477" y="2784"/>
            <a:ext cx="266" cy="384"/>
          </p:xfrm>
          <a:graphic>
            <a:graphicData uri="http://schemas.openxmlformats.org/presentationml/2006/ole">
              <mc:AlternateContent xmlns:mc="http://schemas.openxmlformats.org/markup-compatibility/2006">
                <mc:Choice xmlns:v="urn:schemas-microsoft-com:vml" Requires="v">
                  <p:oleObj spid="_x0000_s3081" name="" r:id="rId5" imgW="177800" imgH="228600" progId="Equation.3">
                    <p:embed/>
                  </p:oleObj>
                </mc:Choice>
                <mc:Fallback>
                  <p:oleObj name="" r:id="rId5" imgW="177800" imgH="228600" progId="Equation.3">
                    <p:embed/>
                    <p:pic>
                      <p:nvPicPr>
                        <p:cNvPr id="0" name="图片 3080"/>
                        <p:cNvPicPr/>
                        <p:nvPr/>
                      </p:nvPicPr>
                      <p:blipFill>
                        <a:blip r:embed="rId6"/>
                        <a:stretch>
                          <a:fillRect/>
                        </a:stretch>
                      </p:blipFill>
                      <p:spPr>
                        <a:xfrm>
                          <a:off x="477" y="2784"/>
                          <a:ext cx="266" cy="384"/>
                        </a:xfrm>
                        <a:prstGeom prst="rect">
                          <a:avLst/>
                        </a:prstGeom>
                        <a:noFill/>
                        <a:ln w="38100">
                          <a:noFill/>
                          <a:miter/>
                        </a:ln>
                      </p:spPr>
                    </p:pic>
                  </p:oleObj>
                </mc:Fallback>
              </mc:AlternateContent>
            </a:graphicData>
          </a:graphic>
        </p:graphicFrame>
        <p:graphicFrame>
          <p:nvGraphicFramePr>
            <p:cNvPr id="58384" name="Object 12"/>
            <p:cNvGraphicFramePr/>
            <p:nvPr/>
          </p:nvGraphicFramePr>
          <p:xfrm>
            <a:off x="480" y="3229"/>
            <a:ext cx="227" cy="227"/>
          </p:xfrm>
          <a:graphic>
            <a:graphicData uri="http://schemas.openxmlformats.org/presentationml/2006/ole">
              <mc:AlternateContent xmlns:mc="http://schemas.openxmlformats.org/markup-compatibility/2006">
                <mc:Choice xmlns:v="urn:schemas-microsoft-com:vml" Requires="v">
                  <p:oleObj spid="_x0000_s3082" name="" r:id="rId7" imgW="165100" imgH="177800" progId="Equation.3">
                    <p:embed/>
                  </p:oleObj>
                </mc:Choice>
                <mc:Fallback>
                  <p:oleObj name="" r:id="rId7" imgW="165100" imgH="177800" progId="Equation.3">
                    <p:embed/>
                    <p:pic>
                      <p:nvPicPr>
                        <p:cNvPr id="0" name="图片 3081"/>
                        <p:cNvPicPr/>
                        <p:nvPr/>
                      </p:nvPicPr>
                      <p:blipFill>
                        <a:blip r:embed="rId8"/>
                        <a:stretch>
                          <a:fillRect/>
                        </a:stretch>
                      </p:blipFill>
                      <p:spPr>
                        <a:xfrm>
                          <a:off x="480" y="3229"/>
                          <a:ext cx="227" cy="227"/>
                        </a:xfrm>
                        <a:prstGeom prst="rect">
                          <a:avLst/>
                        </a:prstGeom>
                        <a:noFill/>
                        <a:ln w="38100">
                          <a:noFill/>
                          <a:miter/>
                        </a:ln>
                      </p:spPr>
                    </p:pic>
                  </p:oleObj>
                </mc:Fallback>
              </mc:AlternateContent>
            </a:graphicData>
          </a:graphic>
        </p:graphicFrame>
        <p:graphicFrame>
          <p:nvGraphicFramePr>
            <p:cNvPr id="58385" name="Object 18"/>
            <p:cNvGraphicFramePr/>
            <p:nvPr/>
          </p:nvGraphicFramePr>
          <p:xfrm>
            <a:off x="506" y="2160"/>
            <a:ext cx="214" cy="272"/>
          </p:xfrm>
          <a:graphic>
            <a:graphicData uri="http://schemas.openxmlformats.org/presentationml/2006/ole">
              <mc:AlternateContent xmlns:mc="http://schemas.openxmlformats.org/markup-compatibility/2006">
                <mc:Choice xmlns:v="urn:schemas-microsoft-com:vml" Requires="v">
                  <p:oleObj spid="_x0000_s3085" name="" r:id="rId9" imgW="139700" imgH="177800" progId="Equation.3">
                    <p:embed/>
                  </p:oleObj>
                </mc:Choice>
                <mc:Fallback>
                  <p:oleObj name="" r:id="rId9" imgW="139700" imgH="177800" progId="Equation.3">
                    <p:embed/>
                    <p:pic>
                      <p:nvPicPr>
                        <p:cNvPr id="0" name="图片 3084"/>
                        <p:cNvPicPr/>
                        <p:nvPr/>
                      </p:nvPicPr>
                      <p:blipFill>
                        <a:blip r:embed="rId10"/>
                        <a:stretch>
                          <a:fillRect/>
                        </a:stretch>
                      </p:blipFill>
                      <p:spPr>
                        <a:xfrm>
                          <a:off x="506" y="2160"/>
                          <a:ext cx="214" cy="272"/>
                        </a:xfrm>
                        <a:prstGeom prst="rect">
                          <a:avLst/>
                        </a:prstGeom>
                        <a:noFill/>
                        <a:ln w="38100">
                          <a:noFill/>
                          <a:miter/>
                        </a:ln>
                      </p:spPr>
                    </p:pic>
                  </p:oleObj>
                </mc:Fallback>
              </mc:AlternateContent>
            </a:graphicData>
          </a:graphic>
        </p:graphicFrame>
        <p:graphicFrame>
          <p:nvGraphicFramePr>
            <p:cNvPr id="58386" name="Object 26"/>
            <p:cNvGraphicFramePr/>
            <p:nvPr/>
          </p:nvGraphicFramePr>
          <p:xfrm>
            <a:off x="2790" y="2848"/>
            <a:ext cx="214" cy="272"/>
          </p:xfrm>
          <a:graphic>
            <a:graphicData uri="http://schemas.openxmlformats.org/presentationml/2006/ole">
              <mc:AlternateContent xmlns:mc="http://schemas.openxmlformats.org/markup-compatibility/2006">
                <mc:Choice xmlns:v="urn:schemas-microsoft-com:vml" Requires="v">
                  <p:oleObj spid="_x0000_s3084" name="" r:id="rId11" imgW="139700" imgH="177800" progId="Equation.3">
                    <p:embed/>
                  </p:oleObj>
                </mc:Choice>
                <mc:Fallback>
                  <p:oleObj name="" r:id="rId11" imgW="139700" imgH="177800" progId="Equation.3">
                    <p:embed/>
                    <p:pic>
                      <p:nvPicPr>
                        <p:cNvPr id="0" name="图片 3083"/>
                        <p:cNvPicPr/>
                        <p:nvPr/>
                      </p:nvPicPr>
                      <p:blipFill>
                        <a:blip r:embed="rId10"/>
                        <a:stretch>
                          <a:fillRect/>
                        </a:stretch>
                      </p:blipFill>
                      <p:spPr>
                        <a:xfrm>
                          <a:off x="2790" y="2848"/>
                          <a:ext cx="214" cy="272"/>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91">
                                            <p:txEl>
                                              <p:charRg st="0" end="57"/>
                                            </p:txEl>
                                          </p:spTgt>
                                        </p:tgtEl>
                                        <p:attrNameLst>
                                          <p:attrName>style.visibility</p:attrName>
                                        </p:attrNameLst>
                                      </p:cBhvr>
                                      <p:to>
                                        <p:strVal val="visible"/>
                                      </p:to>
                                    </p:set>
                                    <p:anim calcmode="lin" valueType="num">
                                      <p:cBhvr additive="base">
                                        <p:cTn id="7" dur="500" fill="hold"/>
                                        <p:tgtEl>
                                          <p:spTgt spid="12291">
                                            <p:txEl>
                                              <p:charRg st="0" end="5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91">
                                            <p:txEl>
                                              <p:charRg st="0" end="5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2292"/>
                                        </p:tgtEl>
                                        <p:attrNameLst>
                                          <p:attrName>style.visibility</p:attrName>
                                        </p:attrNameLst>
                                      </p:cBhvr>
                                      <p:to>
                                        <p:strVal val="visible"/>
                                      </p:to>
                                    </p:set>
                                    <p:animEffect transition="in" filter="dissolve">
                                      <p:cBhvr>
                                        <p:cTn id="13" dur="500"/>
                                        <p:tgtEl>
                                          <p:spTgt spid="12292"/>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ppt_w/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 calcmode="lin" valueType="num">
                                      <p:cBhvr>
                                        <p:cTn id="20" dur="500" fill="hold"/>
                                        <p:tgtEl>
                                          <p:spTgt spid="2"/>
                                        </p:tgtEl>
                                        <p:attrNameLst>
                                          <p:attrName>ppt_w</p:attrName>
                                        </p:attrNameLst>
                                      </p:cBhvr>
                                      <p:tavLst>
                                        <p:tav tm="0">
                                          <p:val>
                                            <p:fltVal val="0.000000"/>
                                          </p:val>
                                        </p:tav>
                                        <p:tav tm="100000">
                                          <p:val>
                                            <p:strVal val="#ppt_w"/>
                                          </p:val>
                                        </p:tav>
                                      </p:tavLst>
                                    </p:anim>
                                    <p:anim calcmode="lin" valueType="num">
                                      <p:cBhvr>
                                        <p:cTn id="21"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5939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5.2.1  </a:t>
            </a:r>
            <a:r>
              <a:rPr lang="zh-CN" altLang="en-US" sz="3600" b="0" dirty="0">
                <a:latin typeface="Times New Roman" panose="02020603050405020304" pitchFamily="18" charset="0"/>
                <a:ea typeface="黑体" panose="02010609060101010101" pitchFamily="2" charset="-122"/>
              </a:rPr>
              <a:t>状态空间表示法</a:t>
            </a:r>
            <a:endParaRPr lang="zh-CN" altLang="en-US" sz="3600" b="0" dirty="0">
              <a:latin typeface="Times New Roman" panose="02020603050405020304" pitchFamily="18" charset="0"/>
              <a:ea typeface="黑体" panose="02010609060101010101" pitchFamily="2" charset="-122"/>
            </a:endParaRPr>
          </a:p>
        </p:txBody>
      </p:sp>
      <p:sp>
        <p:nvSpPr>
          <p:cNvPr id="59395" name="Rectangle 3"/>
          <p:cNvSpPr>
            <a:spLocks noGrp="1"/>
          </p:cNvSpPr>
          <p:nvPr>
            <p:ph idx="1"/>
          </p:nvPr>
        </p:nvSpPr>
        <p:spPr>
          <a:xfrm>
            <a:off x="287338" y="1066800"/>
            <a:ext cx="8893175" cy="1600200"/>
          </a:xfrm>
        </p:spPr>
        <p:txBody>
          <a:bodyPr vert="horz" wrap="square" lIns="91440" tIns="45720" rIns="91440" bIns="45720" anchor="t" anchorCtr="0"/>
          <a:p>
            <a:pPr eaLnBrk="1" hangingPunct="1"/>
            <a:r>
              <a:rPr lang="zh-CN" altLang="en-US" b="1" dirty="0"/>
              <a:t>求解路径</a:t>
            </a:r>
            <a:r>
              <a:rPr lang="zh-CN" altLang="en-US" dirty="0"/>
              <a:t>：从     结点到     结点的路径。 </a:t>
            </a:r>
            <a:endParaRPr lang="zh-CN" altLang="en-US" dirty="0"/>
          </a:p>
          <a:p>
            <a:pPr eaLnBrk="1" hangingPunct="1">
              <a:buNone/>
            </a:pPr>
            <a:r>
              <a:rPr lang="zh-CN" altLang="en-US" dirty="0"/>
              <a:t>                       </a:t>
            </a:r>
            <a:endParaRPr lang="zh-CN" altLang="en-US" dirty="0"/>
          </a:p>
        </p:txBody>
      </p:sp>
      <p:sp>
        <p:nvSpPr>
          <p:cNvPr id="59396" name="Rectangle 5"/>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59397" name="Object 4"/>
          <p:cNvGraphicFramePr/>
          <p:nvPr/>
        </p:nvGraphicFramePr>
        <p:xfrm>
          <a:off x="2997200" y="1173163"/>
          <a:ext cx="431800" cy="503237"/>
        </p:xfrm>
        <a:graphic>
          <a:graphicData uri="http://schemas.openxmlformats.org/presentationml/2006/ole">
            <mc:AlternateContent xmlns:mc="http://schemas.openxmlformats.org/markup-compatibility/2006">
              <mc:Choice xmlns:v="urn:schemas-microsoft-com:vml" Requires="v">
                <p:oleObj spid="_x0000_s3086" name="" r:id="rId1" imgW="177800" imgH="228600" progId="Equation.3">
                  <p:embed/>
                </p:oleObj>
              </mc:Choice>
              <mc:Fallback>
                <p:oleObj name="" r:id="rId1" imgW="177800" imgH="228600" progId="Equation.3">
                  <p:embed/>
                  <p:pic>
                    <p:nvPicPr>
                      <p:cNvPr id="0" name="图片 3085"/>
                      <p:cNvPicPr/>
                      <p:nvPr/>
                    </p:nvPicPr>
                    <p:blipFill>
                      <a:blip r:embed="rId2"/>
                      <a:stretch>
                        <a:fillRect/>
                      </a:stretch>
                    </p:blipFill>
                    <p:spPr>
                      <a:xfrm>
                        <a:off x="2997200" y="1173163"/>
                        <a:ext cx="431800" cy="503237"/>
                      </a:xfrm>
                      <a:prstGeom prst="rect">
                        <a:avLst/>
                      </a:prstGeom>
                      <a:noFill/>
                      <a:ln w="38100">
                        <a:noFill/>
                        <a:miter/>
                      </a:ln>
                    </p:spPr>
                  </p:pic>
                </p:oleObj>
              </mc:Fallback>
            </mc:AlternateContent>
          </a:graphicData>
        </a:graphic>
      </p:graphicFrame>
      <p:sp>
        <p:nvSpPr>
          <p:cNvPr id="59398" name="Rectangle 7"/>
          <p:cNvSpPr/>
          <p:nvPr/>
        </p:nvSpPr>
        <p:spPr>
          <a:xfrm>
            <a:off x="0" y="33385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59399" name="Object 6"/>
          <p:cNvGraphicFramePr/>
          <p:nvPr/>
        </p:nvGraphicFramePr>
        <p:xfrm>
          <a:off x="4572000" y="1168400"/>
          <a:ext cx="385763" cy="431800"/>
        </p:xfrm>
        <a:graphic>
          <a:graphicData uri="http://schemas.openxmlformats.org/presentationml/2006/ole">
            <mc:AlternateContent xmlns:mc="http://schemas.openxmlformats.org/markup-compatibility/2006">
              <mc:Choice xmlns:v="urn:schemas-microsoft-com:vml" Requires="v">
                <p:oleObj spid="_x0000_s3088" name="" r:id="rId3" imgW="165100" imgH="177800" progId="Equation.3">
                  <p:embed/>
                </p:oleObj>
              </mc:Choice>
              <mc:Fallback>
                <p:oleObj name="" r:id="rId3" imgW="165100" imgH="177800" progId="Equation.3">
                  <p:embed/>
                  <p:pic>
                    <p:nvPicPr>
                      <p:cNvPr id="0" name="图片 3087"/>
                      <p:cNvPicPr/>
                      <p:nvPr/>
                    </p:nvPicPr>
                    <p:blipFill>
                      <a:blip r:embed="rId4"/>
                      <a:stretch>
                        <a:fillRect/>
                      </a:stretch>
                    </p:blipFill>
                    <p:spPr>
                      <a:xfrm>
                        <a:off x="4572000" y="1168400"/>
                        <a:ext cx="385763" cy="431800"/>
                      </a:xfrm>
                      <a:prstGeom prst="rect">
                        <a:avLst/>
                      </a:prstGeom>
                      <a:noFill/>
                      <a:ln w="38100">
                        <a:noFill/>
                        <a:miter/>
                      </a:ln>
                    </p:spPr>
                  </p:pic>
                </p:oleObj>
              </mc:Fallback>
            </mc:AlternateContent>
          </a:graphicData>
        </a:graphic>
      </p:graphicFrame>
      <p:sp>
        <p:nvSpPr>
          <p:cNvPr id="59400" name="Rectangle 9"/>
          <p:cNvSpPr/>
          <p:nvPr/>
        </p:nvSpPr>
        <p:spPr>
          <a:xfrm>
            <a:off x="0" y="330993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14344" name="Object 8"/>
          <p:cNvGraphicFramePr/>
          <p:nvPr/>
        </p:nvGraphicFramePr>
        <p:xfrm>
          <a:off x="1022350" y="2971800"/>
          <a:ext cx="6934200" cy="609600"/>
        </p:xfrm>
        <a:graphic>
          <a:graphicData uri="http://schemas.openxmlformats.org/presentationml/2006/ole">
            <mc:AlternateContent xmlns:mc="http://schemas.openxmlformats.org/markup-compatibility/2006">
              <mc:Choice xmlns:v="urn:schemas-microsoft-com:vml" Requires="v">
                <p:oleObj spid="_x0000_s3083" name="" r:id="rId5" imgW="2527300" imgH="241300" progId="Equation.3">
                  <p:embed/>
                </p:oleObj>
              </mc:Choice>
              <mc:Fallback>
                <p:oleObj name="" r:id="rId5" imgW="2527300" imgH="241300" progId="Equation.3">
                  <p:embed/>
                  <p:pic>
                    <p:nvPicPr>
                      <p:cNvPr id="0" name="图片 3082"/>
                      <p:cNvPicPr/>
                      <p:nvPr/>
                    </p:nvPicPr>
                    <p:blipFill>
                      <a:blip r:embed="rId6"/>
                      <a:stretch>
                        <a:fillRect/>
                      </a:stretch>
                    </p:blipFill>
                    <p:spPr>
                      <a:xfrm>
                        <a:off x="1022350" y="2971800"/>
                        <a:ext cx="6934200" cy="609600"/>
                      </a:xfrm>
                      <a:prstGeom prst="rect">
                        <a:avLst/>
                      </a:prstGeom>
                      <a:noFill/>
                      <a:ln w="38100">
                        <a:noFill/>
                        <a:miter/>
                      </a:ln>
                    </p:spPr>
                  </p:pic>
                </p:oleObj>
              </mc:Fallback>
            </mc:AlternateContent>
          </a:graphicData>
        </a:graphic>
      </p:graphicFrame>
      <p:sp>
        <p:nvSpPr>
          <p:cNvPr id="59402" name="Rectangle 11"/>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2" name="Group 13"/>
          <p:cNvGrpSpPr/>
          <p:nvPr/>
        </p:nvGrpSpPr>
        <p:grpSpPr>
          <a:xfrm>
            <a:off x="1030288" y="3810000"/>
            <a:ext cx="5486400" cy="1017588"/>
            <a:chOff x="576" y="2400"/>
            <a:chExt cx="3456" cy="641"/>
          </a:xfrm>
        </p:grpSpPr>
        <p:graphicFrame>
          <p:nvGraphicFramePr>
            <p:cNvPr id="59404" name="Object 10"/>
            <p:cNvGraphicFramePr/>
            <p:nvPr/>
          </p:nvGraphicFramePr>
          <p:xfrm>
            <a:off x="576" y="2432"/>
            <a:ext cx="1008" cy="352"/>
          </p:xfrm>
          <a:graphic>
            <a:graphicData uri="http://schemas.openxmlformats.org/presentationml/2006/ole">
              <mc:AlternateContent xmlns:mc="http://schemas.openxmlformats.org/markup-compatibility/2006">
                <mc:Choice xmlns:v="urn:schemas-microsoft-com:vml" Requires="v">
                  <p:oleObj spid="_x0000_s3087" name="" r:id="rId7" imgW="622300" imgH="228600" progId="Equation.3">
                    <p:embed/>
                  </p:oleObj>
                </mc:Choice>
                <mc:Fallback>
                  <p:oleObj name="" r:id="rId7" imgW="622300" imgH="228600" progId="Equation.3">
                    <p:embed/>
                    <p:pic>
                      <p:nvPicPr>
                        <p:cNvPr id="0" name="图片 3086"/>
                        <p:cNvPicPr/>
                        <p:nvPr/>
                      </p:nvPicPr>
                      <p:blipFill>
                        <a:blip r:embed="rId8"/>
                        <a:stretch>
                          <a:fillRect/>
                        </a:stretch>
                      </p:blipFill>
                      <p:spPr>
                        <a:xfrm>
                          <a:off x="576" y="2432"/>
                          <a:ext cx="1008" cy="352"/>
                        </a:xfrm>
                        <a:prstGeom prst="rect">
                          <a:avLst/>
                        </a:prstGeom>
                        <a:noFill/>
                        <a:ln w="38100">
                          <a:noFill/>
                          <a:miter/>
                        </a:ln>
                      </p:spPr>
                    </p:pic>
                  </p:oleObj>
                </mc:Fallback>
              </mc:AlternateContent>
            </a:graphicData>
          </a:graphic>
        </p:graphicFrame>
        <p:sp>
          <p:nvSpPr>
            <p:cNvPr id="59405" name="Text Box 12"/>
            <p:cNvSpPr txBox="1"/>
            <p:nvPr/>
          </p:nvSpPr>
          <p:spPr>
            <a:xfrm>
              <a:off x="1536" y="2400"/>
              <a:ext cx="2496" cy="641"/>
            </a:xfrm>
            <a:prstGeom prst="rect">
              <a:avLst/>
            </a:prstGeom>
            <a:noFill/>
            <a:ln w="9525">
              <a:noFill/>
            </a:ln>
          </p:spPr>
          <p:txBody>
            <a:bodyPr anchor="t" anchorCtr="0">
              <a:spAutoFit/>
            </a:bodyPr>
            <a:p>
              <a:pPr>
                <a:lnSpc>
                  <a:spcPct val="120000"/>
                </a:lnSpc>
                <a:spcBef>
                  <a:spcPct val="40000"/>
                </a:spcBef>
                <a:buClr>
                  <a:schemeClr val="accent2"/>
                </a:buClr>
                <a:buFont typeface="Wingdings" panose="05000000000000000000" pitchFamily="2" charset="2"/>
              </a:pPr>
              <a:r>
                <a:rPr lang="zh-CN" altLang="en-US" sz="2800" dirty="0">
                  <a:latin typeface="Arial" panose="020B0604020202020204" pitchFamily="34" charset="0"/>
                  <a:ea typeface="宋体" panose="02010600030101010101" pitchFamily="2" charset="-122"/>
                </a:rPr>
                <a:t>：状态空间的一个解。</a:t>
              </a:r>
              <a:endParaRPr lang="zh-CN" altLang="en-US" sz="2800" dirty="0">
                <a:latin typeface="Arial" panose="020B0604020202020204" pitchFamily="34" charset="0"/>
                <a:ea typeface="宋体" panose="02010600030101010101" pitchFamily="2" charset="-122"/>
              </a:endParaRPr>
            </a:p>
            <a:p>
              <a:pPr>
                <a:spcBef>
                  <a:spcPct val="50000"/>
                </a:spcBef>
              </a:pPr>
              <a:endParaRPr lang="en-US" altLang="zh-CN" dirty="0">
                <a:latin typeface="Arial" panose="020B0604020202020204" pitchFamily="34" charset="0"/>
                <a:ea typeface="宋体" panose="02010600030101010101" pitchFamily="2" charset="-122"/>
              </a:endParaRPr>
            </a:p>
          </p:txBody>
        </p:sp>
      </p:grpSp>
      <p:sp>
        <p:nvSpPr>
          <p:cNvPr id="14350" name="Text Box 14"/>
          <p:cNvSpPr txBox="1"/>
          <p:nvPr/>
        </p:nvSpPr>
        <p:spPr>
          <a:xfrm>
            <a:off x="304800" y="1981200"/>
            <a:ext cx="8443913" cy="604838"/>
          </a:xfrm>
          <a:prstGeom prst="rect">
            <a:avLst/>
          </a:prstGeom>
          <a:noFill/>
          <a:ln w="9525">
            <a:noFill/>
          </a:ln>
        </p:spPr>
        <p:txBody>
          <a:bodyPr anchor="t" anchorCtr="0">
            <a:spAutoFit/>
          </a:bodyPr>
          <a:p>
            <a:pPr>
              <a:lnSpc>
                <a:spcPct val="120000"/>
              </a:lnSpc>
              <a:spcBef>
                <a:spcPct val="40000"/>
              </a:spcBef>
              <a:buClr>
                <a:schemeClr val="accent2"/>
              </a:buClr>
              <a:buFont typeface="Wingdings" panose="05000000000000000000" pitchFamily="2" charset="2"/>
              <a:buBlip>
                <a:blip r:embed="rId9"/>
              </a:buBlip>
            </a:pP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状态空间的一个解</a:t>
            </a:r>
            <a:r>
              <a:rPr lang="zh-CN" altLang="en-US" sz="2800" dirty="0">
                <a:latin typeface="Arial" panose="020B0604020202020204" pitchFamily="34" charset="0"/>
                <a:ea typeface="宋体" panose="02010600030101010101" pitchFamily="2" charset="-122"/>
              </a:rPr>
              <a:t>：一个有限的操作算子序列。</a:t>
            </a:r>
            <a:endParaRPr lang="zh-CN" altLang="en-US" sz="2800"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dissolve">
                                      <p:cBhvr>
                                        <p:cTn id="7" dur="500"/>
                                        <p:tgtEl>
                                          <p:spTgt spid="1435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14344"/>
                                        </p:tgtEl>
                                        <p:attrNameLst>
                                          <p:attrName>style.visibility</p:attrName>
                                        </p:attrNameLst>
                                      </p:cBhvr>
                                      <p:to>
                                        <p:strVal val="visible"/>
                                      </p:to>
                                    </p:set>
                                    <p:anim calcmode="lin" valueType="num">
                                      <p:cBhvr>
                                        <p:cTn id="12" dur="500" fill="hold"/>
                                        <p:tgtEl>
                                          <p:spTgt spid="14344"/>
                                        </p:tgtEl>
                                        <p:attrNameLst>
                                          <p:attrName>ppt_x</p:attrName>
                                        </p:attrNameLst>
                                      </p:cBhvr>
                                      <p:tavLst>
                                        <p:tav tm="0">
                                          <p:val>
                                            <p:strVal val="#ppt_x-#ppt_w/2"/>
                                          </p:val>
                                        </p:tav>
                                        <p:tav tm="100000">
                                          <p:val>
                                            <p:strVal val="#ppt_x"/>
                                          </p:val>
                                        </p:tav>
                                      </p:tavLst>
                                    </p:anim>
                                    <p:anim calcmode="lin" valueType="num">
                                      <p:cBhvr>
                                        <p:cTn id="13" dur="500" fill="hold"/>
                                        <p:tgtEl>
                                          <p:spTgt spid="14344"/>
                                        </p:tgtEl>
                                        <p:attrNameLst>
                                          <p:attrName>ppt_y</p:attrName>
                                        </p:attrNameLst>
                                      </p:cBhvr>
                                      <p:tavLst>
                                        <p:tav tm="0">
                                          <p:val>
                                            <p:strVal val="#ppt_y"/>
                                          </p:val>
                                        </p:tav>
                                        <p:tav tm="100000">
                                          <p:val>
                                            <p:strVal val="#ppt_y"/>
                                          </p:val>
                                        </p:tav>
                                      </p:tavLst>
                                    </p:anim>
                                    <p:anim calcmode="lin" valueType="num">
                                      <p:cBhvr>
                                        <p:cTn id="14" dur="500" fill="hold"/>
                                        <p:tgtEl>
                                          <p:spTgt spid="14344"/>
                                        </p:tgtEl>
                                        <p:attrNameLst>
                                          <p:attrName>ppt_w</p:attrName>
                                        </p:attrNameLst>
                                      </p:cBhvr>
                                      <p:tavLst>
                                        <p:tav tm="0">
                                          <p:val>
                                            <p:fltVal val="0.000000"/>
                                          </p:val>
                                        </p:tav>
                                        <p:tav tm="100000">
                                          <p:val>
                                            <p:strVal val="#ppt_w"/>
                                          </p:val>
                                        </p:tav>
                                      </p:tavLst>
                                    </p:anim>
                                    <p:anim calcmode="lin" valueType="num">
                                      <p:cBhvr>
                                        <p:cTn id="15" dur="500" fill="hold"/>
                                        <p:tgtEl>
                                          <p:spTgt spid="14344"/>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0418"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5.1.1  </a:t>
            </a:r>
            <a:r>
              <a:rPr lang="zh-CN" altLang="en-US" sz="3600" b="0" dirty="0">
                <a:latin typeface="Times New Roman" panose="02020603050405020304" pitchFamily="18" charset="0"/>
                <a:ea typeface="黑体" panose="02010609060101010101" pitchFamily="2" charset="-122"/>
              </a:rPr>
              <a:t>状态空间的图描述</a:t>
            </a:r>
            <a:endParaRPr lang="zh-CN" altLang="en-US" sz="3600" b="0" dirty="0">
              <a:latin typeface="Times New Roman" panose="02020603050405020304" pitchFamily="18" charset="0"/>
              <a:ea typeface="黑体" panose="02010609060101010101" pitchFamily="2" charset="-122"/>
            </a:endParaRPr>
          </a:p>
        </p:txBody>
      </p:sp>
      <p:sp>
        <p:nvSpPr>
          <p:cNvPr id="60419"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20"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21" name="Rectangle 1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22" name="Rectangle 15"/>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23" name="Rectangle 17"/>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24" name="Rectangle 19"/>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25" name="Rectangle 21"/>
          <p:cNvSpPr/>
          <p:nvPr/>
        </p:nvSpPr>
        <p:spPr>
          <a:xfrm>
            <a:off x="0" y="0"/>
            <a:ext cx="9144000" cy="0"/>
          </a:xfrm>
          <a:prstGeom prst="rect">
            <a:avLst/>
          </a:prstGeom>
          <a:noFill/>
          <a:ln w="9525">
            <a:noFill/>
          </a:ln>
        </p:spPr>
        <p:txBody>
          <a:bodyPr wrap="none" anchor="ctr" anchorCtr="0">
            <a:spAutoFit/>
          </a:bodyPr>
          <a:p>
            <a:pPr algn="ctr"/>
            <a:endParaRPr lang="zh-CN" altLang="zh-CN" dirty="0">
              <a:latin typeface="Arial" panose="020B0604020202020204" pitchFamily="34" charset="0"/>
              <a:ea typeface="宋体" panose="02010600030101010101" pitchFamily="2" charset="-122"/>
            </a:endParaRPr>
          </a:p>
        </p:txBody>
      </p:sp>
      <p:sp>
        <p:nvSpPr>
          <p:cNvPr id="60426" name="Rectangle 23"/>
          <p:cNvSpPr/>
          <p:nvPr/>
        </p:nvSpPr>
        <p:spPr>
          <a:xfrm>
            <a:off x="0" y="33194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27" name="Rectangle 25"/>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28" name="Rectangle 27"/>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29" name="Rectangle 29"/>
          <p:cNvSpPr/>
          <p:nvPr/>
        </p:nvSpPr>
        <p:spPr>
          <a:xfrm>
            <a:off x="0" y="33194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30" name="Rectangle 31"/>
          <p:cNvSpPr/>
          <p:nvPr/>
        </p:nvSpPr>
        <p:spPr>
          <a:xfrm>
            <a:off x="0" y="331470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31" name="Rectangle 3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60432" name="Text Box 36"/>
          <p:cNvSpPr txBox="1"/>
          <p:nvPr/>
        </p:nvSpPr>
        <p:spPr>
          <a:xfrm>
            <a:off x="4953000" y="914400"/>
            <a:ext cx="1066800" cy="366713"/>
          </a:xfrm>
          <a:prstGeom prst="rect">
            <a:avLst/>
          </a:prstGeom>
          <a:noFill/>
          <a:ln w="9525">
            <a:noFill/>
          </a:ln>
        </p:spPr>
        <p:txBody>
          <a:bodyPr anchor="t" anchorCtr="0">
            <a:spAutoFit/>
          </a:bodyPr>
          <a:p>
            <a:pPr>
              <a:spcBef>
                <a:spcPct val="50000"/>
              </a:spcBef>
            </a:pPr>
            <a:endParaRPr lang="zh-CN" altLang="zh-CN" dirty="0">
              <a:latin typeface="Arial" panose="020B0604020202020204" pitchFamily="34" charset="0"/>
              <a:ea typeface="宋体" panose="02010600030101010101" pitchFamily="2" charset="-122"/>
            </a:endParaRPr>
          </a:p>
        </p:txBody>
      </p:sp>
      <p:grpSp>
        <p:nvGrpSpPr>
          <p:cNvPr id="60433" name="Group 41"/>
          <p:cNvGrpSpPr/>
          <p:nvPr/>
        </p:nvGrpSpPr>
        <p:grpSpPr>
          <a:xfrm>
            <a:off x="525463" y="1060450"/>
            <a:ext cx="7932737" cy="4578350"/>
            <a:chOff x="331" y="572"/>
            <a:chExt cx="4997" cy="2884"/>
          </a:xfrm>
        </p:grpSpPr>
        <p:graphicFrame>
          <p:nvGraphicFramePr>
            <p:cNvPr id="60434" name="Object 39"/>
            <p:cNvGraphicFramePr/>
            <p:nvPr/>
          </p:nvGraphicFramePr>
          <p:xfrm>
            <a:off x="331" y="572"/>
            <a:ext cx="4853" cy="2884"/>
          </p:xfrm>
          <a:graphic>
            <a:graphicData uri="http://schemas.openxmlformats.org/presentationml/2006/ole">
              <mc:AlternateContent xmlns:mc="http://schemas.openxmlformats.org/markup-compatibility/2006">
                <mc:Choice xmlns:v="urn:schemas-microsoft-com:vml" Requires="v">
                  <p:oleObj spid="_x0000_s3076" name="" r:id="rId1" imgW="4953000" imgH="3305175" progId="Paint.Picture">
                    <p:embed/>
                  </p:oleObj>
                </mc:Choice>
                <mc:Fallback>
                  <p:oleObj name="" r:id="rId1" imgW="4953000" imgH="3305175" progId="Paint.Picture">
                    <p:embed/>
                    <p:pic>
                      <p:nvPicPr>
                        <p:cNvPr id="0" name="图片 3075"/>
                        <p:cNvPicPr/>
                        <p:nvPr/>
                      </p:nvPicPr>
                      <p:blipFill>
                        <a:blip r:embed="rId2"/>
                        <a:stretch>
                          <a:fillRect/>
                        </a:stretch>
                      </p:blipFill>
                      <p:spPr>
                        <a:xfrm>
                          <a:off x="331" y="572"/>
                          <a:ext cx="4853" cy="2884"/>
                        </a:xfrm>
                        <a:prstGeom prst="rect">
                          <a:avLst/>
                        </a:prstGeom>
                        <a:noFill/>
                        <a:ln w="38100">
                          <a:noFill/>
                          <a:miter/>
                        </a:ln>
                      </p:spPr>
                    </p:pic>
                  </p:oleObj>
                </mc:Fallback>
              </mc:AlternateContent>
            </a:graphicData>
          </a:graphic>
        </p:graphicFrame>
        <p:sp>
          <p:nvSpPr>
            <p:cNvPr id="60435" name="Text Box 37"/>
            <p:cNvSpPr txBox="1"/>
            <p:nvPr/>
          </p:nvSpPr>
          <p:spPr>
            <a:xfrm>
              <a:off x="2976" y="576"/>
              <a:ext cx="816" cy="250"/>
            </a:xfrm>
            <a:prstGeom prst="rect">
              <a:avLst/>
            </a:prstGeom>
            <a:noFill/>
            <a:ln w="9525">
              <a:noFill/>
            </a:ln>
          </p:spPr>
          <p:txBody>
            <a:bodyPr anchor="t" anchorCtr="0">
              <a:spAutoFit/>
            </a:bodyPr>
            <a:p>
              <a:pPr>
                <a:spcBef>
                  <a:spcPct val="50000"/>
                </a:spcBef>
              </a:pPr>
              <a:r>
                <a:rPr lang="zh-CN" altLang="en-US" sz="2000" dirty="0">
                  <a:solidFill>
                    <a:schemeClr val="accent2"/>
                  </a:solidFill>
                  <a:latin typeface="Arial" panose="020B0604020202020204" pitchFamily="34" charset="0"/>
                  <a:ea typeface="宋体" panose="02010600030101010101" pitchFamily="2" charset="-122"/>
                </a:rPr>
                <a:t>（状态）</a:t>
              </a:r>
              <a:endParaRPr lang="zh-CN" altLang="en-US" sz="2000" dirty="0">
                <a:solidFill>
                  <a:schemeClr val="accent2"/>
                </a:solidFill>
                <a:latin typeface="Arial" panose="020B0604020202020204" pitchFamily="34" charset="0"/>
                <a:ea typeface="宋体" panose="02010600030101010101" pitchFamily="2" charset="-122"/>
              </a:endParaRPr>
            </a:p>
          </p:txBody>
        </p:sp>
        <p:sp>
          <p:nvSpPr>
            <p:cNvPr id="60436" name="Text Box 38"/>
            <p:cNvSpPr txBox="1"/>
            <p:nvPr/>
          </p:nvSpPr>
          <p:spPr>
            <a:xfrm>
              <a:off x="4320" y="912"/>
              <a:ext cx="1008" cy="250"/>
            </a:xfrm>
            <a:prstGeom prst="rect">
              <a:avLst/>
            </a:prstGeom>
            <a:noFill/>
            <a:ln w="9525">
              <a:noFill/>
            </a:ln>
          </p:spPr>
          <p:txBody>
            <a:bodyPr anchor="t" anchorCtr="0">
              <a:spAutoFit/>
            </a:bodyPr>
            <a:p>
              <a:pPr>
                <a:spcBef>
                  <a:spcPct val="50000"/>
                </a:spcBef>
              </a:pPr>
              <a:r>
                <a:rPr lang="zh-CN" altLang="en-US" sz="2000" dirty="0">
                  <a:solidFill>
                    <a:schemeClr val="accent2"/>
                  </a:solidFill>
                  <a:latin typeface="Arial" panose="020B0604020202020204" pitchFamily="34" charset="0"/>
                  <a:ea typeface="宋体" panose="02010600030101010101" pitchFamily="2" charset="-122"/>
                </a:rPr>
                <a:t>（操作算子）</a:t>
              </a:r>
              <a:endParaRPr lang="zh-CN" altLang="en-US" sz="2000" dirty="0">
                <a:solidFill>
                  <a:schemeClr val="accent2"/>
                </a:solidFill>
                <a:latin typeface="Arial" panose="020B0604020202020204" pitchFamily="34" charset="0"/>
                <a:ea typeface="宋体" panose="02010600030101010101" pitchFamily="2" charset="-122"/>
              </a:endParaRPr>
            </a:p>
          </p:txBody>
        </p:sp>
      </p:grpSp>
      <p:sp>
        <p:nvSpPr>
          <p:cNvPr id="60437" name="Text Box 40"/>
          <p:cNvSpPr txBox="1"/>
          <p:nvPr/>
        </p:nvSpPr>
        <p:spPr>
          <a:xfrm>
            <a:off x="2209800" y="5775325"/>
            <a:ext cx="3886200" cy="396875"/>
          </a:xfrm>
          <a:prstGeom prst="rect">
            <a:avLst/>
          </a:prstGeom>
          <a:noFill/>
          <a:ln w="9525">
            <a:noFill/>
          </a:ln>
        </p:spPr>
        <p:txBody>
          <a:bodyPr anchor="t" anchorCtr="0">
            <a:spAutoFit/>
          </a:bodyPr>
          <a:p>
            <a:pPr algn="ctr">
              <a:spcBef>
                <a:spcPct val="50000"/>
              </a:spcBef>
            </a:pPr>
            <a:r>
              <a:rPr lang="zh-CN" altLang="en-US" sz="2000" b="1" dirty="0">
                <a:latin typeface="Arial" panose="020B0604020202020204" pitchFamily="34" charset="0"/>
                <a:ea typeface="宋体" panose="02010600030101010101" pitchFamily="2" charset="-122"/>
              </a:rPr>
              <a:t>状态空间的有向图描述</a:t>
            </a:r>
            <a:endParaRPr lang="zh-CN" altLang="en-US" sz="2000" b="1"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标题 1"/>
          <p:cNvSpPr>
            <a:spLocks noGrp="1"/>
          </p:cNvSpPr>
          <p:nvPr>
            <p:ph type="title"/>
          </p:nvPr>
        </p:nvSpPr>
        <p:spPr/>
        <p:txBody>
          <a:bodyPr anchor="b" anchorCtr="0"/>
          <a:p>
            <a:endParaRPr lang="zh-CN" altLang="en-US"/>
          </a:p>
        </p:txBody>
      </p:sp>
      <p:pic>
        <p:nvPicPr>
          <p:cNvPr id="61442" name="图片 2"/>
          <p:cNvPicPr>
            <a:picLocks noChangeAspect="1"/>
          </p:cNvPicPr>
          <p:nvPr/>
        </p:nvPicPr>
        <p:blipFill>
          <a:blip r:embed="rId1"/>
          <a:stretch>
            <a:fillRect/>
          </a:stretch>
        </p:blipFill>
        <p:spPr>
          <a:xfrm>
            <a:off x="130175" y="1485900"/>
            <a:ext cx="8743950" cy="4384675"/>
          </a:xfrm>
          <a:prstGeom prst="rect">
            <a:avLst/>
          </a:prstGeom>
          <a:noFill/>
          <a:ln w="9525">
            <a:noFill/>
          </a:ln>
        </p:spPr>
      </p:pic>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1"/>
          <p:cNvSpPr>
            <a:spLocks noGrp="1"/>
          </p:cNvSpPr>
          <p:nvPr>
            <p:ph type="title"/>
          </p:nvPr>
        </p:nvSpPr>
        <p:spPr/>
        <p:txBody>
          <a:bodyPr anchor="b" anchorCtr="0"/>
          <a:p>
            <a:endParaRPr lang="zh-CN" altLang="en-US"/>
          </a:p>
        </p:txBody>
      </p:sp>
      <p:pic>
        <p:nvPicPr>
          <p:cNvPr id="62466" name="内容占位符 2"/>
          <p:cNvPicPr>
            <a:picLocks noGrp="1" noChangeAspect="1"/>
          </p:cNvPicPr>
          <p:nvPr>
            <p:ph idx="1"/>
          </p:nvPr>
        </p:nvPicPr>
        <p:blipFill>
          <a:blip r:embed="rId1"/>
          <a:stretch>
            <a:fillRect/>
          </a:stretch>
        </p:blipFill>
        <p:spPr>
          <a:xfrm>
            <a:off x="271463" y="1228725"/>
            <a:ext cx="8601075" cy="4400550"/>
          </a:xfrm>
        </p:spPr>
      </p:pic>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1"/>
          <p:cNvSpPr>
            <a:spLocks noGrp="1"/>
          </p:cNvSpPr>
          <p:nvPr>
            <p:ph type="title"/>
          </p:nvPr>
        </p:nvSpPr>
        <p:spPr/>
        <p:txBody>
          <a:bodyPr anchor="b" anchorCtr="0"/>
          <a:p>
            <a:endParaRPr lang="zh-CN" altLang="en-US"/>
          </a:p>
        </p:txBody>
      </p:sp>
      <p:pic>
        <p:nvPicPr>
          <p:cNvPr id="63490" name="图片 4"/>
          <p:cNvPicPr>
            <a:picLocks noChangeAspect="1"/>
          </p:cNvPicPr>
          <p:nvPr/>
        </p:nvPicPr>
        <p:blipFill>
          <a:blip r:embed="rId1"/>
          <a:stretch>
            <a:fillRect/>
          </a:stretch>
        </p:blipFill>
        <p:spPr>
          <a:xfrm>
            <a:off x="671513" y="2846388"/>
            <a:ext cx="5886450" cy="1933575"/>
          </a:xfrm>
          <a:prstGeom prst="rect">
            <a:avLst/>
          </a:prstGeom>
          <a:noFill/>
          <a:ln w="9525">
            <a:noFill/>
          </a:ln>
        </p:spPr>
      </p:pic>
      <p:pic>
        <p:nvPicPr>
          <p:cNvPr id="63491" name="图片 1"/>
          <p:cNvPicPr>
            <a:picLocks noChangeAspect="1"/>
          </p:cNvPicPr>
          <p:nvPr/>
        </p:nvPicPr>
        <p:blipFill>
          <a:blip r:embed="rId2"/>
          <a:stretch>
            <a:fillRect/>
          </a:stretch>
        </p:blipFill>
        <p:spPr>
          <a:xfrm>
            <a:off x="263525" y="1457325"/>
            <a:ext cx="8616950" cy="4713288"/>
          </a:xfrm>
          <a:prstGeom prst="rect">
            <a:avLst/>
          </a:prstGeom>
          <a:noFill/>
          <a:ln w="9525">
            <a:noFill/>
          </a:ln>
        </p:spPr>
      </p:pic>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1"/>
          <p:cNvSpPr>
            <a:spLocks noGrp="1"/>
          </p:cNvSpPr>
          <p:nvPr>
            <p:ph type="title"/>
          </p:nvPr>
        </p:nvSpPr>
        <p:spPr/>
        <p:txBody>
          <a:bodyPr anchor="b" anchorCtr="0"/>
          <a:p>
            <a:endParaRPr lang="zh-CN" altLang="en-US"/>
          </a:p>
        </p:txBody>
      </p:sp>
      <p:pic>
        <p:nvPicPr>
          <p:cNvPr id="64514" name="图片 2"/>
          <p:cNvPicPr>
            <a:picLocks noChangeAspect="1"/>
          </p:cNvPicPr>
          <p:nvPr/>
        </p:nvPicPr>
        <p:blipFill>
          <a:blip r:embed="rId1"/>
          <a:stretch>
            <a:fillRect/>
          </a:stretch>
        </p:blipFill>
        <p:spPr>
          <a:xfrm>
            <a:off x="247650" y="857250"/>
            <a:ext cx="8537575" cy="5470525"/>
          </a:xfrm>
          <a:prstGeom prst="rect">
            <a:avLst/>
          </a:prstGeom>
          <a:noFill/>
          <a:ln w="9525">
            <a:noFill/>
          </a:ln>
        </p:spPr>
      </p:pic>
      <p:pic>
        <p:nvPicPr>
          <p:cNvPr id="64515" name="图片 3"/>
          <p:cNvPicPr>
            <a:picLocks noChangeAspect="1"/>
          </p:cNvPicPr>
          <p:nvPr/>
        </p:nvPicPr>
        <p:blipFill>
          <a:blip r:embed="rId2"/>
          <a:stretch>
            <a:fillRect/>
          </a:stretch>
        </p:blipFill>
        <p:spPr>
          <a:xfrm>
            <a:off x="3781425" y="6032500"/>
            <a:ext cx="1981200" cy="295275"/>
          </a:xfrm>
          <a:prstGeom prst="rect">
            <a:avLst/>
          </a:prstGeom>
          <a:noFill/>
          <a:ln w="9525">
            <a:noFill/>
          </a:ln>
        </p:spPr>
      </p:pic>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1"/>
          <p:cNvSpPr>
            <a:spLocks noGrp="1"/>
          </p:cNvSpPr>
          <p:nvPr>
            <p:ph type="title"/>
          </p:nvPr>
        </p:nvSpPr>
        <p:spPr/>
        <p:txBody>
          <a:bodyPr anchor="b" anchorCtr="0"/>
          <a:p>
            <a:endParaRPr lang="zh-CN" altLang="en-US"/>
          </a:p>
        </p:txBody>
      </p:sp>
      <p:pic>
        <p:nvPicPr>
          <p:cNvPr id="65538" name="内容占位符 3"/>
          <p:cNvPicPr>
            <a:picLocks noGrp="1" noChangeAspect="1"/>
          </p:cNvPicPr>
          <p:nvPr>
            <p:ph idx="1"/>
          </p:nvPr>
        </p:nvPicPr>
        <p:blipFill>
          <a:blip r:embed="rId1"/>
          <a:stretch>
            <a:fillRect/>
          </a:stretch>
        </p:blipFill>
        <p:spPr>
          <a:xfrm>
            <a:off x="112713" y="966788"/>
            <a:ext cx="8539162" cy="5483225"/>
          </a:xfrm>
        </p:spPr>
      </p:pic>
      <p:pic>
        <p:nvPicPr>
          <p:cNvPr id="65539" name="图片 4"/>
          <p:cNvPicPr>
            <a:picLocks noChangeAspect="1"/>
          </p:cNvPicPr>
          <p:nvPr/>
        </p:nvPicPr>
        <p:blipFill>
          <a:blip r:embed="rId2"/>
          <a:stretch>
            <a:fillRect/>
          </a:stretch>
        </p:blipFill>
        <p:spPr>
          <a:xfrm>
            <a:off x="3781425" y="6032500"/>
            <a:ext cx="1981200" cy="295275"/>
          </a:xfrm>
          <a:prstGeom prst="rect">
            <a:avLst/>
          </a:prstGeom>
          <a:noFill/>
          <a:ln w="9525">
            <a:noFill/>
          </a:ln>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32770" name="Rectangle 2"/>
          <p:cNvSpPr>
            <a:spLocks noGrp="1"/>
          </p:cNvSpPr>
          <p:nvPr>
            <p:ph type="title"/>
          </p:nvPr>
        </p:nvSpPr>
        <p:spPr/>
        <p:txBody>
          <a:bodyPr vert="horz" wrap="square" lIns="91440" tIns="45720" rIns="91440" bIns="45720" anchor="b" anchorCtr="0"/>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5</a:t>
            </a:r>
            <a:r>
              <a:rPr lang="zh-CN" altLang="en-US" sz="3600" b="0" dirty="0">
                <a:latin typeface="Times New Roman" panose="02020603050405020304" pitchFamily="18" charset="0"/>
                <a:ea typeface="黑体" panose="02010609060101010101" pitchFamily="2" charset="-122"/>
              </a:rPr>
              <a:t>章  搜索求解策略</a:t>
            </a:r>
            <a:endParaRPr lang="zh-CN" altLang="en-US" sz="3600" b="0" dirty="0">
              <a:latin typeface="Times New Roman" panose="02020603050405020304" pitchFamily="18" charset="0"/>
              <a:ea typeface="黑体" panose="02010609060101010101" pitchFamily="2" charset="-122"/>
            </a:endParaRPr>
          </a:p>
        </p:txBody>
      </p:sp>
      <p:sp>
        <p:nvSpPr>
          <p:cNvPr id="46083" name="Rectangle 3"/>
          <p:cNvSpPr>
            <a:spLocks noGrp="1"/>
          </p:cNvSpPr>
          <p:nvPr>
            <p:ph idx="1"/>
          </p:nvPr>
        </p:nvSpPr>
        <p:spPr>
          <a:xfrm>
            <a:off x="468313" y="908050"/>
            <a:ext cx="8424862" cy="5400675"/>
          </a:xfrm>
        </p:spPr>
        <p:txBody>
          <a:bodyPr vert="horz" wrap="square" lIns="91440" tIns="45720" rIns="91440" bIns="45720" anchor="t" anchorCtr="0"/>
          <a:p>
            <a:pPr eaLnBrk="1" hangingPunct="1">
              <a:lnSpc>
                <a:spcPct val="160000"/>
              </a:lnSpc>
            </a:pPr>
            <a:r>
              <a:rPr lang="en-US" altLang="zh-CN" b="1" dirty="0">
                <a:latin typeface="Times New Roman" panose="02020603050405020304" pitchFamily="18" charset="0"/>
              </a:rPr>
              <a:t>5.1  </a:t>
            </a:r>
            <a:r>
              <a:rPr lang="zh-CN" altLang="en-US" b="1" dirty="0">
                <a:latin typeface="Times New Roman" panose="02020603050405020304" pitchFamily="18" charset="0"/>
              </a:rPr>
              <a:t>搜索的概念</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5.2  </a:t>
            </a:r>
            <a:r>
              <a:rPr lang="zh-CN" altLang="en-US" b="1" dirty="0">
                <a:latin typeface="Times New Roman" panose="02020603050405020304" pitchFamily="18" charset="0"/>
              </a:rPr>
              <a:t>状态空间的搜索策略</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5.3  </a:t>
            </a:r>
            <a:r>
              <a:rPr lang="zh-CN" altLang="en-US" b="1" dirty="0">
                <a:latin typeface="Times New Roman" panose="02020603050405020304" pitchFamily="18" charset="0"/>
              </a:rPr>
              <a:t>盲目的图搜索策略</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5.4  </a:t>
            </a:r>
            <a:r>
              <a:rPr lang="zh-CN" altLang="en-US" b="1" dirty="0">
                <a:latin typeface="Times New Roman" panose="02020603050405020304" pitchFamily="18" charset="0"/>
              </a:rPr>
              <a:t>启发式图搜索策略</a:t>
            </a:r>
            <a:endParaRPr lang="zh-CN" altLang="en-US" b="1"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083">
                                            <p:txEl>
                                              <p:charRg st="0" end="11"/>
                                            </p:txEl>
                                          </p:spTgt>
                                        </p:tgtEl>
                                        <p:attrNameLst>
                                          <p:attrName>style.visibility</p:attrName>
                                        </p:attrNameLst>
                                      </p:cBhvr>
                                      <p:to>
                                        <p:strVal val="visible"/>
                                      </p:to>
                                    </p:set>
                                    <p:anim calcmode="lin" valueType="num">
                                      <p:cBhvr additive="base">
                                        <p:cTn id="7" dur="500" fill="hold"/>
                                        <p:tgtEl>
                                          <p:spTgt spid="46083">
                                            <p:txEl>
                                              <p:charRg st="0" end="1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charRg st="0" end="1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6083">
                                            <p:txEl>
                                              <p:charRg st="11" end="26"/>
                                            </p:txEl>
                                          </p:spTgt>
                                        </p:tgtEl>
                                        <p:attrNameLst>
                                          <p:attrName>style.visibility</p:attrName>
                                        </p:attrNameLst>
                                      </p:cBhvr>
                                      <p:to>
                                        <p:strVal val="visible"/>
                                      </p:to>
                                    </p:set>
                                    <p:anim calcmode="lin" valueType="num">
                                      <p:cBhvr additive="base">
                                        <p:cTn id="12" dur="500" fill="hold"/>
                                        <p:tgtEl>
                                          <p:spTgt spid="46083">
                                            <p:txEl>
                                              <p:charRg st="11" end="26"/>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6083">
                                            <p:txEl>
                                              <p:charRg st="11" end="26"/>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6083">
                                            <p:txEl>
                                              <p:charRg st="26" end="40"/>
                                            </p:txEl>
                                          </p:spTgt>
                                        </p:tgtEl>
                                        <p:attrNameLst>
                                          <p:attrName>style.visibility</p:attrName>
                                        </p:attrNameLst>
                                      </p:cBhvr>
                                      <p:to>
                                        <p:strVal val="visible"/>
                                      </p:to>
                                    </p:set>
                                    <p:anim calcmode="lin" valueType="num">
                                      <p:cBhvr additive="base">
                                        <p:cTn id="17" dur="500" fill="hold"/>
                                        <p:tgtEl>
                                          <p:spTgt spid="46083">
                                            <p:txEl>
                                              <p:charRg st="26" end="4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6083">
                                            <p:txEl>
                                              <p:charRg st="26" end="4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6083">
                                            <p:txEl>
                                              <p:charRg st="40" end="54"/>
                                            </p:txEl>
                                          </p:spTgt>
                                        </p:tgtEl>
                                        <p:attrNameLst>
                                          <p:attrName>style.visibility</p:attrName>
                                        </p:attrNameLst>
                                      </p:cBhvr>
                                      <p:to>
                                        <p:strVal val="visible"/>
                                      </p:to>
                                    </p:set>
                                    <p:anim calcmode="lin" valueType="num">
                                      <p:cBhvr additive="base">
                                        <p:cTn id="22" dur="500" fill="hold"/>
                                        <p:tgtEl>
                                          <p:spTgt spid="46083">
                                            <p:txEl>
                                              <p:charRg st="40" end="5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6083">
                                            <p:txEl>
                                              <p:charRg st="40" end="54"/>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6083">
                                            <p:txEl>
                                              <p:charRg st="40" end="54"/>
                                            </p:txEl>
                                          </p:spTgt>
                                        </p:tgtEl>
                                        <p:attrNameLst>
                                          <p:attrName>style.visibility</p:attrName>
                                        </p:attrNameLst>
                                      </p:cBhvr>
                                      <p:to>
                                        <p:strVal val="visible"/>
                                      </p:to>
                                    </p:set>
                                    <p:anim calcmode="lin" valueType="num">
                                      <p:cBhvr additive="base">
                                        <p:cTn id="27" dur="500" fill="hold"/>
                                        <p:tgtEl>
                                          <p:spTgt spid="46083">
                                            <p:txEl>
                                              <p:charRg st="40" end="5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083">
                                            <p:txEl>
                                              <p:charRg st="40" end="5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advAuto="100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p:txBody>
          <a:bodyPr anchor="b" anchorCtr="0"/>
          <a:p>
            <a:endParaRPr lang="zh-CN" altLang="en-US"/>
          </a:p>
        </p:txBody>
      </p:sp>
      <p:pic>
        <p:nvPicPr>
          <p:cNvPr id="66562" name="内容占位符 3"/>
          <p:cNvPicPr>
            <a:picLocks noGrp="1" noChangeAspect="1"/>
          </p:cNvPicPr>
          <p:nvPr>
            <p:ph idx="1"/>
          </p:nvPr>
        </p:nvPicPr>
        <p:blipFill>
          <a:blip r:embed="rId1"/>
          <a:stretch>
            <a:fillRect/>
          </a:stretch>
        </p:blipFill>
        <p:spPr>
          <a:xfrm>
            <a:off x="274638" y="1203325"/>
            <a:ext cx="8778875" cy="4564063"/>
          </a:xfrm>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标题 1"/>
          <p:cNvSpPr>
            <a:spLocks noGrp="1"/>
          </p:cNvSpPr>
          <p:nvPr>
            <p:ph type="title"/>
          </p:nvPr>
        </p:nvSpPr>
        <p:spPr/>
        <p:txBody>
          <a:bodyPr anchor="b" anchorCtr="0"/>
          <a:p>
            <a:endParaRPr lang="zh-CN" altLang="en-US"/>
          </a:p>
        </p:txBody>
      </p:sp>
      <p:pic>
        <p:nvPicPr>
          <p:cNvPr id="67586" name="内容占位符 3"/>
          <p:cNvPicPr>
            <a:picLocks noGrp="1" noChangeAspect="1"/>
          </p:cNvPicPr>
          <p:nvPr>
            <p:ph idx="1"/>
          </p:nvPr>
        </p:nvPicPr>
        <p:blipFill>
          <a:blip r:embed="rId1"/>
          <a:stretch>
            <a:fillRect/>
          </a:stretch>
        </p:blipFill>
        <p:spPr>
          <a:xfrm>
            <a:off x="1101725" y="1208088"/>
            <a:ext cx="6669088" cy="4784725"/>
          </a:xfrm>
        </p:spPr>
      </p:pic>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p:txBody>
          <a:bodyPr anchor="b" anchorCtr="0"/>
          <a:p>
            <a:endParaRPr lang="zh-CN" altLang="en-US"/>
          </a:p>
        </p:txBody>
      </p:sp>
      <p:pic>
        <p:nvPicPr>
          <p:cNvPr id="68610" name="内容占位符 3"/>
          <p:cNvPicPr>
            <a:picLocks noGrp="1" noChangeAspect="1"/>
          </p:cNvPicPr>
          <p:nvPr>
            <p:ph idx="1"/>
          </p:nvPr>
        </p:nvPicPr>
        <p:blipFill>
          <a:blip r:embed="rId1"/>
          <a:stretch>
            <a:fillRect/>
          </a:stretch>
        </p:blipFill>
        <p:spPr>
          <a:xfrm>
            <a:off x="425450" y="1120775"/>
            <a:ext cx="8293100" cy="4616450"/>
          </a:xfrm>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
          <p:cNvSpPr>
            <a:spLocks noGrp="1"/>
          </p:cNvSpPr>
          <p:nvPr>
            <p:ph type="title"/>
          </p:nvPr>
        </p:nvSpPr>
        <p:spPr/>
        <p:txBody>
          <a:bodyPr anchor="b" anchorCtr="0"/>
          <a:p>
            <a:endParaRPr lang="zh-CN" altLang="en-US"/>
          </a:p>
        </p:txBody>
      </p:sp>
      <p:pic>
        <p:nvPicPr>
          <p:cNvPr id="69634" name="内容占位符 3"/>
          <p:cNvPicPr>
            <a:picLocks noGrp="1" noChangeAspect="1"/>
          </p:cNvPicPr>
          <p:nvPr>
            <p:ph idx="1"/>
          </p:nvPr>
        </p:nvPicPr>
        <p:blipFill>
          <a:blip r:embed="rId1"/>
          <a:stretch>
            <a:fillRect/>
          </a:stretch>
        </p:blipFill>
        <p:spPr>
          <a:xfrm>
            <a:off x="495300" y="933450"/>
            <a:ext cx="8153400" cy="5619750"/>
          </a:xfrm>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p:txBody>
          <a:bodyPr anchor="b" anchorCtr="0"/>
          <a:p>
            <a:endParaRPr lang="zh-CN" altLang="en-US"/>
          </a:p>
        </p:txBody>
      </p:sp>
      <p:pic>
        <p:nvPicPr>
          <p:cNvPr id="70658" name="内容占位符 3"/>
          <p:cNvPicPr>
            <a:picLocks noGrp="1" noChangeAspect="1"/>
          </p:cNvPicPr>
          <p:nvPr>
            <p:ph idx="1"/>
          </p:nvPr>
        </p:nvPicPr>
        <p:blipFill>
          <a:blip r:embed="rId1"/>
          <a:stretch>
            <a:fillRect/>
          </a:stretch>
        </p:blipFill>
        <p:spPr>
          <a:xfrm>
            <a:off x="309563" y="1714500"/>
            <a:ext cx="8707437" cy="2789238"/>
          </a:xfrm>
        </p:spPr>
      </p:pic>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71682" name="Rectangle 3"/>
          <p:cNvSpPr>
            <a:spLocks noGrp="1"/>
          </p:cNvSpPr>
          <p:nvPr>
            <p:ph idx="1"/>
          </p:nvPr>
        </p:nvSpPr>
        <p:spPr/>
        <p:txBody>
          <a:bodyPr vert="horz" wrap="square" lIns="91440" tIns="45720" rIns="91440" bIns="45720" anchor="t" anchorCtr="0"/>
          <a:p>
            <a:pPr algn="just" eaLnBrk="1" hangingPunct="1">
              <a:buNone/>
            </a:pPr>
            <a:r>
              <a:rPr lang="en-US" altLang="zh-CN" b="1" dirty="0">
                <a:latin typeface="宋体" panose="02010600030101010101" pitchFamily="2" charset="-122"/>
              </a:rPr>
              <a:t>  </a:t>
            </a:r>
            <a:r>
              <a:rPr lang="zh-CN" altLang="en-US" b="1" dirty="0">
                <a:latin typeface="宋体" panose="02010600030101010101" pitchFamily="2" charset="-122"/>
              </a:rPr>
              <a:t>例</a:t>
            </a:r>
            <a:r>
              <a:rPr lang="en-US" altLang="zh-CN" b="1" dirty="0">
                <a:latin typeface="Times New Roman" panose="02020603050405020304" pitchFamily="18" charset="0"/>
              </a:rPr>
              <a:t>5.3  </a:t>
            </a:r>
            <a:r>
              <a:rPr lang="zh-CN" altLang="en-US" b="1" dirty="0">
                <a:solidFill>
                  <a:schemeClr val="accent2"/>
                </a:solidFill>
                <a:latin typeface="宋体" panose="02010600030101010101" pitchFamily="2" charset="-122"/>
              </a:rPr>
              <a:t>旅行商问题</a:t>
            </a:r>
            <a:r>
              <a:rPr lang="zh-CN" altLang="en-US" b="1" dirty="0">
                <a:latin typeface="宋体" panose="02010600030101010101" pitchFamily="2" charset="-122"/>
              </a:rPr>
              <a:t>（</a:t>
            </a:r>
            <a:r>
              <a:rPr lang="en-US" altLang="zh-CN" b="1" dirty="0">
                <a:latin typeface="Times New Roman" panose="02020603050405020304" pitchFamily="18" charset="0"/>
              </a:rPr>
              <a:t>traveling salesman problem, TSP</a:t>
            </a:r>
            <a:r>
              <a:rPr lang="zh-CN" altLang="en-US" b="1" dirty="0">
                <a:latin typeface="宋体" panose="02010600030101010101" pitchFamily="2" charset="-122"/>
              </a:rPr>
              <a:t>）或邮递员路径问题。</a:t>
            </a:r>
            <a:endParaRPr lang="zh-CN" altLang="en-US" b="1" dirty="0">
              <a:latin typeface="宋体" panose="02010600030101010101" pitchFamily="2" charset="-122"/>
            </a:endParaRPr>
          </a:p>
          <a:p>
            <a:pPr algn="just" eaLnBrk="1" hangingPunct="1">
              <a:buNone/>
            </a:pPr>
            <a:r>
              <a:rPr lang="zh-CN" altLang="en-US" dirty="0">
                <a:solidFill>
                  <a:srgbClr val="0000FF"/>
                </a:solidFill>
                <a:latin typeface="宋体" panose="02010600030101010101" pitchFamily="2" charset="-122"/>
              </a:rPr>
              <a:t>   </a:t>
            </a:r>
            <a:endParaRPr lang="zh-CN" altLang="en-US" dirty="0"/>
          </a:p>
        </p:txBody>
      </p:sp>
      <p:sp>
        <p:nvSpPr>
          <p:cNvPr id="71683"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5.2.2  </a:t>
            </a:r>
            <a:r>
              <a:rPr lang="zh-CN" altLang="en-US" sz="3600" b="0" dirty="0">
                <a:latin typeface="Times New Roman" panose="02020603050405020304" pitchFamily="18" charset="0"/>
                <a:ea typeface="黑体" panose="02010609060101010101" pitchFamily="2" charset="-122"/>
              </a:rPr>
              <a:t>状态空间的图描述</a:t>
            </a:r>
            <a:endParaRPr lang="zh-CN" altLang="en-US" sz="3600" b="0" dirty="0">
              <a:latin typeface="Times New Roman" panose="02020603050405020304" pitchFamily="18" charset="0"/>
              <a:ea typeface="黑体" panose="02010609060101010101" pitchFamily="2" charset="-122"/>
            </a:endParaRPr>
          </a:p>
        </p:txBody>
      </p:sp>
      <p:grpSp>
        <p:nvGrpSpPr>
          <p:cNvPr id="2" name="Group 15"/>
          <p:cNvGrpSpPr/>
          <p:nvPr/>
        </p:nvGrpSpPr>
        <p:grpSpPr>
          <a:xfrm>
            <a:off x="776288" y="2133600"/>
            <a:ext cx="7467600" cy="3581400"/>
            <a:chOff x="336" y="1298"/>
            <a:chExt cx="4704" cy="2256"/>
          </a:xfrm>
        </p:grpSpPr>
        <p:graphicFrame>
          <p:nvGraphicFramePr>
            <p:cNvPr id="71685" name="Object 5"/>
            <p:cNvGraphicFramePr/>
            <p:nvPr/>
          </p:nvGraphicFramePr>
          <p:xfrm>
            <a:off x="336" y="1298"/>
            <a:ext cx="4704" cy="2256"/>
          </p:xfrm>
          <a:graphic>
            <a:graphicData uri="http://schemas.openxmlformats.org/presentationml/2006/ole">
              <mc:AlternateContent xmlns:mc="http://schemas.openxmlformats.org/markup-compatibility/2006">
                <mc:Choice xmlns:v="urn:schemas-microsoft-com:vml" Requires="v">
                  <p:oleObj spid="_x0000_s3089" name="" r:id="rId1" imgW="3409950" imgH="1343025" progId="Paint.Picture">
                    <p:embed/>
                  </p:oleObj>
                </mc:Choice>
                <mc:Fallback>
                  <p:oleObj name="" r:id="rId1" imgW="3409950" imgH="1343025" progId="Paint.Picture">
                    <p:embed/>
                    <p:pic>
                      <p:nvPicPr>
                        <p:cNvPr id="0" name="图片 3088"/>
                        <p:cNvPicPr/>
                        <p:nvPr/>
                      </p:nvPicPr>
                      <p:blipFill>
                        <a:blip r:embed="rId2"/>
                        <a:stretch>
                          <a:fillRect/>
                        </a:stretch>
                      </p:blipFill>
                      <p:spPr>
                        <a:xfrm>
                          <a:off x="336" y="1298"/>
                          <a:ext cx="4704" cy="2256"/>
                        </a:xfrm>
                        <a:prstGeom prst="rect">
                          <a:avLst/>
                        </a:prstGeom>
                        <a:noFill/>
                        <a:ln w="9525" cap="flat" cmpd="sng">
                          <a:solidFill>
                            <a:srgbClr val="808080"/>
                          </a:solidFill>
                          <a:prstDash val="solid"/>
                          <a:miter/>
                          <a:headEnd type="none" w="med" len="med"/>
                          <a:tailEnd type="none" w="med" len="med"/>
                        </a:ln>
                      </p:spPr>
                    </p:pic>
                  </p:oleObj>
                </mc:Fallback>
              </mc:AlternateContent>
            </a:graphicData>
          </a:graphic>
        </p:graphicFrame>
        <p:sp>
          <p:nvSpPr>
            <p:cNvPr id="71686" name="Text Box 6"/>
            <p:cNvSpPr txBox="1"/>
            <p:nvPr/>
          </p:nvSpPr>
          <p:spPr>
            <a:xfrm>
              <a:off x="1632" y="1440"/>
              <a:ext cx="1008" cy="250"/>
            </a:xfrm>
            <a:prstGeom prst="rect">
              <a:avLst/>
            </a:prstGeom>
            <a:noFill/>
            <a:ln w="9525">
              <a:noFill/>
            </a:ln>
          </p:spPr>
          <p:txBody>
            <a:bodyPr anchor="t" anchorCtr="0">
              <a:spAutoFit/>
            </a:bodyPr>
            <a:p>
              <a:pPr>
                <a:spcBef>
                  <a:spcPct val="50000"/>
                </a:spcBef>
              </a:pPr>
              <a:r>
                <a:rPr lang="zh-CN" altLang="en-US" sz="2000" dirty="0">
                  <a:latin typeface="Arial" panose="020B0604020202020204" pitchFamily="34" charset="0"/>
                  <a:ea typeface="宋体" panose="02010600030101010101" pitchFamily="2" charset="-122"/>
                </a:rPr>
                <a:t>（家）</a:t>
              </a:r>
              <a:endParaRPr lang="zh-CN" altLang="en-US" sz="2000" dirty="0">
                <a:latin typeface="Arial" panose="020B0604020202020204" pitchFamily="34" charset="0"/>
                <a:ea typeface="宋体" panose="02010600030101010101" pitchFamily="2" charset="-122"/>
              </a:endParaRPr>
            </a:p>
          </p:txBody>
        </p:sp>
        <p:sp>
          <p:nvSpPr>
            <p:cNvPr id="71687" name="Text Box 7"/>
            <p:cNvSpPr txBox="1"/>
            <p:nvPr/>
          </p:nvSpPr>
          <p:spPr>
            <a:xfrm>
              <a:off x="2976" y="1526"/>
              <a:ext cx="1632" cy="250"/>
            </a:xfrm>
            <a:prstGeom prst="rect">
              <a:avLst/>
            </a:prstGeom>
            <a:noFill/>
            <a:ln w="9525">
              <a:noFill/>
            </a:ln>
          </p:spPr>
          <p:txBody>
            <a:bodyPr anchor="t" anchorCtr="0">
              <a:spAutoFit/>
            </a:bodyPr>
            <a:p>
              <a:pPr>
                <a:spcBef>
                  <a:spcPct val="50000"/>
                </a:spcBef>
              </a:pPr>
              <a:r>
                <a:rPr lang="zh-CN" altLang="en-US" sz="2000" dirty="0">
                  <a:latin typeface="Arial" panose="020B0604020202020204" pitchFamily="34" charset="0"/>
                  <a:ea typeface="宋体" panose="02010600030101010101" pitchFamily="2" charset="-122"/>
                </a:rPr>
                <a:t>（单位：</a:t>
              </a:r>
              <a:r>
                <a:rPr lang="en-US" altLang="zh-CN" sz="2000" dirty="0">
                  <a:latin typeface="Arial" panose="020B0604020202020204" pitchFamily="34" charset="0"/>
                  <a:ea typeface="宋体" panose="02010600030101010101" pitchFamily="2" charset="-122"/>
                </a:rPr>
                <a:t>km</a:t>
              </a:r>
              <a:r>
                <a:rPr lang="zh-CN" altLang="en-US" sz="2000" dirty="0">
                  <a:latin typeface="Arial" panose="020B0604020202020204" pitchFamily="34" charset="0"/>
                  <a:ea typeface="宋体" panose="02010600030101010101" pitchFamily="2" charset="-122"/>
                </a:rPr>
                <a:t>）</a:t>
              </a:r>
              <a:endParaRPr lang="zh-CN" altLang="en-US" sz="2000" dirty="0">
                <a:latin typeface="Arial" panose="020B0604020202020204" pitchFamily="34" charset="0"/>
                <a:ea typeface="宋体" panose="02010600030101010101" pitchFamily="2" charset="-122"/>
              </a:endParaRPr>
            </a:p>
          </p:txBody>
        </p:sp>
      </p:grpSp>
      <p:sp>
        <p:nvSpPr>
          <p:cNvPr id="74760" name="Text Box 8"/>
          <p:cNvSpPr txBox="1"/>
          <p:nvPr/>
        </p:nvSpPr>
        <p:spPr>
          <a:xfrm>
            <a:off x="1063625" y="5995988"/>
            <a:ext cx="7469188" cy="457200"/>
          </a:xfrm>
          <a:prstGeom prst="rect">
            <a:avLst/>
          </a:prstGeom>
          <a:noFill/>
          <a:ln w="9525">
            <a:noFill/>
          </a:ln>
        </p:spPr>
        <p:txBody>
          <a:bodyPr anchor="t" anchorCtr="0">
            <a:spAutoFit/>
          </a:bodyPr>
          <a:p>
            <a:pPr>
              <a:spcBef>
                <a:spcPct val="50000"/>
              </a:spcBef>
            </a:pPr>
            <a:r>
              <a:rPr lang="zh-CN" altLang="en-US" sz="2400" dirty="0">
                <a:latin typeface="Arial" panose="020B0604020202020204" pitchFamily="34" charset="0"/>
                <a:ea typeface="宋体" panose="02010600030101010101" pitchFamily="2" charset="-122"/>
              </a:rPr>
              <a:t>可能路径：</a:t>
            </a:r>
            <a:r>
              <a:rPr lang="zh-CN" altLang="en-US" sz="2400" dirty="0">
                <a:latin typeface="宋体" panose="02010600030101010101" pitchFamily="2" charset="-122"/>
                <a:ea typeface="宋体" panose="02010600030101010101" pitchFamily="2" charset="-122"/>
              </a:rPr>
              <a:t>费用为</a:t>
            </a:r>
            <a:r>
              <a:rPr lang="en-US" altLang="zh-CN" sz="2400" dirty="0">
                <a:latin typeface="Times New Roman" panose="02020603050405020304" pitchFamily="18" charset="0"/>
                <a:ea typeface="宋体" panose="02010600030101010101" pitchFamily="2" charset="-122"/>
              </a:rPr>
              <a:t>375</a:t>
            </a:r>
            <a:r>
              <a:rPr lang="zh-CN" altLang="en-US" sz="2400" dirty="0">
                <a:latin typeface="宋体" panose="02010600030101010101" pitchFamily="2" charset="-122"/>
                <a:ea typeface="宋体" panose="02010600030101010101" pitchFamily="2" charset="-122"/>
              </a:rPr>
              <a:t>的路径（</a:t>
            </a:r>
            <a:r>
              <a:rPr lang="en-US" altLang="zh-CN" sz="2400" i="1"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E</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A</a:t>
            </a:r>
            <a:r>
              <a:rPr lang="zh-CN" altLang="en-US" sz="2400" dirty="0">
                <a:latin typeface="宋体" panose="02010600030101010101" pitchFamily="2" charset="-122"/>
                <a:ea typeface="宋体" panose="02010600030101010101" pitchFamily="2" charset="-122"/>
              </a:rPr>
              <a:t>）</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p:txBody>
      </p:sp>
      <p:sp>
        <p:nvSpPr>
          <p:cNvPr id="74761" name="Line 9"/>
          <p:cNvSpPr/>
          <p:nvPr/>
        </p:nvSpPr>
        <p:spPr>
          <a:xfrm>
            <a:off x="2743200" y="2895600"/>
            <a:ext cx="4038600" cy="0"/>
          </a:xfrm>
          <a:prstGeom prst="line">
            <a:avLst/>
          </a:prstGeom>
          <a:ln w="38100" cap="flat" cmpd="sng">
            <a:solidFill>
              <a:srgbClr val="FF0000"/>
            </a:solidFill>
            <a:prstDash val="solid"/>
            <a:round/>
            <a:headEnd type="none" w="med" len="med"/>
            <a:tailEnd type="none" w="med" len="med"/>
          </a:ln>
        </p:spPr>
      </p:sp>
      <p:sp>
        <p:nvSpPr>
          <p:cNvPr id="74762" name="Line 10"/>
          <p:cNvSpPr/>
          <p:nvPr/>
        </p:nvSpPr>
        <p:spPr>
          <a:xfrm>
            <a:off x="6781800" y="2895600"/>
            <a:ext cx="990600" cy="1676400"/>
          </a:xfrm>
          <a:prstGeom prst="line">
            <a:avLst/>
          </a:prstGeom>
          <a:ln w="38100" cap="flat" cmpd="sng">
            <a:solidFill>
              <a:schemeClr val="accent2"/>
            </a:solidFill>
            <a:prstDash val="solid"/>
            <a:round/>
            <a:headEnd type="none" w="med" len="med"/>
            <a:tailEnd type="none" w="med" len="med"/>
          </a:ln>
        </p:spPr>
      </p:sp>
      <p:sp>
        <p:nvSpPr>
          <p:cNvPr id="74764" name="Line 12"/>
          <p:cNvSpPr/>
          <p:nvPr/>
        </p:nvSpPr>
        <p:spPr>
          <a:xfrm flipH="1">
            <a:off x="3886200" y="4572000"/>
            <a:ext cx="3886200" cy="609600"/>
          </a:xfrm>
          <a:prstGeom prst="line">
            <a:avLst/>
          </a:prstGeom>
          <a:ln w="38100" cap="flat" cmpd="sng">
            <a:solidFill>
              <a:srgbClr val="FF0000"/>
            </a:solidFill>
            <a:prstDash val="solid"/>
            <a:round/>
            <a:headEnd type="none" w="med" len="med"/>
            <a:tailEnd type="none" w="med" len="med"/>
          </a:ln>
        </p:spPr>
      </p:sp>
      <p:sp>
        <p:nvSpPr>
          <p:cNvPr id="74765" name="Line 13"/>
          <p:cNvSpPr/>
          <p:nvPr/>
        </p:nvSpPr>
        <p:spPr>
          <a:xfrm flipH="1" flipV="1">
            <a:off x="1371600" y="4267200"/>
            <a:ext cx="2514600" cy="914400"/>
          </a:xfrm>
          <a:prstGeom prst="line">
            <a:avLst/>
          </a:prstGeom>
          <a:ln w="38100" cap="flat" cmpd="sng">
            <a:solidFill>
              <a:schemeClr val="accent2"/>
            </a:solidFill>
            <a:prstDash val="solid"/>
            <a:round/>
            <a:headEnd type="none" w="med" len="med"/>
            <a:tailEnd type="none" w="med" len="med"/>
          </a:ln>
        </p:spPr>
      </p:sp>
      <p:sp>
        <p:nvSpPr>
          <p:cNvPr id="74766" name="Line 14"/>
          <p:cNvSpPr/>
          <p:nvPr/>
        </p:nvSpPr>
        <p:spPr>
          <a:xfrm flipV="1">
            <a:off x="1371600" y="2895600"/>
            <a:ext cx="1371600" cy="1371600"/>
          </a:xfrm>
          <a:prstGeom prst="line">
            <a:avLst/>
          </a:prstGeom>
          <a:ln w="38100" cap="flat" cmpd="sng">
            <a:solidFill>
              <a:schemeClr val="accent2"/>
            </a:solidFill>
            <a:prstDash val="solid"/>
            <a:round/>
            <a:headEnd type="none" w="med" len="med"/>
            <a:tailEnd type="none" w="med" len="med"/>
          </a:ln>
        </p:spPr>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74761"/>
                                        </p:tgtEl>
                                        <p:attrNameLst>
                                          <p:attrName>style.visibility</p:attrName>
                                        </p:attrNameLst>
                                      </p:cBhvr>
                                      <p:to>
                                        <p:strVal val="visible"/>
                                      </p:to>
                                    </p:set>
                                    <p:anim calcmode="lin" valueType="num">
                                      <p:cBhvr>
                                        <p:cTn id="12" dur="500" fill="hold"/>
                                        <p:tgtEl>
                                          <p:spTgt spid="74761"/>
                                        </p:tgtEl>
                                        <p:attrNameLst>
                                          <p:attrName>ppt_x</p:attrName>
                                        </p:attrNameLst>
                                      </p:cBhvr>
                                      <p:tavLst>
                                        <p:tav tm="0">
                                          <p:val>
                                            <p:strVal val="#ppt_x-#ppt_w/2"/>
                                          </p:val>
                                        </p:tav>
                                        <p:tav tm="100000">
                                          <p:val>
                                            <p:strVal val="#ppt_x"/>
                                          </p:val>
                                        </p:tav>
                                      </p:tavLst>
                                    </p:anim>
                                    <p:anim calcmode="lin" valueType="num">
                                      <p:cBhvr>
                                        <p:cTn id="13" dur="500" fill="hold"/>
                                        <p:tgtEl>
                                          <p:spTgt spid="74761"/>
                                        </p:tgtEl>
                                        <p:attrNameLst>
                                          <p:attrName>ppt_y</p:attrName>
                                        </p:attrNameLst>
                                      </p:cBhvr>
                                      <p:tavLst>
                                        <p:tav tm="0">
                                          <p:val>
                                            <p:strVal val="#ppt_y"/>
                                          </p:val>
                                        </p:tav>
                                        <p:tav tm="100000">
                                          <p:val>
                                            <p:strVal val="#ppt_y"/>
                                          </p:val>
                                        </p:tav>
                                      </p:tavLst>
                                    </p:anim>
                                    <p:anim calcmode="lin" valueType="num">
                                      <p:cBhvr>
                                        <p:cTn id="14" dur="500" fill="hold"/>
                                        <p:tgtEl>
                                          <p:spTgt spid="74761"/>
                                        </p:tgtEl>
                                        <p:attrNameLst>
                                          <p:attrName>ppt_w</p:attrName>
                                        </p:attrNameLst>
                                      </p:cBhvr>
                                      <p:tavLst>
                                        <p:tav tm="0">
                                          <p:val>
                                            <p:fltVal val="0.000000"/>
                                          </p:val>
                                        </p:tav>
                                        <p:tav tm="100000">
                                          <p:val>
                                            <p:strVal val="#ppt_w"/>
                                          </p:val>
                                        </p:tav>
                                      </p:tavLst>
                                    </p:anim>
                                    <p:anim calcmode="lin" valueType="num">
                                      <p:cBhvr>
                                        <p:cTn id="15" dur="500" fill="hold"/>
                                        <p:tgtEl>
                                          <p:spTgt spid="74761"/>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74762"/>
                                        </p:tgtEl>
                                        <p:attrNameLst>
                                          <p:attrName>style.visibility</p:attrName>
                                        </p:attrNameLst>
                                      </p:cBhvr>
                                      <p:to>
                                        <p:strVal val="visible"/>
                                      </p:to>
                                    </p:set>
                                    <p:anim calcmode="lin" valueType="num">
                                      <p:cBhvr>
                                        <p:cTn id="20" dur="500" fill="hold"/>
                                        <p:tgtEl>
                                          <p:spTgt spid="74762"/>
                                        </p:tgtEl>
                                        <p:attrNameLst>
                                          <p:attrName>ppt_x</p:attrName>
                                        </p:attrNameLst>
                                      </p:cBhvr>
                                      <p:tavLst>
                                        <p:tav tm="0">
                                          <p:val>
                                            <p:strVal val="#ppt_x"/>
                                          </p:val>
                                        </p:tav>
                                        <p:tav tm="100000">
                                          <p:val>
                                            <p:strVal val="#ppt_x"/>
                                          </p:val>
                                        </p:tav>
                                      </p:tavLst>
                                    </p:anim>
                                    <p:anim calcmode="lin" valueType="num">
                                      <p:cBhvr>
                                        <p:cTn id="21" dur="500" fill="hold"/>
                                        <p:tgtEl>
                                          <p:spTgt spid="74762"/>
                                        </p:tgtEl>
                                        <p:attrNameLst>
                                          <p:attrName>ppt_y</p:attrName>
                                        </p:attrNameLst>
                                      </p:cBhvr>
                                      <p:tavLst>
                                        <p:tav tm="0">
                                          <p:val>
                                            <p:strVal val="#ppt_y-#ppt_h/2"/>
                                          </p:val>
                                        </p:tav>
                                        <p:tav tm="100000">
                                          <p:val>
                                            <p:strVal val="#ppt_y"/>
                                          </p:val>
                                        </p:tav>
                                      </p:tavLst>
                                    </p:anim>
                                    <p:anim calcmode="lin" valueType="num">
                                      <p:cBhvr>
                                        <p:cTn id="22" dur="500" fill="hold"/>
                                        <p:tgtEl>
                                          <p:spTgt spid="74762"/>
                                        </p:tgtEl>
                                        <p:attrNameLst>
                                          <p:attrName>ppt_w</p:attrName>
                                        </p:attrNameLst>
                                      </p:cBhvr>
                                      <p:tavLst>
                                        <p:tav tm="0">
                                          <p:val>
                                            <p:strVal val="#ppt_w"/>
                                          </p:val>
                                        </p:tav>
                                        <p:tav tm="100000">
                                          <p:val>
                                            <p:strVal val="#ppt_w"/>
                                          </p:val>
                                        </p:tav>
                                      </p:tavLst>
                                    </p:anim>
                                    <p:anim calcmode="lin" valueType="num">
                                      <p:cBhvr>
                                        <p:cTn id="23" dur="500" fill="hold"/>
                                        <p:tgtEl>
                                          <p:spTgt spid="74762"/>
                                        </p:tgtEl>
                                        <p:attrNameLst>
                                          <p:attrName>ppt_h</p:attrName>
                                        </p:attrNameLst>
                                      </p:cBhvr>
                                      <p:tavLst>
                                        <p:tav tm="0">
                                          <p:val>
                                            <p:fltVal val="0.00000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2" fill="hold" nodeType="clickEffect">
                                  <p:stCondLst>
                                    <p:cond delay="0"/>
                                  </p:stCondLst>
                                  <p:childTnLst>
                                    <p:set>
                                      <p:cBhvr>
                                        <p:cTn id="27" dur="1" fill="hold">
                                          <p:stCondLst>
                                            <p:cond delay="0"/>
                                          </p:stCondLst>
                                        </p:cTn>
                                        <p:tgtEl>
                                          <p:spTgt spid="74764"/>
                                        </p:tgtEl>
                                        <p:attrNameLst>
                                          <p:attrName>style.visibility</p:attrName>
                                        </p:attrNameLst>
                                      </p:cBhvr>
                                      <p:to>
                                        <p:strVal val="visible"/>
                                      </p:to>
                                    </p:set>
                                    <p:anim calcmode="lin" valueType="num">
                                      <p:cBhvr>
                                        <p:cTn id="28" dur="500" fill="hold"/>
                                        <p:tgtEl>
                                          <p:spTgt spid="74764"/>
                                        </p:tgtEl>
                                        <p:attrNameLst>
                                          <p:attrName>ppt_x</p:attrName>
                                        </p:attrNameLst>
                                      </p:cBhvr>
                                      <p:tavLst>
                                        <p:tav tm="0">
                                          <p:val>
                                            <p:strVal val="#ppt_x+#ppt_w/2"/>
                                          </p:val>
                                        </p:tav>
                                        <p:tav tm="100000">
                                          <p:val>
                                            <p:strVal val="#ppt_x"/>
                                          </p:val>
                                        </p:tav>
                                      </p:tavLst>
                                    </p:anim>
                                    <p:anim calcmode="lin" valueType="num">
                                      <p:cBhvr>
                                        <p:cTn id="29" dur="500" fill="hold"/>
                                        <p:tgtEl>
                                          <p:spTgt spid="74764"/>
                                        </p:tgtEl>
                                        <p:attrNameLst>
                                          <p:attrName>ppt_y</p:attrName>
                                        </p:attrNameLst>
                                      </p:cBhvr>
                                      <p:tavLst>
                                        <p:tav tm="0">
                                          <p:val>
                                            <p:strVal val="#ppt_y"/>
                                          </p:val>
                                        </p:tav>
                                        <p:tav tm="100000">
                                          <p:val>
                                            <p:strVal val="#ppt_y"/>
                                          </p:val>
                                        </p:tav>
                                      </p:tavLst>
                                    </p:anim>
                                    <p:anim calcmode="lin" valueType="num">
                                      <p:cBhvr>
                                        <p:cTn id="30" dur="500" fill="hold"/>
                                        <p:tgtEl>
                                          <p:spTgt spid="74764"/>
                                        </p:tgtEl>
                                        <p:attrNameLst>
                                          <p:attrName>ppt_w</p:attrName>
                                        </p:attrNameLst>
                                      </p:cBhvr>
                                      <p:tavLst>
                                        <p:tav tm="0">
                                          <p:val>
                                            <p:fltVal val="0.000000"/>
                                          </p:val>
                                        </p:tav>
                                        <p:tav tm="100000">
                                          <p:val>
                                            <p:strVal val="#ppt_w"/>
                                          </p:val>
                                        </p:tav>
                                      </p:tavLst>
                                    </p:anim>
                                    <p:anim calcmode="lin" valueType="num">
                                      <p:cBhvr>
                                        <p:cTn id="31" dur="500" fill="hold"/>
                                        <p:tgtEl>
                                          <p:spTgt spid="74764"/>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2" fill="hold" nodeType="clickEffect">
                                  <p:stCondLst>
                                    <p:cond delay="0"/>
                                  </p:stCondLst>
                                  <p:childTnLst>
                                    <p:set>
                                      <p:cBhvr>
                                        <p:cTn id="35" dur="1" fill="hold">
                                          <p:stCondLst>
                                            <p:cond delay="0"/>
                                          </p:stCondLst>
                                        </p:cTn>
                                        <p:tgtEl>
                                          <p:spTgt spid="74765"/>
                                        </p:tgtEl>
                                        <p:attrNameLst>
                                          <p:attrName>style.visibility</p:attrName>
                                        </p:attrNameLst>
                                      </p:cBhvr>
                                      <p:to>
                                        <p:strVal val="visible"/>
                                      </p:to>
                                    </p:set>
                                    <p:anim calcmode="lin" valueType="num">
                                      <p:cBhvr>
                                        <p:cTn id="36" dur="500" fill="hold"/>
                                        <p:tgtEl>
                                          <p:spTgt spid="74765"/>
                                        </p:tgtEl>
                                        <p:attrNameLst>
                                          <p:attrName>ppt_x</p:attrName>
                                        </p:attrNameLst>
                                      </p:cBhvr>
                                      <p:tavLst>
                                        <p:tav tm="0">
                                          <p:val>
                                            <p:strVal val="#ppt_x+#ppt_w/2"/>
                                          </p:val>
                                        </p:tav>
                                        <p:tav tm="100000">
                                          <p:val>
                                            <p:strVal val="#ppt_x"/>
                                          </p:val>
                                        </p:tav>
                                      </p:tavLst>
                                    </p:anim>
                                    <p:anim calcmode="lin" valueType="num">
                                      <p:cBhvr>
                                        <p:cTn id="37" dur="500" fill="hold"/>
                                        <p:tgtEl>
                                          <p:spTgt spid="74765"/>
                                        </p:tgtEl>
                                        <p:attrNameLst>
                                          <p:attrName>ppt_y</p:attrName>
                                        </p:attrNameLst>
                                      </p:cBhvr>
                                      <p:tavLst>
                                        <p:tav tm="0">
                                          <p:val>
                                            <p:strVal val="#ppt_y"/>
                                          </p:val>
                                        </p:tav>
                                        <p:tav tm="100000">
                                          <p:val>
                                            <p:strVal val="#ppt_y"/>
                                          </p:val>
                                        </p:tav>
                                      </p:tavLst>
                                    </p:anim>
                                    <p:anim calcmode="lin" valueType="num">
                                      <p:cBhvr>
                                        <p:cTn id="38" dur="500" fill="hold"/>
                                        <p:tgtEl>
                                          <p:spTgt spid="74765"/>
                                        </p:tgtEl>
                                        <p:attrNameLst>
                                          <p:attrName>ppt_w</p:attrName>
                                        </p:attrNameLst>
                                      </p:cBhvr>
                                      <p:tavLst>
                                        <p:tav tm="0">
                                          <p:val>
                                            <p:fltVal val="0.000000"/>
                                          </p:val>
                                        </p:tav>
                                        <p:tav tm="100000">
                                          <p:val>
                                            <p:strVal val="#ppt_w"/>
                                          </p:val>
                                        </p:tav>
                                      </p:tavLst>
                                    </p:anim>
                                    <p:anim calcmode="lin" valueType="num">
                                      <p:cBhvr>
                                        <p:cTn id="39" dur="500" fill="hold"/>
                                        <p:tgtEl>
                                          <p:spTgt spid="7476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4" fill="hold" nodeType="clickEffect">
                                  <p:stCondLst>
                                    <p:cond delay="0"/>
                                  </p:stCondLst>
                                  <p:childTnLst>
                                    <p:set>
                                      <p:cBhvr>
                                        <p:cTn id="43" dur="1" fill="hold">
                                          <p:stCondLst>
                                            <p:cond delay="0"/>
                                          </p:stCondLst>
                                        </p:cTn>
                                        <p:tgtEl>
                                          <p:spTgt spid="74766"/>
                                        </p:tgtEl>
                                        <p:attrNameLst>
                                          <p:attrName>style.visibility</p:attrName>
                                        </p:attrNameLst>
                                      </p:cBhvr>
                                      <p:to>
                                        <p:strVal val="visible"/>
                                      </p:to>
                                    </p:set>
                                    <p:anim calcmode="lin" valueType="num">
                                      <p:cBhvr>
                                        <p:cTn id="44" dur="500" fill="hold"/>
                                        <p:tgtEl>
                                          <p:spTgt spid="74766"/>
                                        </p:tgtEl>
                                        <p:attrNameLst>
                                          <p:attrName>ppt_x</p:attrName>
                                        </p:attrNameLst>
                                      </p:cBhvr>
                                      <p:tavLst>
                                        <p:tav tm="0">
                                          <p:val>
                                            <p:strVal val="#ppt_x"/>
                                          </p:val>
                                        </p:tav>
                                        <p:tav tm="100000">
                                          <p:val>
                                            <p:strVal val="#ppt_x"/>
                                          </p:val>
                                        </p:tav>
                                      </p:tavLst>
                                    </p:anim>
                                    <p:anim calcmode="lin" valueType="num">
                                      <p:cBhvr>
                                        <p:cTn id="45" dur="500" fill="hold"/>
                                        <p:tgtEl>
                                          <p:spTgt spid="74766"/>
                                        </p:tgtEl>
                                        <p:attrNameLst>
                                          <p:attrName>ppt_y</p:attrName>
                                        </p:attrNameLst>
                                      </p:cBhvr>
                                      <p:tavLst>
                                        <p:tav tm="0">
                                          <p:val>
                                            <p:strVal val="#ppt_y+#ppt_h/2"/>
                                          </p:val>
                                        </p:tav>
                                        <p:tav tm="100000">
                                          <p:val>
                                            <p:strVal val="#ppt_y"/>
                                          </p:val>
                                        </p:tav>
                                      </p:tavLst>
                                    </p:anim>
                                    <p:anim calcmode="lin" valueType="num">
                                      <p:cBhvr>
                                        <p:cTn id="46" dur="500" fill="hold"/>
                                        <p:tgtEl>
                                          <p:spTgt spid="74766"/>
                                        </p:tgtEl>
                                        <p:attrNameLst>
                                          <p:attrName>ppt_w</p:attrName>
                                        </p:attrNameLst>
                                      </p:cBhvr>
                                      <p:tavLst>
                                        <p:tav tm="0">
                                          <p:val>
                                            <p:strVal val="#ppt_w"/>
                                          </p:val>
                                        </p:tav>
                                        <p:tav tm="100000">
                                          <p:val>
                                            <p:strVal val="#ppt_w"/>
                                          </p:val>
                                        </p:tav>
                                      </p:tavLst>
                                    </p:anim>
                                    <p:anim calcmode="lin" valueType="num">
                                      <p:cBhvr>
                                        <p:cTn id="47" dur="500" fill="hold"/>
                                        <p:tgtEl>
                                          <p:spTgt spid="74766"/>
                                        </p:tgtEl>
                                        <p:attrNameLst>
                                          <p:attrName>ppt_h</p:attrName>
                                        </p:attrNameLst>
                                      </p:cBhvr>
                                      <p:tavLst>
                                        <p:tav tm="0">
                                          <p:val>
                                            <p:fltVal val="0.00000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74760"/>
                                        </p:tgtEl>
                                        <p:attrNameLst>
                                          <p:attrName>style.visibility</p:attrName>
                                        </p:attrNameLst>
                                      </p:cBhvr>
                                      <p:to>
                                        <p:strVal val="visible"/>
                                      </p:to>
                                    </p:set>
                                    <p:animEffect transition="in" filter="box(in)">
                                      <p:cBhvr>
                                        <p:cTn id="52" dur="500"/>
                                        <p:tgtEl>
                                          <p:spTgt spid="74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7270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5.2.2  </a:t>
            </a:r>
            <a:r>
              <a:rPr lang="zh-CN" altLang="en-US" sz="3600" b="0" dirty="0">
                <a:latin typeface="Times New Roman" panose="02020603050405020304" pitchFamily="18" charset="0"/>
                <a:ea typeface="黑体" panose="02010609060101010101" pitchFamily="2" charset="-122"/>
              </a:rPr>
              <a:t>状态空间的图描述</a:t>
            </a:r>
            <a:endParaRPr lang="zh-CN" altLang="en-US" sz="3600" b="0" dirty="0">
              <a:latin typeface="Times New Roman" panose="02020603050405020304" pitchFamily="18" charset="0"/>
              <a:ea typeface="黑体" panose="02010609060101010101" pitchFamily="2" charset="-122"/>
            </a:endParaRPr>
          </a:p>
        </p:txBody>
      </p:sp>
      <p:sp>
        <p:nvSpPr>
          <p:cNvPr id="72707" name="Rectangle 3"/>
          <p:cNvSpPr>
            <a:spLocks noGrp="1"/>
          </p:cNvSpPr>
          <p:nvPr>
            <p:ph idx="1"/>
          </p:nvPr>
        </p:nvSpPr>
        <p:spPr/>
        <p:txBody>
          <a:bodyPr vert="horz" wrap="square" lIns="91440" tIns="45720" rIns="91440" bIns="45720" anchor="t" anchorCtr="0"/>
          <a:p>
            <a:pPr eaLnBrk="1" hangingPunct="1"/>
            <a:endParaRPr lang="zh-CN" altLang="zh-CN" dirty="0"/>
          </a:p>
        </p:txBody>
      </p:sp>
      <p:sp>
        <p:nvSpPr>
          <p:cNvPr id="72708" name="Rectangle 5"/>
          <p:cNvSpPr/>
          <p:nvPr/>
        </p:nvSpPr>
        <p:spPr>
          <a:xfrm>
            <a:off x="2057400" y="1724025"/>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grpSp>
        <p:nvGrpSpPr>
          <p:cNvPr id="72709" name="Group 7"/>
          <p:cNvGrpSpPr>
            <a:grpSpLocks noChangeAspect="1"/>
          </p:cNvGrpSpPr>
          <p:nvPr/>
        </p:nvGrpSpPr>
        <p:grpSpPr>
          <a:xfrm>
            <a:off x="34925" y="765175"/>
            <a:ext cx="9080500" cy="5680075"/>
            <a:chOff x="-9" y="477"/>
            <a:chExt cx="5720" cy="3578"/>
          </a:xfrm>
        </p:grpSpPr>
        <p:sp>
          <p:nvSpPr>
            <p:cNvPr id="72710" name="AutoShape 6"/>
            <p:cNvSpPr>
              <a:spLocks noChangeAspect="1" noTextEdit="1"/>
            </p:cNvSpPr>
            <p:nvPr/>
          </p:nvSpPr>
          <p:spPr>
            <a:xfrm>
              <a:off x="96" y="576"/>
              <a:ext cx="5520" cy="3456"/>
            </a:xfrm>
            <a:prstGeom prst="rect">
              <a:avLst/>
            </a:prstGeom>
            <a:solidFill>
              <a:schemeClr val="bg2"/>
            </a:solidFill>
            <a:ln w="9525" cap="flat" cmpd="sng">
              <a:solidFill>
                <a:srgbClr val="80808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72711" name="Rectangle 8"/>
            <p:cNvSpPr/>
            <p:nvPr/>
          </p:nvSpPr>
          <p:spPr>
            <a:xfrm>
              <a:off x="-9" y="49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grpSp>
          <p:nvGrpSpPr>
            <p:cNvPr id="72712" name="Group 16"/>
            <p:cNvGrpSpPr/>
            <p:nvPr/>
          </p:nvGrpSpPr>
          <p:grpSpPr>
            <a:xfrm>
              <a:off x="5308" y="1142"/>
              <a:ext cx="403" cy="209"/>
              <a:chOff x="5308" y="1142"/>
              <a:chExt cx="403" cy="209"/>
            </a:xfrm>
          </p:grpSpPr>
          <p:sp>
            <p:nvSpPr>
              <p:cNvPr id="72713" name="Freeform 9"/>
              <p:cNvSpPr/>
              <p:nvPr/>
            </p:nvSpPr>
            <p:spPr>
              <a:xfrm>
                <a:off x="5308" y="1142"/>
                <a:ext cx="45" cy="27"/>
              </a:xfrm>
              <a:custGeom>
                <a:avLst/>
                <a:gdLst/>
                <a:ahLst/>
                <a:cxnLst>
                  <a:cxn ang="0">
                    <a:pos x="10" y="2"/>
                  </a:cxn>
                  <a:cxn ang="0">
                    <a:pos x="5" y="0"/>
                  </a:cxn>
                  <a:cxn ang="0">
                    <a:pos x="5" y="0"/>
                  </a:cxn>
                  <a:cxn ang="0">
                    <a:pos x="2" y="2"/>
                  </a:cxn>
                  <a:cxn ang="0">
                    <a:pos x="0" y="5"/>
                  </a:cxn>
                  <a:cxn ang="0">
                    <a:pos x="0" y="5"/>
                  </a:cxn>
                  <a:cxn ang="0">
                    <a:pos x="2" y="9"/>
                  </a:cxn>
                  <a:cxn ang="0">
                    <a:pos x="35" y="25"/>
                  </a:cxn>
                  <a:cxn ang="0">
                    <a:pos x="37" y="27"/>
                  </a:cxn>
                  <a:cxn ang="0">
                    <a:pos x="40" y="27"/>
                  </a:cxn>
                  <a:cxn ang="0">
                    <a:pos x="42" y="25"/>
                  </a:cxn>
                  <a:cxn ang="0">
                    <a:pos x="45" y="23"/>
                  </a:cxn>
                  <a:cxn ang="0">
                    <a:pos x="45" y="21"/>
                  </a:cxn>
                  <a:cxn ang="0">
                    <a:pos x="42" y="18"/>
                  </a:cxn>
                  <a:cxn ang="0">
                    <a:pos x="10" y="2"/>
                  </a:cxn>
                </a:cxnLst>
                <a:pathLst>
                  <a:path w="45" h="27">
                    <a:moveTo>
                      <a:pt x="10" y="2"/>
                    </a:moveTo>
                    <a:lnTo>
                      <a:pt x="5" y="0"/>
                    </a:lnTo>
                    <a:lnTo>
                      <a:pt x="5" y="0"/>
                    </a:lnTo>
                    <a:lnTo>
                      <a:pt x="2" y="2"/>
                    </a:lnTo>
                    <a:lnTo>
                      <a:pt x="0" y="5"/>
                    </a:lnTo>
                    <a:lnTo>
                      <a:pt x="0" y="5"/>
                    </a:lnTo>
                    <a:lnTo>
                      <a:pt x="2" y="9"/>
                    </a:lnTo>
                    <a:lnTo>
                      <a:pt x="35" y="25"/>
                    </a:lnTo>
                    <a:lnTo>
                      <a:pt x="37" y="27"/>
                    </a:lnTo>
                    <a:lnTo>
                      <a:pt x="40" y="27"/>
                    </a:lnTo>
                    <a:lnTo>
                      <a:pt x="42" y="25"/>
                    </a:lnTo>
                    <a:lnTo>
                      <a:pt x="45" y="23"/>
                    </a:lnTo>
                    <a:lnTo>
                      <a:pt x="45" y="21"/>
                    </a:lnTo>
                    <a:lnTo>
                      <a:pt x="42" y="18"/>
                    </a:lnTo>
                    <a:lnTo>
                      <a:pt x="10" y="2"/>
                    </a:lnTo>
                    <a:close/>
                  </a:path>
                </a:pathLst>
              </a:custGeom>
              <a:solidFill>
                <a:srgbClr val="000000"/>
              </a:solidFill>
              <a:ln w="9525">
                <a:noFill/>
              </a:ln>
            </p:spPr>
            <p:txBody>
              <a:bodyPr/>
              <a:p>
                <a:endParaRPr lang="zh-CN" altLang="en-US"/>
              </a:p>
            </p:txBody>
          </p:sp>
          <p:sp>
            <p:nvSpPr>
              <p:cNvPr id="72714" name="Freeform 10"/>
              <p:cNvSpPr/>
              <p:nvPr/>
            </p:nvSpPr>
            <p:spPr>
              <a:xfrm>
                <a:off x="5368" y="1174"/>
                <a:ext cx="44" cy="25"/>
              </a:xfrm>
              <a:custGeom>
                <a:avLst/>
                <a:gdLst/>
                <a:ahLst/>
                <a:cxnLst>
                  <a:cxn ang="0">
                    <a:pos x="10" y="0"/>
                  </a:cxn>
                  <a:cxn ang="0">
                    <a:pos x="7" y="0"/>
                  </a:cxn>
                  <a:cxn ang="0">
                    <a:pos x="5" y="0"/>
                  </a:cxn>
                  <a:cxn ang="0">
                    <a:pos x="2" y="0"/>
                  </a:cxn>
                  <a:cxn ang="0">
                    <a:pos x="0" y="2"/>
                  </a:cxn>
                  <a:cxn ang="0">
                    <a:pos x="0" y="4"/>
                  </a:cxn>
                  <a:cxn ang="0">
                    <a:pos x="2" y="7"/>
                  </a:cxn>
                  <a:cxn ang="0">
                    <a:pos x="37" y="25"/>
                  </a:cxn>
                  <a:cxn ang="0">
                    <a:pos x="39" y="25"/>
                  </a:cxn>
                  <a:cxn ang="0">
                    <a:pos x="42" y="25"/>
                  </a:cxn>
                  <a:cxn ang="0">
                    <a:pos x="44" y="25"/>
                  </a:cxn>
                  <a:cxn ang="0">
                    <a:pos x="44" y="23"/>
                  </a:cxn>
                  <a:cxn ang="0">
                    <a:pos x="44" y="20"/>
                  </a:cxn>
                  <a:cxn ang="0">
                    <a:pos x="44" y="18"/>
                  </a:cxn>
                  <a:cxn ang="0">
                    <a:pos x="10" y="0"/>
                  </a:cxn>
                </a:cxnLst>
                <a:pathLst>
                  <a:path w="44" h="25">
                    <a:moveTo>
                      <a:pt x="10" y="0"/>
                    </a:moveTo>
                    <a:lnTo>
                      <a:pt x="7" y="0"/>
                    </a:lnTo>
                    <a:lnTo>
                      <a:pt x="5" y="0"/>
                    </a:lnTo>
                    <a:lnTo>
                      <a:pt x="2" y="0"/>
                    </a:lnTo>
                    <a:lnTo>
                      <a:pt x="0" y="2"/>
                    </a:lnTo>
                    <a:lnTo>
                      <a:pt x="0" y="4"/>
                    </a:lnTo>
                    <a:lnTo>
                      <a:pt x="2" y="7"/>
                    </a:lnTo>
                    <a:lnTo>
                      <a:pt x="37" y="25"/>
                    </a:lnTo>
                    <a:lnTo>
                      <a:pt x="39" y="25"/>
                    </a:lnTo>
                    <a:lnTo>
                      <a:pt x="42" y="25"/>
                    </a:lnTo>
                    <a:lnTo>
                      <a:pt x="44" y="25"/>
                    </a:lnTo>
                    <a:lnTo>
                      <a:pt x="44" y="23"/>
                    </a:lnTo>
                    <a:lnTo>
                      <a:pt x="44" y="20"/>
                    </a:lnTo>
                    <a:lnTo>
                      <a:pt x="44" y="18"/>
                    </a:lnTo>
                    <a:lnTo>
                      <a:pt x="10" y="0"/>
                    </a:lnTo>
                    <a:close/>
                  </a:path>
                </a:pathLst>
              </a:custGeom>
              <a:solidFill>
                <a:srgbClr val="000000"/>
              </a:solidFill>
              <a:ln w="9525">
                <a:noFill/>
              </a:ln>
            </p:spPr>
            <p:txBody>
              <a:bodyPr/>
              <a:p>
                <a:endParaRPr lang="zh-CN" altLang="en-US"/>
              </a:p>
            </p:txBody>
          </p:sp>
          <p:sp>
            <p:nvSpPr>
              <p:cNvPr id="72715" name="Freeform 11"/>
              <p:cNvSpPr/>
              <p:nvPr/>
            </p:nvSpPr>
            <p:spPr>
              <a:xfrm>
                <a:off x="5430" y="1203"/>
                <a:ext cx="45" cy="28"/>
              </a:xfrm>
              <a:custGeom>
                <a:avLst/>
                <a:gdLst/>
                <a:ahLst/>
                <a:cxnLst>
                  <a:cxn ang="0">
                    <a:pos x="7" y="3"/>
                  </a:cxn>
                  <a:cxn ang="0">
                    <a:pos x="5" y="0"/>
                  </a:cxn>
                  <a:cxn ang="0">
                    <a:pos x="2" y="0"/>
                  </a:cxn>
                  <a:cxn ang="0">
                    <a:pos x="0" y="3"/>
                  </a:cxn>
                  <a:cxn ang="0">
                    <a:pos x="0" y="5"/>
                  </a:cxn>
                  <a:cxn ang="0">
                    <a:pos x="0" y="7"/>
                  </a:cxn>
                  <a:cxn ang="0">
                    <a:pos x="0" y="10"/>
                  </a:cxn>
                  <a:cxn ang="0">
                    <a:pos x="35" y="28"/>
                  </a:cxn>
                  <a:cxn ang="0">
                    <a:pos x="37" y="28"/>
                  </a:cxn>
                  <a:cxn ang="0">
                    <a:pos x="40" y="28"/>
                  </a:cxn>
                  <a:cxn ang="0">
                    <a:pos x="42" y="28"/>
                  </a:cxn>
                  <a:cxn ang="0">
                    <a:pos x="45" y="25"/>
                  </a:cxn>
                  <a:cxn ang="0">
                    <a:pos x="45" y="23"/>
                  </a:cxn>
                  <a:cxn ang="0">
                    <a:pos x="42" y="21"/>
                  </a:cxn>
                  <a:cxn ang="0">
                    <a:pos x="7" y="3"/>
                  </a:cxn>
                </a:cxnLst>
                <a:pathLst>
                  <a:path w="45" h="28">
                    <a:moveTo>
                      <a:pt x="7" y="3"/>
                    </a:moveTo>
                    <a:lnTo>
                      <a:pt x="5" y="0"/>
                    </a:lnTo>
                    <a:lnTo>
                      <a:pt x="2" y="0"/>
                    </a:lnTo>
                    <a:lnTo>
                      <a:pt x="0" y="3"/>
                    </a:lnTo>
                    <a:lnTo>
                      <a:pt x="0" y="5"/>
                    </a:lnTo>
                    <a:lnTo>
                      <a:pt x="0" y="7"/>
                    </a:lnTo>
                    <a:lnTo>
                      <a:pt x="0" y="10"/>
                    </a:lnTo>
                    <a:lnTo>
                      <a:pt x="35" y="28"/>
                    </a:lnTo>
                    <a:lnTo>
                      <a:pt x="37" y="28"/>
                    </a:lnTo>
                    <a:lnTo>
                      <a:pt x="40" y="28"/>
                    </a:lnTo>
                    <a:lnTo>
                      <a:pt x="42" y="28"/>
                    </a:lnTo>
                    <a:lnTo>
                      <a:pt x="45" y="25"/>
                    </a:lnTo>
                    <a:lnTo>
                      <a:pt x="45" y="23"/>
                    </a:lnTo>
                    <a:lnTo>
                      <a:pt x="42" y="21"/>
                    </a:lnTo>
                    <a:lnTo>
                      <a:pt x="7" y="3"/>
                    </a:lnTo>
                    <a:close/>
                  </a:path>
                </a:pathLst>
              </a:custGeom>
              <a:solidFill>
                <a:srgbClr val="000000"/>
              </a:solidFill>
              <a:ln w="9525">
                <a:noFill/>
              </a:ln>
            </p:spPr>
            <p:txBody>
              <a:bodyPr/>
              <a:p>
                <a:endParaRPr lang="zh-CN" altLang="en-US"/>
              </a:p>
            </p:txBody>
          </p:sp>
          <p:sp>
            <p:nvSpPr>
              <p:cNvPr id="72716" name="Freeform 12"/>
              <p:cNvSpPr/>
              <p:nvPr/>
            </p:nvSpPr>
            <p:spPr>
              <a:xfrm>
                <a:off x="5490" y="1235"/>
                <a:ext cx="44" cy="27"/>
              </a:xfrm>
              <a:custGeom>
                <a:avLst/>
                <a:gdLst/>
                <a:ahLst/>
                <a:cxnLst>
                  <a:cxn ang="0">
                    <a:pos x="10" y="0"/>
                  </a:cxn>
                  <a:cxn ang="0">
                    <a:pos x="7" y="0"/>
                  </a:cxn>
                  <a:cxn ang="0">
                    <a:pos x="5" y="0"/>
                  </a:cxn>
                  <a:cxn ang="0">
                    <a:pos x="2" y="0"/>
                  </a:cxn>
                  <a:cxn ang="0">
                    <a:pos x="0" y="2"/>
                  </a:cxn>
                  <a:cxn ang="0">
                    <a:pos x="0" y="5"/>
                  </a:cxn>
                  <a:cxn ang="0">
                    <a:pos x="2" y="7"/>
                  </a:cxn>
                  <a:cxn ang="0">
                    <a:pos x="37" y="25"/>
                  </a:cxn>
                  <a:cxn ang="0">
                    <a:pos x="39" y="27"/>
                  </a:cxn>
                  <a:cxn ang="0">
                    <a:pos x="42" y="27"/>
                  </a:cxn>
                  <a:cxn ang="0">
                    <a:pos x="44" y="25"/>
                  </a:cxn>
                  <a:cxn ang="0">
                    <a:pos x="44" y="23"/>
                  </a:cxn>
                  <a:cxn ang="0">
                    <a:pos x="44" y="21"/>
                  </a:cxn>
                  <a:cxn ang="0">
                    <a:pos x="44" y="18"/>
                  </a:cxn>
                  <a:cxn ang="0">
                    <a:pos x="10" y="0"/>
                  </a:cxn>
                </a:cxnLst>
                <a:pathLst>
                  <a:path w="44" h="27">
                    <a:moveTo>
                      <a:pt x="10" y="0"/>
                    </a:moveTo>
                    <a:lnTo>
                      <a:pt x="7" y="0"/>
                    </a:lnTo>
                    <a:lnTo>
                      <a:pt x="5" y="0"/>
                    </a:lnTo>
                    <a:lnTo>
                      <a:pt x="2" y="0"/>
                    </a:lnTo>
                    <a:lnTo>
                      <a:pt x="0" y="2"/>
                    </a:lnTo>
                    <a:lnTo>
                      <a:pt x="0" y="5"/>
                    </a:lnTo>
                    <a:lnTo>
                      <a:pt x="2" y="7"/>
                    </a:lnTo>
                    <a:lnTo>
                      <a:pt x="37" y="25"/>
                    </a:lnTo>
                    <a:lnTo>
                      <a:pt x="39" y="27"/>
                    </a:lnTo>
                    <a:lnTo>
                      <a:pt x="42" y="27"/>
                    </a:lnTo>
                    <a:lnTo>
                      <a:pt x="44" y="25"/>
                    </a:lnTo>
                    <a:lnTo>
                      <a:pt x="44" y="23"/>
                    </a:lnTo>
                    <a:lnTo>
                      <a:pt x="44" y="21"/>
                    </a:lnTo>
                    <a:lnTo>
                      <a:pt x="44" y="18"/>
                    </a:lnTo>
                    <a:lnTo>
                      <a:pt x="10" y="0"/>
                    </a:lnTo>
                    <a:close/>
                  </a:path>
                </a:pathLst>
              </a:custGeom>
              <a:solidFill>
                <a:srgbClr val="000000"/>
              </a:solidFill>
              <a:ln w="9525">
                <a:noFill/>
              </a:ln>
            </p:spPr>
            <p:txBody>
              <a:bodyPr/>
              <a:p>
                <a:endParaRPr lang="zh-CN" altLang="en-US"/>
              </a:p>
            </p:txBody>
          </p:sp>
          <p:sp>
            <p:nvSpPr>
              <p:cNvPr id="72717" name="Freeform 13"/>
              <p:cNvSpPr/>
              <p:nvPr/>
            </p:nvSpPr>
            <p:spPr>
              <a:xfrm>
                <a:off x="5552" y="1265"/>
                <a:ext cx="45" cy="27"/>
              </a:xfrm>
              <a:custGeom>
                <a:avLst/>
                <a:gdLst/>
                <a:ahLst/>
                <a:cxnLst>
                  <a:cxn ang="0">
                    <a:pos x="7" y="2"/>
                  </a:cxn>
                  <a:cxn ang="0">
                    <a:pos x="5" y="0"/>
                  </a:cxn>
                  <a:cxn ang="0">
                    <a:pos x="2" y="0"/>
                  </a:cxn>
                  <a:cxn ang="0">
                    <a:pos x="0" y="2"/>
                  </a:cxn>
                  <a:cxn ang="0">
                    <a:pos x="0" y="4"/>
                  </a:cxn>
                  <a:cxn ang="0">
                    <a:pos x="0" y="7"/>
                  </a:cxn>
                  <a:cxn ang="0">
                    <a:pos x="0" y="9"/>
                  </a:cxn>
                  <a:cxn ang="0">
                    <a:pos x="35" y="27"/>
                  </a:cxn>
                  <a:cxn ang="0">
                    <a:pos x="37" y="27"/>
                  </a:cxn>
                  <a:cxn ang="0">
                    <a:pos x="40" y="27"/>
                  </a:cxn>
                  <a:cxn ang="0">
                    <a:pos x="42" y="27"/>
                  </a:cxn>
                  <a:cxn ang="0">
                    <a:pos x="45" y="25"/>
                  </a:cxn>
                  <a:cxn ang="0">
                    <a:pos x="45" y="22"/>
                  </a:cxn>
                  <a:cxn ang="0">
                    <a:pos x="42" y="20"/>
                  </a:cxn>
                  <a:cxn ang="0">
                    <a:pos x="7" y="2"/>
                  </a:cxn>
                </a:cxnLst>
                <a:pathLst>
                  <a:path w="45" h="27">
                    <a:moveTo>
                      <a:pt x="7" y="2"/>
                    </a:moveTo>
                    <a:lnTo>
                      <a:pt x="5" y="0"/>
                    </a:lnTo>
                    <a:lnTo>
                      <a:pt x="2" y="0"/>
                    </a:lnTo>
                    <a:lnTo>
                      <a:pt x="0" y="2"/>
                    </a:lnTo>
                    <a:lnTo>
                      <a:pt x="0" y="4"/>
                    </a:lnTo>
                    <a:lnTo>
                      <a:pt x="0" y="7"/>
                    </a:lnTo>
                    <a:lnTo>
                      <a:pt x="0" y="9"/>
                    </a:lnTo>
                    <a:lnTo>
                      <a:pt x="35" y="27"/>
                    </a:lnTo>
                    <a:lnTo>
                      <a:pt x="37" y="27"/>
                    </a:lnTo>
                    <a:lnTo>
                      <a:pt x="40" y="27"/>
                    </a:lnTo>
                    <a:lnTo>
                      <a:pt x="42" y="27"/>
                    </a:lnTo>
                    <a:lnTo>
                      <a:pt x="45" y="25"/>
                    </a:lnTo>
                    <a:lnTo>
                      <a:pt x="45" y="22"/>
                    </a:lnTo>
                    <a:lnTo>
                      <a:pt x="42" y="20"/>
                    </a:lnTo>
                    <a:lnTo>
                      <a:pt x="7" y="2"/>
                    </a:lnTo>
                    <a:close/>
                  </a:path>
                </a:pathLst>
              </a:custGeom>
              <a:solidFill>
                <a:srgbClr val="000000"/>
              </a:solidFill>
              <a:ln w="9525">
                <a:noFill/>
              </a:ln>
            </p:spPr>
            <p:txBody>
              <a:bodyPr/>
              <a:p>
                <a:endParaRPr lang="zh-CN" altLang="en-US"/>
              </a:p>
            </p:txBody>
          </p:sp>
          <p:sp>
            <p:nvSpPr>
              <p:cNvPr id="72718" name="Freeform 14"/>
              <p:cNvSpPr/>
              <p:nvPr/>
            </p:nvSpPr>
            <p:spPr>
              <a:xfrm>
                <a:off x="5612" y="1297"/>
                <a:ext cx="44" cy="27"/>
              </a:xfrm>
              <a:custGeom>
                <a:avLst/>
                <a:gdLst/>
                <a:ahLst/>
                <a:cxnLst>
                  <a:cxn ang="0">
                    <a:pos x="9" y="2"/>
                  </a:cxn>
                  <a:cxn ang="0">
                    <a:pos x="7" y="0"/>
                  </a:cxn>
                  <a:cxn ang="0">
                    <a:pos x="4" y="0"/>
                  </a:cxn>
                  <a:cxn ang="0">
                    <a:pos x="2" y="2"/>
                  </a:cxn>
                  <a:cxn ang="0">
                    <a:pos x="0" y="4"/>
                  </a:cxn>
                  <a:cxn ang="0">
                    <a:pos x="0" y="6"/>
                  </a:cxn>
                  <a:cxn ang="0">
                    <a:pos x="2" y="9"/>
                  </a:cxn>
                  <a:cxn ang="0">
                    <a:pos x="37" y="24"/>
                  </a:cxn>
                  <a:cxn ang="0">
                    <a:pos x="39" y="27"/>
                  </a:cxn>
                  <a:cxn ang="0">
                    <a:pos x="42" y="27"/>
                  </a:cxn>
                  <a:cxn ang="0">
                    <a:pos x="44" y="24"/>
                  </a:cxn>
                  <a:cxn ang="0">
                    <a:pos x="44" y="22"/>
                  </a:cxn>
                  <a:cxn ang="0">
                    <a:pos x="44" y="20"/>
                  </a:cxn>
                  <a:cxn ang="0">
                    <a:pos x="44" y="18"/>
                  </a:cxn>
                  <a:cxn ang="0">
                    <a:pos x="9" y="2"/>
                  </a:cxn>
                </a:cxnLst>
                <a:pathLst>
                  <a:path w="44" h="27">
                    <a:moveTo>
                      <a:pt x="9" y="2"/>
                    </a:moveTo>
                    <a:lnTo>
                      <a:pt x="7" y="0"/>
                    </a:lnTo>
                    <a:lnTo>
                      <a:pt x="4" y="0"/>
                    </a:lnTo>
                    <a:lnTo>
                      <a:pt x="2" y="2"/>
                    </a:lnTo>
                    <a:lnTo>
                      <a:pt x="0" y="4"/>
                    </a:lnTo>
                    <a:lnTo>
                      <a:pt x="0" y="6"/>
                    </a:lnTo>
                    <a:lnTo>
                      <a:pt x="2" y="9"/>
                    </a:lnTo>
                    <a:lnTo>
                      <a:pt x="37" y="24"/>
                    </a:lnTo>
                    <a:lnTo>
                      <a:pt x="39" y="27"/>
                    </a:lnTo>
                    <a:lnTo>
                      <a:pt x="42" y="27"/>
                    </a:lnTo>
                    <a:lnTo>
                      <a:pt x="44" y="24"/>
                    </a:lnTo>
                    <a:lnTo>
                      <a:pt x="44" y="22"/>
                    </a:lnTo>
                    <a:lnTo>
                      <a:pt x="44" y="20"/>
                    </a:lnTo>
                    <a:lnTo>
                      <a:pt x="44" y="18"/>
                    </a:lnTo>
                    <a:lnTo>
                      <a:pt x="9" y="2"/>
                    </a:lnTo>
                    <a:close/>
                  </a:path>
                </a:pathLst>
              </a:custGeom>
              <a:solidFill>
                <a:srgbClr val="000000"/>
              </a:solidFill>
              <a:ln w="9525">
                <a:noFill/>
              </a:ln>
            </p:spPr>
            <p:txBody>
              <a:bodyPr/>
              <a:p>
                <a:endParaRPr lang="zh-CN" altLang="en-US"/>
              </a:p>
            </p:txBody>
          </p:sp>
          <p:sp>
            <p:nvSpPr>
              <p:cNvPr id="72719" name="Freeform 15"/>
              <p:cNvSpPr/>
              <p:nvPr/>
            </p:nvSpPr>
            <p:spPr>
              <a:xfrm>
                <a:off x="5674" y="1328"/>
                <a:ext cx="37" cy="23"/>
              </a:xfrm>
              <a:custGeom>
                <a:avLst/>
                <a:gdLst/>
                <a:ahLst/>
                <a:cxnLst>
                  <a:cxn ang="0">
                    <a:pos x="7" y="0"/>
                  </a:cxn>
                  <a:cxn ang="0">
                    <a:pos x="5" y="0"/>
                  </a:cxn>
                  <a:cxn ang="0">
                    <a:pos x="2" y="0"/>
                  </a:cxn>
                  <a:cxn ang="0">
                    <a:pos x="0" y="0"/>
                  </a:cxn>
                  <a:cxn ang="0">
                    <a:pos x="0" y="3"/>
                  </a:cxn>
                  <a:cxn ang="0">
                    <a:pos x="0" y="5"/>
                  </a:cxn>
                  <a:cxn ang="0">
                    <a:pos x="0" y="7"/>
                  </a:cxn>
                  <a:cxn ang="0">
                    <a:pos x="30" y="23"/>
                  </a:cxn>
                  <a:cxn ang="0">
                    <a:pos x="32" y="23"/>
                  </a:cxn>
                  <a:cxn ang="0">
                    <a:pos x="32" y="23"/>
                  </a:cxn>
                  <a:cxn ang="0">
                    <a:pos x="35" y="21"/>
                  </a:cxn>
                  <a:cxn ang="0">
                    <a:pos x="37" y="18"/>
                  </a:cxn>
                  <a:cxn ang="0">
                    <a:pos x="37" y="18"/>
                  </a:cxn>
                  <a:cxn ang="0">
                    <a:pos x="37" y="16"/>
                  </a:cxn>
                  <a:cxn ang="0">
                    <a:pos x="7" y="0"/>
                  </a:cxn>
                </a:cxnLst>
                <a:pathLst>
                  <a:path w="37" h="23">
                    <a:moveTo>
                      <a:pt x="7" y="0"/>
                    </a:moveTo>
                    <a:lnTo>
                      <a:pt x="5" y="0"/>
                    </a:lnTo>
                    <a:lnTo>
                      <a:pt x="2" y="0"/>
                    </a:lnTo>
                    <a:lnTo>
                      <a:pt x="0" y="0"/>
                    </a:lnTo>
                    <a:lnTo>
                      <a:pt x="0" y="3"/>
                    </a:lnTo>
                    <a:lnTo>
                      <a:pt x="0" y="5"/>
                    </a:lnTo>
                    <a:lnTo>
                      <a:pt x="0" y="7"/>
                    </a:lnTo>
                    <a:lnTo>
                      <a:pt x="30" y="23"/>
                    </a:lnTo>
                    <a:lnTo>
                      <a:pt x="32" y="23"/>
                    </a:lnTo>
                    <a:lnTo>
                      <a:pt x="32" y="23"/>
                    </a:lnTo>
                    <a:lnTo>
                      <a:pt x="35" y="21"/>
                    </a:lnTo>
                    <a:lnTo>
                      <a:pt x="37" y="18"/>
                    </a:lnTo>
                    <a:lnTo>
                      <a:pt x="37" y="18"/>
                    </a:lnTo>
                    <a:lnTo>
                      <a:pt x="37" y="16"/>
                    </a:lnTo>
                    <a:lnTo>
                      <a:pt x="7" y="0"/>
                    </a:lnTo>
                    <a:close/>
                  </a:path>
                </a:pathLst>
              </a:custGeom>
              <a:solidFill>
                <a:srgbClr val="000000"/>
              </a:solidFill>
              <a:ln w="9525">
                <a:noFill/>
              </a:ln>
            </p:spPr>
            <p:txBody>
              <a:bodyPr/>
              <a:p>
                <a:endParaRPr lang="zh-CN" altLang="en-US"/>
              </a:p>
            </p:txBody>
          </p:sp>
        </p:grpSp>
        <p:sp>
          <p:nvSpPr>
            <p:cNvPr id="72720" name="Rectangle 17"/>
            <p:cNvSpPr/>
            <p:nvPr/>
          </p:nvSpPr>
          <p:spPr>
            <a:xfrm>
              <a:off x="1511" y="3814"/>
              <a:ext cx="3215"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21" name="Rectangle 18"/>
            <p:cNvSpPr/>
            <p:nvPr/>
          </p:nvSpPr>
          <p:spPr>
            <a:xfrm>
              <a:off x="1979" y="3882"/>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72722" name="Rectangle 19"/>
            <p:cNvSpPr/>
            <p:nvPr/>
          </p:nvSpPr>
          <p:spPr>
            <a:xfrm>
              <a:off x="2111" y="3878"/>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72723" name="Rectangle 20"/>
            <p:cNvSpPr/>
            <p:nvPr/>
          </p:nvSpPr>
          <p:spPr>
            <a:xfrm>
              <a:off x="2407" y="3882"/>
              <a:ext cx="1680" cy="144"/>
            </a:xfrm>
            <a:prstGeom prst="rect">
              <a:avLst/>
            </a:prstGeom>
            <a:noFill/>
            <a:ln w="9525">
              <a:noFill/>
            </a:ln>
          </p:spPr>
          <p:txBody>
            <a:bodyPr wrap="none" lIns="0" tIns="0" rIns="0" bIns="0" anchor="t" anchorCtr="0">
              <a:spAutoFit/>
            </a:bodyPr>
            <a:p>
              <a:pPr algn="ctr"/>
              <a:r>
                <a:rPr lang="zh-CN" altLang="en-US" sz="1500" dirty="0">
                  <a:solidFill>
                    <a:srgbClr val="000000"/>
                  </a:solidFill>
                  <a:latin typeface="宋体" panose="02010600030101010101" pitchFamily="2" charset="-122"/>
                  <a:ea typeface="宋体" panose="02010600030101010101" pitchFamily="2" charset="-122"/>
                </a:rPr>
                <a:t>旅行推销员状态空间图（部分）</a:t>
              </a:r>
              <a:endParaRPr lang="zh-CN" altLang="en-US" dirty="0">
                <a:latin typeface="Arial" panose="020B0604020202020204" pitchFamily="34" charset="0"/>
                <a:ea typeface="宋体" panose="02010600030101010101" pitchFamily="2" charset="-122"/>
              </a:endParaRPr>
            </a:p>
          </p:txBody>
        </p:sp>
        <p:sp>
          <p:nvSpPr>
            <p:cNvPr id="72724" name="Rectangle 21"/>
            <p:cNvSpPr/>
            <p:nvPr/>
          </p:nvSpPr>
          <p:spPr>
            <a:xfrm>
              <a:off x="4253" y="3878"/>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725" name="Rectangle 22"/>
            <p:cNvSpPr/>
            <p:nvPr/>
          </p:nvSpPr>
          <p:spPr>
            <a:xfrm>
              <a:off x="-4" y="3337"/>
              <a:ext cx="806" cy="357"/>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26" name="Rectangle 23"/>
            <p:cNvSpPr/>
            <p:nvPr/>
          </p:nvSpPr>
          <p:spPr>
            <a:xfrm>
              <a:off x="130" y="3399"/>
              <a:ext cx="494"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ABCDEA</a:t>
              </a:r>
              <a:endParaRPr lang="en-US" altLang="zh-CN" dirty="0">
                <a:latin typeface="Arial" panose="020B0604020202020204" pitchFamily="34" charset="0"/>
                <a:ea typeface="宋体" panose="02010600030101010101" pitchFamily="2" charset="-122"/>
              </a:endParaRPr>
            </a:p>
          </p:txBody>
        </p:sp>
        <p:sp>
          <p:nvSpPr>
            <p:cNvPr id="72727" name="Rectangle 24"/>
            <p:cNvSpPr/>
            <p:nvPr/>
          </p:nvSpPr>
          <p:spPr>
            <a:xfrm>
              <a:off x="665" y="339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728" name="Rectangle 25"/>
            <p:cNvSpPr/>
            <p:nvPr/>
          </p:nvSpPr>
          <p:spPr>
            <a:xfrm>
              <a:off x="-4" y="3610"/>
              <a:ext cx="53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29" name="Rectangle 26"/>
            <p:cNvSpPr/>
            <p:nvPr/>
          </p:nvSpPr>
          <p:spPr>
            <a:xfrm>
              <a:off x="163" y="3671"/>
              <a:ext cx="24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375</a:t>
              </a:r>
              <a:endParaRPr lang="en-US" altLang="zh-CN" dirty="0">
                <a:latin typeface="Arial" panose="020B0604020202020204" pitchFamily="34" charset="0"/>
                <a:ea typeface="宋体" panose="02010600030101010101" pitchFamily="2" charset="-122"/>
              </a:endParaRPr>
            </a:p>
          </p:txBody>
        </p:sp>
        <p:sp>
          <p:nvSpPr>
            <p:cNvPr id="72730" name="Rectangle 27"/>
            <p:cNvSpPr/>
            <p:nvPr/>
          </p:nvSpPr>
          <p:spPr>
            <a:xfrm>
              <a:off x="364" y="3671"/>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731" name="Oval 28"/>
            <p:cNvSpPr/>
            <p:nvPr/>
          </p:nvSpPr>
          <p:spPr>
            <a:xfrm>
              <a:off x="4004" y="695"/>
              <a:ext cx="132"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32" name="Oval 29"/>
            <p:cNvSpPr/>
            <p:nvPr/>
          </p:nvSpPr>
          <p:spPr>
            <a:xfrm>
              <a:off x="3479" y="1548"/>
              <a:ext cx="132"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33" name="Oval 30"/>
            <p:cNvSpPr/>
            <p:nvPr/>
          </p:nvSpPr>
          <p:spPr>
            <a:xfrm>
              <a:off x="1514" y="1097"/>
              <a:ext cx="134"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34" name="Oval 31"/>
            <p:cNvSpPr/>
            <p:nvPr/>
          </p:nvSpPr>
          <p:spPr>
            <a:xfrm>
              <a:off x="4004" y="1548"/>
              <a:ext cx="132"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35" name="Oval 32"/>
            <p:cNvSpPr/>
            <p:nvPr/>
          </p:nvSpPr>
          <p:spPr>
            <a:xfrm>
              <a:off x="466" y="2502"/>
              <a:ext cx="132"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36" name="Oval 33"/>
            <p:cNvSpPr/>
            <p:nvPr/>
          </p:nvSpPr>
          <p:spPr>
            <a:xfrm>
              <a:off x="466" y="3104"/>
              <a:ext cx="132"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37" name="Oval 34"/>
            <p:cNvSpPr/>
            <p:nvPr/>
          </p:nvSpPr>
          <p:spPr>
            <a:xfrm>
              <a:off x="2890" y="1548"/>
              <a:ext cx="131"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38" name="Oval 35"/>
            <p:cNvSpPr/>
            <p:nvPr/>
          </p:nvSpPr>
          <p:spPr>
            <a:xfrm>
              <a:off x="924" y="1548"/>
              <a:ext cx="134"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39" name="Oval 36"/>
            <p:cNvSpPr/>
            <p:nvPr/>
          </p:nvSpPr>
          <p:spPr>
            <a:xfrm>
              <a:off x="1514" y="1548"/>
              <a:ext cx="134"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0" name="Oval 37"/>
            <p:cNvSpPr/>
            <p:nvPr/>
          </p:nvSpPr>
          <p:spPr>
            <a:xfrm>
              <a:off x="2103" y="1548"/>
              <a:ext cx="132"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1" name="Oval 38"/>
            <p:cNvSpPr/>
            <p:nvPr/>
          </p:nvSpPr>
          <p:spPr>
            <a:xfrm>
              <a:off x="466" y="1950"/>
              <a:ext cx="132"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2" name="Oval 39"/>
            <p:cNvSpPr/>
            <p:nvPr/>
          </p:nvSpPr>
          <p:spPr>
            <a:xfrm>
              <a:off x="924" y="1950"/>
              <a:ext cx="134"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3" name="Oval 40"/>
            <p:cNvSpPr/>
            <p:nvPr/>
          </p:nvSpPr>
          <p:spPr>
            <a:xfrm>
              <a:off x="1514" y="1950"/>
              <a:ext cx="134"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4" name="Oval 41"/>
            <p:cNvSpPr/>
            <p:nvPr/>
          </p:nvSpPr>
          <p:spPr>
            <a:xfrm>
              <a:off x="2039" y="1950"/>
              <a:ext cx="132" cy="5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5" name="Oval 42"/>
            <p:cNvSpPr/>
            <p:nvPr/>
          </p:nvSpPr>
          <p:spPr>
            <a:xfrm>
              <a:off x="924" y="2502"/>
              <a:ext cx="134"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6" name="Oval 43"/>
            <p:cNvSpPr/>
            <p:nvPr/>
          </p:nvSpPr>
          <p:spPr>
            <a:xfrm>
              <a:off x="1514" y="2502"/>
              <a:ext cx="134"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7" name="Oval 44"/>
            <p:cNvSpPr/>
            <p:nvPr/>
          </p:nvSpPr>
          <p:spPr>
            <a:xfrm>
              <a:off x="2039" y="2502"/>
              <a:ext cx="132"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8" name="Oval 45"/>
            <p:cNvSpPr/>
            <p:nvPr/>
          </p:nvSpPr>
          <p:spPr>
            <a:xfrm>
              <a:off x="924" y="3104"/>
              <a:ext cx="134"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49" name="Oval 46"/>
            <p:cNvSpPr/>
            <p:nvPr/>
          </p:nvSpPr>
          <p:spPr>
            <a:xfrm>
              <a:off x="3479" y="1097"/>
              <a:ext cx="132"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50" name="Oval 47"/>
            <p:cNvSpPr/>
            <p:nvPr/>
          </p:nvSpPr>
          <p:spPr>
            <a:xfrm>
              <a:off x="5181" y="1097"/>
              <a:ext cx="134"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51" name="Oval 48"/>
            <p:cNvSpPr/>
            <p:nvPr/>
          </p:nvSpPr>
          <p:spPr>
            <a:xfrm>
              <a:off x="2039" y="3104"/>
              <a:ext cx="132"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52" name="Oval 49"/>
            <p:cNvSpPr/>
            <p:nvPr/>
          </p:nvSpPr>
          <p:spPr>
            <a:xfrm>
              <a:off x="1514" y="3104"/>
              <a:ext cx="134"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753" name="Line 50"/>
            <p:cNvSpPr/>
            <p:nvPr/>
          </p:nvSpPr>
          <p:spPr>
            <a:xfrm>
              <a:off x="991" y="1548"/>
              <a:ext cx="1" cy="1605"/>
            </a:xfrm>
            <a:prstGeom prst="line">
              <a:avLst/>
            </a:prstGeom>
            <a:ln w="15875" cap="flat" cmpd="sng">
              <a:solidFill>
                <a:srgbClr val="000000"/>
              </a:solidFill>
              <a:prstDash val="solid"/>
              <a:round/>
              <a:headEnd type="none" w="med" len="med"/>
              <a:tailEnd type="none" w="med" len="med"/>
            </a:ln>
          </p:spPr>
        </p:sp>
        <p:sp>
          <p:nvSpPr>
            <p:cNvPr id="72754" name="Line 51"/>
            <p:cNvSpPr/>
            <p:nvPr/>
          </p:nvSpPr>
          <p:spPr>
            <a:xfrm>
              <a:off x="531" y="2000"/>
              <a:ext cx="1" cy="1104"/>
            </a:xfrm>
            <a:prstGeom prst="line">
              <a:avLst/>
            </a:prstGeom>
            <a:ln w="15875" cap="flat" cmpd="sng">
              <a:solidFill>
                <a:srgbClr val="000000"/>
              </a:solidFill>
              <a:prstDash val="solid"/>
              <a:round/>
              <a:headEnd type="none" w="med" len="med"/>
              <a:tailEnd type="none" w="med" len="med"/>
            </a:ln>
          </p:spPr>
        </p:sp>
        <p:sp>
          <p:nvSpPr>
            <p:cNvPr id="72755" name="Line 52"/>
            <p:cNvSpPr/>
            <p:nvPr/>
          </p:nvSpPr>
          <p:spPr>
            <a:xfrm flipV="1">
              <a:off x="531" y="1147"/>
              <a:ext cx="1047" cy="801"/>
            </a:xfrm>
            <a:prstGeom prst="line">
              <a:avLst/>
            </a:prstGeom>
            <a:ln w="15875" cap="flat" cmpd="sng">
              <a:solidFill>
                <a:srgbClr val="000000"/>
              </a:solidFill>
              <a:prstDash val="solid"/>
              <a:round/>
              <a:headEnd type="none" w="med" len="med"/>
              <a:tailEnd type="none" w="med" len="med"/>
            </a:ln>
          </p:spPr>
        </p:sp>
        <p:sp>
          <p:nvSpPr>
            <p:cNvPr id="72756" name="Line 53"/>
            <p:cNvSpPr/>
            <p:nvPr/>
          </p:nvSpPr>
          <p:spPr>
            <a:xfrm>
              <a:off x="1578" y="1147"/>
              <a:ext cx="1" cy="1957"/>
            </a:xfrm>
            <a:prstGeom prst="line">
              <a:avLst/>
            </a:prstGeom>
            <a:ln w="15875" cap="flat" cmpd="sng">
              <a:solidFill>
                <a:srgbClr val="000000"/>
              </a:solidFill>
              <a:prstDash val="solid"/>
              <a:round/>
              <a:headEnd type="none" w="med" len="med"/>
              <a:tailEnd type="none" w="med" len="med"/>
            </a:ln>
          </p:spPr>
        </p:sp>
        <p:sp>
          <p:nvSpPr>
            <p:cNvPr id="72757" name="Line 54"/>
            <p:cNvSpPr/>
            <p:nvPr/>
          </p:nvSpPr>
          <p:spPr>
            <a:xfrm>
              <a:off x="1578" y="1548"/>
              <a:ext cx="525" cy="400"/>
            </a:xfrm>
            <a:prstGeom prst="line">
              <a:avLst/>
            </a:prstGeom>
            <a:ln w="15875" cap="flat" cmpd="sng">
              <a:solidFill>
                <a:srgbClr val="000000"/>
              </a:solidFill>
              <a:prstDash val="solid"/>
              <a:round/>
              <a:headEnd type="none" w="med" len="med"/>
              <a:tailEnd type="none" w="med" len="med"/>
            </a:ln>
          </p:spPr>
        </p:sp>
        <p:sp>
          <p:nvSpPr>
            <p:cNvPr id="72758" name="Line 55"/>
            <p:cNvSpPr/>
            <p:nvPr/>
          </p:nvSpPr>
          <p:spPr>
            <a:xfrm>
              <a:off x="2103" y="2000"/>
              <a:ext cx="1" cy="1153"/>
            </a:xfrm>
            <a:prstGeom prst="line">
              <a:avLst/>
            </a:prstGeom>
            <a:ln w="15875" cap="flat" cmpd="sng">
              <a:solidFill>
                <a:srgbClr val="000000"/>
              </a:solidFill>
              <a:prstDash val="solid"/>
              <a:round/>
              <a:headEnd type="none" w="med" len="med"/>
              <a:tailEnd type="none" w="med" len="med"/>
            </a:ln>
          </p:spPr>
        </p:sp>
        <p:sp>
          <p:nvSpPr>
            <p:cNvPr id="72759" name="Line 56"/>
            <p:cNvSpPr/>
            <p:nvPr/>
          </p:nvSpPr>
          <p:spPr>
            <a:xfrm>
              <a:off x="1578" y="1147"/>
              <a:ext cx="525" cy="401"/>
            </a:xfrm>
            <a:prstGeom prst="line">
              <a:avLst/>
            </a:prstGeom>
            <a:ln w="15875" cap="flat" cmpd="sng">
              <a:solidFill>
                <a:srgbClr val="000000"/>
              </a:solidFill>
              <a:prstDash val="solid"/>
              <a:round/>
              <a:headEnd type="none" w="med" len="med"/>
              <a:tailEnd type="none" w="med" len="med"/>
            </a:ln>
          </p:spPr>
        </p:sp>
        <p:sp>
          <p:nvSpPr>
            <p:cNvPr id="72760" name="Line 57"/>
            <p:cNvSpPr/>
            <p:nvPr/>
          </p:nvSpPr>
          <p:spPr>
            <a:xfrm flipH="1">
              <a:off x="3019" y="745"/>
              <a:ext cx="1047" cy="803"/>
            </a:xfrm>
            <a:prstGeom prst="line">
              <a:avLst/>
            </a:prstGeom>
            <a:ln w="15875" cap="flat" cmpd="sng">
              <a:solidFill>
                <a:srgbClr val="000000"/>
              </a:solidFill>
              <a:prstDash val="solid"/>
              <a:round/>
              <a:headEnd type="none" w="med" len="med"/>
              <a:tailEnd type="none" w="med" len="med"/>
            </a:ln>
          </p:spPr>
        </p:sp>
        <p:sp>
          <p:nvSpPr>
            <p:cNvPr id="72761" name="Line 58"/>
            <p:cNvSpPr/>
            <p:nvPr/>
          </p:nvSpPr>
          <p:spPr>
            <a:xfrm>
              <a:off x="4069" y="745"/>
              <a:ext cx="475" cy="413"/>
            </a:xfrm>
            <a:prstGeom prst="line">
              <a:avLst/>
            </a:prstGeom>
            <a:ln w="15875" cap="flat" cmpd="sng">
              <a:solidFill>
                <a:srgbClr val="000000"/>
              </a:solidFill>
              <a:prstDash val="solid"/>
              <a:round/>
              <a:headEnd type="none" w="med" len="med"/>
              <a:tailEnd type="none" w="med" len="med"/>
            </a:ln>
          </p:spPr>
        </p:sp>
        <p:sp>
          <p:nvSpPr>
            <p:cNvPr id="72762" name="Line 59"/>
            <p:cNvSpPr/>
            <p:nvPr/>
          </p:nvSpPr>
          <p:spPr>
            <a:xfrm>
              <a:off x="4069" y="745"/>
              <a:ext cx="1177" cy="352"/>
            </a:xfrm>
            <a:prstGeom prst="line">
              <a:avLst/>
            </a:prstGeom>
            <a:ln w="15875" cap="flat" cmpd="sng">
              <a:solidFill>
                <a:srgbClr val="000000"/>
              </a:solidFill>
              <a:prstDash val="solid"/>
              <a:round/>
              <a:headEnd type="none" w="med" len="med"/>
              <a:tailEnd type="none" w="med" len="med"/>
            </a:ln>
          </p:spPr>
        </p:sp>
        <p:sp>
          <p:nvSpPr>
            <p:cNvPr id="72763" name="Line 60"/>
            <p:cNvSpPr/>
            <p:nvPr/>
          </p:nvSpPr>
          <p:spPr>
            <a:xfrm>
              <a:off x="3544" y="1147"/>
              <a:ext cx="1" cy="451"/>
            </a:xfrm>
            <a:prstGeom prst="line">
              <a:avLst/>
            </a:prstGeom>
            <a:ln w="15875" cap="flat" cmpd="sng">
              <a:solidFill>
                <a:srgbClr val="000000"/>
              </a:solidFill>
              <a:prstDash val="solid"/>
              <a:round/>
              <a:headEnd type="none" w="med" len="med"/>
              <a:tailEnd type="none" w="med" len="med"/>
            </a:ln>
          </p:spPr>
        </p:sp>
        <p:sp>
          <p:nvSpPr>
            <p:cNvPr id="72764" name="Line 61"/>
            <p:cNvSpPr/>
            <p:nvPr/>
          </p:nvSpPr>
          <p:spPr>
            <a:xfrm>
              <a:off x="3544" y="1147"/>
              <a:ext cx="522" cy="401"/>
            </a:xfrm>
            <a:prstGeom prst="line">
              <a:avLst/>
            </a:prstGeom>
            <a:ln w="15875" cap="flat" cmpd="sng">
              <a:solidFill>
                <a:srgbClr val="000000"/>
              </a:solidFill>
              <a:prstDash val="solid"/>
              <a:round/>
              <a:headEnd type="none" w="med" len="med"/>
              <a:tailEnd type="none" w="med" len="med"/>
            </a:ln>
          </p:spPr>
        </p:sp>
        <p:sp>
          <p:nvSpPr>
            <p:cNvPr id="72765" name="Line 62"/>
            <p:cNvSpPr/>
            <p:nvPr/>
          </p:nvSpPr>
          <p:spPr>
            <a:xfrm flipH="1">
              <a:off x="1578" y="745"/>
              <a:ext cx="2488" cy="402"/>
            </a:xfrm>
            <a:prstGeom prst="line">
              <a:avLst/>
            </a:prstGeom>
            <a:ln w="15875" cap="flat" cmpd="sng">
              <a:solidFill>
                <a:srgbClr val="000000"/>
              </a:solidFill>
              <a:prstDash val="solid"/>
              <a:round/>
              <a:headEnd type="none" w="med" len="med"/>
              <a:tailEnd type="none" w="med" len="med"/>
            </a:ln>
          </p:spPr>
        </p:sp>
        <p:grpSp>
          <p:nvGrpSpPr>
            <p:cNvPr id="72766" name="Group 68"/>
            <p:cNvGrpSpPr/>
            <p:nvPr/>
          </p:nvGrpSpPr>
          <p:grpSpPr>
            <a:xfrm>
              <a:off x="2765" y="1594"/>
              <a:ext cx="194" cy="245"/>
              <a:chOff x="2765" y="1594"/>
              <a:chExt cx="194" cy="245"/>
            </a:xfrm>
          </p:grpSpPr>
          <p:sp>
            <p:nvSpPr>
              <p:cNvPr id="72767" name="Freeform 63"/>
              <p:cNvSpPr/>
              <p:nvPr/>
            </p:nvSpPr>
            <p:spPr>
              <a:xfrm>
                <a:off x="2927" y="1594"/>
                <a:ext cx="32" cy="38"/>
              </a:xfrm>
              <a:custGeom>
                <a:avLst/>
                <a:gdLst/>
                <a:ahLst/>
                <a:cxnLst>
                  <a:cxn ang="0">
                    <a:pos x="32" y="9"/>
                  </a:cxn>
                  <a:cxn ang="0">
                    <a:pos x="32" y="4"/>
                  </a:cxn>
                  <a:cxn ang="0">
                    <a:pos x="32" y="4"/>
                  </a:cxn>
                  <a:cxn ang="0">
                    <a:pos x="30" y="2"/>
                  </a:cxn>
                  <a:cxn ang="0">
                    <a:pos x="27" y="0"/>
                  </a:cxn>
                  <a:cxn ang="0">
                    <a:pos x="27" y="0"/>
                  </a:cxn>
                  <a:cxn ang="0">
                    <a:pos x="25" y="2"/>
                  </a:cxn>
                  <a:cxn ang="0">
                    <a:pos x="0" y="32"/>
                  </a:cxn>
                  <a:cxn ang="0">
                    <a:pos x="0" y="34"/>
                  </a:cxn>
                  <a:cxn ang="0">
                    <a:pos x="0" y="36"/>
                  </a:cxn>
                  <a:cxn ang="0">
                    <a:pos x="0" y="38"/>
                  </a:cxn>
                  <a:cxn ang="0">
                    <a:pos x="2" y="38"/>
                  </a:cxn>
                  <a:cxn ang="0">
                    <a:pos x="5" y="38"/>
                  </a:cxn>
                  <a:cxn ang="0">
                    <a:pos x="7" y="38"/>
                  </a:cxn>
                  <a:cxn ang="0">
                    <a:pos x="32" y="9"/>
                  </a:cxn>
                </a:cxnLst>
                <a:pathLst>
                  <a:path w="32" h="38">
                    <a:moveTo>
                      <a:pt x="32" y="9"/>
                    </a:moveTo>
                    <a:lnTo>
                      <a:pt x="32" y="4"/>
                    </a:lnTo>
                    <a:lnTo>
                      <a:pt x="32" y="4"/>
                    </a:lnTo>
                    <a:lnTo>
                      <a:pt x="30" y="2"/>
                    </a:lnTo>
                    <a:lnTo>
                      <a:pt x="27" y="0"/>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solidFill>
              <a:ln w="9525">
                <a:noFill/>
              </a:ln>
            </p:spPr>
            <p:txBody>
              <a:bodyPr/>
              <a:p>
                <a:endParaRPr lang="zh-CN" altLang="en-US"/>
              </a:p>
            </p:txBody>
          </p:sp>
          <p:sp>
            <p:nvSpPr>
              <p:cNvPr id="72768" name="Freeform 64"/>
              <p:cNvSpPr/>
              <p:nvPr/>
            </p:nvSpPr>
            <p:spPr>
              <a:xfrm>
                <a:off x="2885" y="1646"/>
                <a:ext cx="34" cy="39"/>
              </a:xfrm>
              <a:custGeom>
                <a:avLst/>
                <a:gdLst/>
                <a:ahLst/>
                <a:cxnLst>
                  <a:cxn ang="0">
                    <a:pos x="32" y="7"/>
                  </a:cxn>
                  <a:cxn ang="0">
                    <a:pos x="34" y="5"/>
                  </a:cxn>
                  <a:cxn ang="0">
                    <a:pos x="34" y="2"/>
                  </a:cxn>
                  <a:cxn ang="0">
                    <a:pos x="32" y="0"/>
                  </a:cxn>
                  <a:cxn ang="0">
                    <a:pos x="29" y="0"/>
                  </a:cxn>
                  <a:cxn ang="0">
                    <a:pos x="27" y="0"/>
                  </a:cxn>
                  <a:cxn ang="0">
                    <a:pos x="24" y="0"/>
                  </a:cxn>
                  <a:cxn ang="0">
                    <a:pos x="2" y="30"/>
                  </a:cxn>
                  <a:cxn ang="0">
                    <a:pos x="0" y="32"/>
                  </a:cxn>
                  <a:cxn ang="0">
                    <a:pos x="0" y="34"/>
                  </a:cxn>
                  <a:cxn ang="0">
                    <a:pos x="2" y="36"/>
                  </a:cxn>
                  <a:cxn ang="0">
                    <a:pos x="5" y="39"/>
                  </a:cxn>
                  <a:cxn ang="0">
                    <a:pos x="7" y="39"/>
                  </a:cxn>
                  <a:cxn ang="0">
                    <a:pos x="10" y="36"/>
                  </a:cxn>
                  <a:cxn ang="0">
                    <a:pos x="32" y="7"/>
                  </a:cxn>
                </a:cxnLst>
                <a:pathLst>
                  <a:path w="34" h="39">
                    <a:moveTo>
                      <a:pt x="32" y="7"/>
                    </a:moveTo>
                    <a:lnTo>
                      <a:pt x="34" y="5"/>
                    </a:lnTo>
                    <a:lnTo>
                      <a:pt x="34" y="2"/>
                    </a:lnTo>
                    <a:lnTo>
                      <a:pt x="32" y="0"/>
                    </a:lnTo>
                    <a:lnTo>
                      <a:pt x="29" y="0"/>
                    </a:lnTo>
                    <a:lnTo>
                      <a:pt x="27" y="0"/>
                    </a:lnTo>
                    <a:lnTo>
                      <a:pt x="24" y="0"/>
                    </a:lnTo>
                    <a:lnTo>
                      <a:pt x="2" y="30"/>
                    </a:lnTo>
                    <a:lnTo>
                      <a:pt x="0" y="32"/>
                    </a:lnTo>
                    <a:lnTo>
                      <a:pt x="0" y="34"/>
                    </a:lnTo>
                    <a:lnTo>
                      <a:pt x="2" y="36"/>
                    </a:lnTo>
                    <a:lnTo>
                      <a:pt x="5" y="39"/>
                    </a:lnTo>
                    <a:lnTo>
                      <a:pt x="7" y="39"/>
                    </a:lnTo>
                    <a:lnTo>
                      <a:pt x="10" y="36"/>
                    </a:lnTo>
                    <a:lnTo>
                      <a:pt x="32" y="7"/>
                    </a:lnTo>
                    <a:close/>
                  </a:path>
                </a:pathLst>
              </a:custGeom>
              <a:solidFill>
                <a:srgbClr val="000000"/>
              </a:solidFill>
              <a:ln w="9525">
                <a:noFill/>
              </a:ln>
            </p:spPr>
            <p:txBody>
              <a:bodyPr/>
              <a:p>
                <a:endParaRPr lang="zh-CN" altLang="en-US"/>
              </a:p>
            </p:txBody>
          </p:sp>
          <p:sp>
            <p:nvSpPr>
              <p:cNvPr id="72769" name="Freeform 65"/>
              <p:cNvSpPr/>
              <p:nvPr/>
            </p:nvSpPr>
            <p:spPr>
              <a:xfrm>
                <a:off x="2845" y="1698"/>
                <a:ext cx="35" cy="39"/>
              </a:xfrm>
              <a:custGeom>
                <a:avLst/>
                <a:gdLst/>
                <a:ahLst/>
                <a:cxnLst>
                  <a:cxn ang="0">
                    <a:pos x="32" y="7"/>
                  </a:cxn>
                  <a:cxn ang="0">
                    <a:pos x="35" y="5"/>
                  </a:cxn>
                  <a:cxn ang="0">
                    <a:pos x="35" y="3"/>
                  </a:cxn>
                  <a:cxn ang="0">
                    <a:pos x="32" y="0"/>
                  </a:cxn>
                  <a:cxn ang="0">
                    <a:pos x="30" y="0"/>
                  </a:cxn>
                  <a:cxn ang="0">
                    <a:pos x="27" y="0"/>
                  </a:cxn>
                  <a:cxn ang="0">
                    <a:pos x="25" y="0"/>
                  </a:cxn>
                  <a:cxn ang="0">
                    <a:pos x="2" y="30"/>
                  </a:cxn>
                  <a:cxn ang="0">
                    <a:pos x="0" y="32"/>
                  </a:cxn>
                  <a:cxn ang="0">
                    <a:pos x="0" y="34"/>
                  </a:cxn>
                  <a:cxn ang="0">
                    <a:pos x="2" y="37"/>
                  </a:cxn>
                  <a:cxn ang="0">
                    <a:pos x="5" y="39"/>
                  </a:cxn>
                  <a:cxn ang="0">
                    <a:pos x="7" y="39"/>
                  </a:cxn>
                  <a:cxn ang="0">
                    <a:pos x="10" y="37"/>
                  </a:cxn>
                  <a:cxn ang="0">
                    <a:pos x="32" y="7"/>
                  </a:cxn>
                </a:cxnLst>
                <a:pathLst>
                  <a:path w="35" h="39">
                    <a:moveTo>
                      <a:pt x="32" y="7"/>
                    </a:moveTo>
                    <a:lnTo>
                      <a:pt x="35" y="5"/>
                    </a:lnTo>
                    <a:lnTo>
                      <a:pt x="35" y="3"/>
                    </a:lnTo>
                    <a:lnTo>
                      <a:pt x="32" y="0"/>
                    </a:lnTo>
                    <a:lnTo>
                      <a:pt x="30" y="0"/>
                    </a:lnTo>
                    <a:lnTo>
                      <a:pt x="27" y="0"/>
                    </a:lnTo>
                    <a:lnTo>
                      <a:pt x="25" y="0"/>
                    </a:lnTo>
                    <a:lnTo>
                      <a:pt x="2" y="30"/>
                    </a:lnTo>
                    <a:lnTo>
                      <a:pt x="0" y="32"/>
                    </a:lnTo>
                    <a:lnTo>
                      <a:pt x="0" y="34"/>
                    </a:lnTo>
                    <a:lnTo>
                      <a:pt x="2" y="37"/>
                    </a:lnTo>
                    <a:lnTo>
                      <a:pt x="5" y="39"/>
                    </a:lnTo>
                    <a:lnTo>
                      <a:pt x="7" y="39"/>
                    </a:lnTo>
                    <a:lnTo>
                      <a:pt x="10" y="37"/>
                    </a:lnTo>
                    <a:lnTo>
                      <a:pt x="32" y="7"/>
                    </a:lnTo>
                    <a:close/>
                  </a:path>
                </a:pathLst>
              </a:custGeom>
              <a:solidFill>
                <a:srgbClr val="000000"/>
              </a:solidFill>
              <a:ln w="9525">
                <a:noFill/>
              </a:ln>
            </p:spPr>
            <p:txBody>
              <a:bodyPr/>
              <a:p>
                <a:endParaRPr lang="zh-CN" altLang="en-US"/>
              </a:p>
            </p:txBody>
          </p:sp>
          <p:sp>
            <p:nvSpPr>
              <p:cNvPr id="72770" name="Freeform 66"/>
              <p:cNvSpPr/>
              <p:nvPr/>
            </p:nvSpPr>
            <p:spPr>
              <a:xfrm>
                <a:off x="2805" y="1748"/>
                <a:ext cx="32" cy="39"/>
              </a:xfrm>
              <a:custGeom>
                <a:avLst/>
                <a:gdLst/>
                <a:ahLst/>
                <a:cxnLst>
                  <a:cxn ang="0">
                    <a:pos x="32" y="9"/>
                  </a:cxn>
                  <a:cxn ang="0">
                    <a:pos x="32" y="7"/>
                  </a:cxn>
                  <a:cxn ang="0">
                    <a:pos x="32" y="5"/>
                  </a:cxn>
                  <a:cxn ang="0">
                    <a:pos x="32" y="3"/>
                  </a:cxn>
                  <a:cxn ang="0">
                    <a:pos x="30" y="0"/>
                  </a:cxn>
                  <a:cxn ang="0">
                    <a:pos x="27" y="0"/>
                  </a:cxn>
                  <a:cxn ang="0">
                    <a:pos x="25" y="3"/>
                  </a:cxn>
                  <a:cxn ang="0">
                    <a:pos x="2" y="32"/>
                  </a:cxn>
                  <a:cxn ang="0">
                    <a:pos x="0" y="34"/>
                  </a:cxn>
                  <a:cxn ang="0">
                    <a:pos x="0" y="37"/>
                  </a:cxn>
                  <a:cxn ang="0">
                    <a:pos x="2" y="39"/>
                  </a:cxn>
                  <a:cxn ang="0">
                    <a:pos x="5" y="39"/>
                  </a:cxn>
                  <a:cxn ang="0">
                    <a:pos x="7" y="39"/>
                  </a:cxn>
                  <a:cxn ang="0">
                    <a:pos x="10" y="39"/>
                  </a:cxn>
                  <a:cxn ang="0">
                    <a:pos x="32" y="9"/>
                  </a:cxn>
                </a:cxnLst>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solidFill>
              <a:ln w="9525">
                <a:noFill/>
              </a:ln>
            </p:spPr>
            <p:txBody>
              <a:bodyPr/>
              <a:p>
                <a:endParaRPr lang="zh-CN" altLang="en-US"/>
              </a:p>
            </p:txBody>
          </p:sp>
          <p:sp>
            <p:nvSpPr>
              <p:cNvPr id="72771" name="Freeform 67"/>
              <p:cNvSpPr/>
              <p:nvPr/>
            </p:nvSpPr>
            <p:spPr>
              <a:xfrm>
                <a:off x="2765" y="1800"/>
                <a:ext cx="33" cy="39"/>
              </a:xfrm>
              <a:custGeom>
                <a:avLst/>
                <a:gdLst/>
                <a:ahLst/>
                <a:cxnLst>
                  <a:cxn ang="0">
                    <a:pos x="33" y="10"/>
                  </a:cxn>
                  <a:cxn ang="0">
                    <a:pos x="33" y="7"/>
                  </a:cxn>
                  <a:cxn ang="0">
                    <a:pos x="33" y="5"/>
                  </a:cxn>
                  <a:cxn ang="0">
                    <a:pos x="33" y="3"/>
                  </a:cxn>
                  <a:cxn ang="0">
                    <a:pos x="30" y="0"/>
                  </a:cxn>
                  <a:cxn ang="0">
                    <a:pos x="28" y="0"/>
                  </a:cxn>
                  <a:cxn ang="0">
                    <a:pos x="25" y="3"/>
                  </a:cxn>
                  <a:cxn ang="0">
                    <a:pos x="0" y="32"/>
                  </a:cxn>
                  <a:cxn ang="0">
                    <a:pos x="0" y="35"/>
                  </a:cxn>
                  <a:cxn ang="0">
                    <a:pos x="0" y="37"/>
                  </a:cxn>
                  <a:cxn ang="0">
                    <a:pos x="0" y="39"/>
                  </a:cxn>
                  <a:cxn ang="0">
                    <a:pos x="3" y="39"/>
                  </a:cxn>
                  <a:cxn ang="0">
                    <a:pos x="5" y="39"/>
                  </a:cxn>
                  <a:cxn ang="0">
                    <a:pos x="8" y="39"/>
                  </a:cxn>
                  <a:cxn ang="0">
                    <a:pos x="33" y="10"/>
                  </a:cxn>
                </a:cxnLst>
                <a:pathLst>
                  <a:path w="33" h="39">
                    <a:moveTo>
                      <a:pt x="33" y="10"/>
                    </a:moveTo>
                    <a:lnTo>
                      <a:pt x="33" y="7"/>
                    </a:lnTo>
                    <a:lnTo>
                      <a:pt x="33" y="5"/>
                    </a:lnTo>
                    <a:lnTo>
                      <a:pt x="33" y="3"/>
                    </a:lnTo>
                    <a:lnTo>
                      <a:pt x="30" y="0"/>
                    </a:lnTo>
                    <a:lnTo>
                      <a:pt x="28" y="0"/>
                    </a:lnTo>
                    <a:lnTo>
                      <a:pt x="25" y="3"/>
                    </a:lnTo>
                    <a:lnTo>
                      <a:pt x="0" y="32"/>
                    </a:lnTo>
                    <a:lnTo>
                      <a:pt x="0" y="35"/>
                    </a:lnTo>
                    <a:lnTo>
                      <a:pt x="0" y="37"/>
                    </a:lnTo>
                    <a:lnTo>
                      <a:pt x="0" y="39"/>
                    </a:lnTo>
                    <a:lnTo>
                      <a:pt x="3" y="39"/>
                    </a:lnTo>
                    <a:lnTo>
                      <a:pt x="5" y="39"/>
                    </a:lnTo>
                    <a:lnTo>
                      <a:pt x="8" y="39"/>
                    </a:lnTo>
                    <a:lnTo>
                      <a:pt x="33" y="10"/>
                    </a:lnTo>
                    <a:close/>
                  </a:path>
                </a:pathLst>
              </a:custGeom>
              <a:solidFill>
                <a:srgbClr val="000000"/>
              </a:solidFill>
              <a:ln w="9525">
                <a:noFill/>
              </a:ln>
            </p:spPr>
            <p:txBody>
              <a:bodyPr/>
              <a:p>
                <a:endParaRPr lang="zh-CN" altLang="en-US"/>
              </a:p>
            </p:txBody>
          </p:sp>
        </p:grpSp>
        <p:grpSp>
          <p:nvGrpSpPr>
            <p:cNvPr id="72772" name="Group 74"/>
            <p:cNvGrpSpPr/>
            <p:nvPr/>
          </p:nvGrpSpPr>
          <p:grpSpPr>
            <a:xfrm>
              <a:off x="2949" y="1594"/>
              <a:ext cx="194" cy="245"/>
              <a:chOff x="2949" y="1594"/>
              <a:chExt cx="194" cy="245"/>
            </a:xfrm>
          </p:grpSpPr>
          <p:sp>
            <p:nvSpPr>
              <p:cNvPr id="72773" name="Freeform 69"/>
              <p:cNvSpPr/>
              <p:nvPr/>
            </p:nvSpPr>
            <p:spPr>
              <a:xfrm>
                <a:off x="2949" y="1594"/>
                <a:ext cx="33" cy="38"/>
              </a:xfrm>
              <a:custGeom>
                <a:avLst/>
                <a:gdLst/>
                <a:ahLst/>
                <a:cxnLst>
                  <a:cxn ang="0">
                    <a:pos x="10" y="2"/>
                  </a:cxn>
                  <a:cxn ang="0">
                    <a:pos x="5" y="0"/>
                  </a:cxn>
                  <a:cxn ang="0">
                    <a:pos x="5" y="0"/>
                  </a:cxn>
                  <a:cxn ang="0">
                    <a:pos x="3" y="2"/>
                  </a:cxn>
                  <a:cxn ang="0">
                    <a:pos x="0" y="4"/>
                  </a:cxn>
                  <a:cxn ang="0">
                    <a:pos x="0" y="4"/>
                  </a:cxn>
                  <a:cxn ang="0">
                    <a:pos x="3" y="9"/>
                  </a:cxn>
                  <a:cxn ang="0">
                    <a:pos x="25" y="38"/>
                  </a:cxn>
                  <a:cxn ang="0">
                    <a:pos x="28" y="38"/>
                  </a:cxn>
                  <a:cxn ang="0">
                    <a:pos x="30" y="38"/>
                  </a:cxn>
                  <a:cxn ang="0">
                    <a:pos x="33" y="38"/>
                  </a:cxn>
                  <a:cxn ang="0">
                    <a:pos x="33" y="36"/>
                  </a:cxn>
                  <a:cxn ang="0">
                    <a:pos x="33" y="34"/>
                  </a:cxn>
                  <a:cxn ang="0">
                    <a:pos x="33" y="32"/>
                  </a:cxn>
                  <a:cxn ang="0">
                    <a:pos x="10" y="2"/>
                  </a:cxn>
                </a:cxnLst>
                <a:pathLst>
                  <a:path w="33" h="38">
                    <a:moveTo>
                      <a:pt x="10" y="2"/>
                    </a:moveTo>
                    <a:lnTo>
                      <a:pt x="5" y="0"/>
                    </a:lnTo>
                    <a:lnTo>
                      <a:pt x="5" y="0"/>
                    </a:lnTo>
                    <a:lnTo>
                      <a:pt x="3" y="2"/>
                    </a:lnTo>
                    <a:lnTo>
                      <a:pt x="0" y="4"/>
                    </a:lnTo>
                    <a:lnTo>
                      <a:pt x="0" y="4"/>
                    </a:lnTo>
                    <a:lnTo>
                      <a:pt x="3" y="9"/>
                    </a:lnTo>
                    <a:lnTo>
                      <a:pt x="25" y="38"/>
                    </a:lnTo>
                    <a:lnTo>
                      <a:pt x="28" y="38"/>
                    </a:lnTo>
                    <a:lnTo>
                      <a:pt x="30" y="38"/>
                    </a:lnTo>
                    <a:lnTo>
                      <a:pt x="33" y="38"/>
                    </a:lnTo>
                    <a:lnTo>
                      <a:pt x="33" y="36"/>
                    </a:lnTo>
                    <a:lnTo>
                      <a:pt x="33" y="34"/>
                    </a:lnTo>
                    <a:lnTo>
                      <a:pt x="33" y="32"/>
                    </a:lnTo>
                    <a:lnTo>
                      <a:pt x="10" y="2"/>
                    </a:lnTo>
                    <a:close/>
                  </a:path>
                </a:pathLst>
              </a:custGeom>
              <a:solidFill>
                <a:srgbClr val="000000"/>
              </a:solidFill>
              <a:ln w="9525">
                <a:noFill/>
              </a:ln>
            </p:spPr>
            <p:txBody>
              <a:bodyPr/>
              <a:p>
                <a:endParaRPr lang="zh-CN" altLang="en-US"/>
              </a:p>
            </p:txBody>
          </p:sp>
          <p:sp>
            <p:nvSpPr>
              <p:cNvPr id="72774" name="Freeform 70"/>
              <p:cNvSpPr/>
              <p:nvPr/>
            </p:nvSpPr>
            <p:spPr>
              <a:xfrm>
                <a:off x="2989" y="1646"/>
                <a:ext cx="35" cy="39"/>
              </a:xfrm>
              <a:custGeom>
                <a:avLst/>
                <a:gdLst/>
                <a:ahLst/>
                <a:cxnLst>
                  <a:cxn ang="0">
                    <a:pos x="10" y="0"/>
                  </a:cxn>
                  <a:cxn ang="0">
                    <a:pos x="8" y="0"/>
                  </a:cxn>
                  <a:cxn ang="0">
                    <a:pos x="5" y="0"/>
                  </a:cxn>
                  <a:cxn ang="0">
                    <a:pos x="3" y="0"/>
                  </a:cxn>
                  <a:cxn ang="0">
                    <a:pos x="0" y="2"/>
                  </a:cxn>
                  <a:cxn ang="0">
                    <a:pos x="0" y="5"/>
                  </a:cxn>
                  <a:cxn ang="0">
                    <a:pos x="3" y="7"/>
                  </a:cxn>
                  <a:cxn ang="0">
                    <a:pos x="25" y="36"/>
                  </a:cxn>
                  <a:cxn ang="0">
                    <a:pos x="27" y="39"/>
                  </a:cxn>
                  <a:cxn ang="0">
                    <a:pos x="30" y="39"/>
                  </a:cxn>
                  <a:cxn ang="0">
                    <a:pos x="32" y="36"/>
                  </a:cxn>
                  <a:cxn ang="0">
                    <a:pos x="35" y="34"/>
                  </a:cxn>
                  <a:cxn ang="0">
                    <a:pos x="35" y="32"/>
                  </a:cxn>
                  <a:cxn ang="0">
                    <a:pos x="32" y="30"/>
                  </a:cxn>
                  <a:cxn ang="0">
                    <a:pos x="10" y="0"/>
                  </a:cxn>
                </a:cxnLst>
                <a:pathLst>
                  <a:path w="35" h="39">
                    <a:moveTo>
                      <a:pt x="10" y="0"/>
                    </a:moveTo>
                    <a:lnTo>
                      <a:pt x="8" y="0"/>
                    </a:lnTo>
                    <a:lnTo>
                      <a:pt x="5" y="0"/>
                    </a:lnTo>
                    <a:lnTo>
                      <a:pt x="3" y="0"/>
                    </a:lnTo>
                    <a:lnTo>
                      <a:pt x="0" y="2"/>
                    </a:lnTo>
                    <a:lnTo>
                      <a:pt x="0" y="5"/>
                    </a:lnTo>
                    <a:lnTo>
                      <a:pt x="3" y="7"/>
                    </a:lnTo>
                    <a:lnTo>
                      <a:pt x="25" y="36"/>
                    </a:lnTo>
                    <a:lnTo>
                      <a:pt x="27" y="39"/>
                    </a:lnTo>
                    <a:lnTo>
                      <a:pt x="30" y="39"/>
                    </a:lnTo>
                    <a:lnTo>
                      <a:pt x="32" y="36"/>
                    </a:lnTo>
                    <a:lnTo>
                      <a:pt x="35" y="34"/>
                    </a:lnTo>
                    <a:lnTo>
                      <a:pt x="35" y="32"/>
                    </a:lnTo>
                    <a:lnTo>
                      <a:pt x="32" y="30"/>
                    </a:lnTo>
                    <a:lnTo>
                      <a:pt x="10" y="0"/>
                    </a:lnTo>
                    <a:close/>
                  </a:path>
                </a:pathLst>
              </a:custGeom>
              <a:solidFill>
                <a:srgbClr val="000000"/>
              </a:solidFill>
              <a:ln w="9525">
                <a:noFill/>
              </a:ln>
            </p:spPr>
            <p:txBody>
              <a:bodyPr/>
              <a:p>
                <a:endParaRPr lang="zh-CN" altLang="en-US"/>
              </a:p>
            </p:txBody>
          </p:sp>
          <p:sp>
            <p:nvSpPr>
              <p:cNvPr id="72775" name="Freeform 71"/>
              <p:cNvSpPr/>
              <p:nvPr/>
            </p:nvSpPr>
            <p:spPr>
              <a:xfrm>
                <a:off x="3029" y="1698"/>
                <a:ext cx="35" cy="39"/>
              </a:xfrm>
              <a:custGeom>
                <a:avLst/>
                <a:gdLst/>
                <a:ahLst/>
                <a:cxnLst>
                  <a:cxn ang="0">
                    <a:pos x="10" y="0"/>
                  </a:cxn>
                  <a:cxn ang="0">
                    <a:pos x="7" y="0"/>
                  </a:cxn>
                  <a:cxn ang="0">
                    <a:pos x="5" y="0"/>
                  </a:cxn>
                  <a:cxn ang="0">
                    <a:pos x="2" y="0"/>
                  </a:cxn>
                  <a:cxn ang="0">
                    <a:pos x="0" y="3"/>
                  </a:cxn>
                  <a:cxn ang="0">
                    <a:pos x="0" y="5"/>
                  </a:cxn>
                  <a:cxn ang="0">
                    <a:pos x="2" y="7"/>
                  </a:cxn>
                  <a:cxn ang="0">
                    <a:pos x="25" y="37"/>
                  </a:cxn>
                  <a:cxn ang="0">
                    <a:pos x="27" y="39"/>
                  </a:cxn>
                  <a:cxn ang="0">
                    <a:pos x="30" y="39"/>
                  </a:cxn>
                  <a:cxn ang="0">
                    <a:pos x="32" y="37"/>
                  </a:cxn>
                  <a:cxn ang="0">
                    <a:pos x="35" y="34"/>
                  </a:cxn>
                  <a:cxn ang="0">
                    <a:pos x="35" y="32"/>
                  </a:cxn>
                  <a:cxn ang="0">
                    <a:pos x="32" y="30"/>
                  </a:cxn>
                  <a:cxn ang="0">
                    <a:pos x="10" y="0"/>
                  </a:cxn>
                </a:cxnLst>
                <a:pathLst>
                  <a:path w="35" h="39">
                    <a:moveTo>
                      <a:pt x="10" y="0"/>
                    </a:moveTo>
                    <a:lnTo>
                      <a:pt x="7" y="0"/>
                    </a:lnTo>
                    <a:lnTo>
                      <a:pt x="5" y="0"/>
                    </a:lnTo>
                    <a:lnTo>
                      <a:pt x="2" y="0"/>
                    </a:lnTo>
                    <a:lnTo>
                      <a:pt x="0" y="3"/>
                    </a:lnTo>
                    <a:lnTo>
                      <a:pt x="0" y="5"/>
                    </a:lnTo>
                    <a:lnTo>
                      <a:pt x="2" y="7"/>
                    </a:lnTo>
                    <a:lnTo>
                      <a:pt x="25" y="37"/>
                    </a:lnTo>
                    <a:lnTo>
                      <a:pt x="27" y="39"/>
                    </a:lnTo>
                    <a:lnTo>
                      <a:pt x="30" y="39"/>
                    </a:lnTo>
                    <a:lnTo>
                      <a:pt x="32" y="37"/>
                    </a:lnTo>
                    <a:lnTo>
                      <a:pt x="35" y="34"/>
                    </a:lnTo>
                    <a:lnTo>
                      <a:pt x="35" y="32"/>
                    </a:lnTo>
                    <a:lnTo>
                      <a:pt x="32" y="30"/>
                    </a:lnTo>
                    <a:lnTo>
                      <a:pt x="10" y="0"/>
                    </a:lnTo>
                    <a:close/>
                  </a:path>
                </a:pathLst>
              </a:custGeom>
              <a:solidFill>
                <a:srgbClr val="000000"/>
              </a:solidFill>
              <a:ln w="9525">
                <a:noFill/>
              </a:ln>
            </p:spPr>
            <p:txBody>
              <a:bodyPr/>
              <a:p>
                <a:endParaRPr lang="zh-CN" altLang="en-US"/>
              </a:p>
            </p:txBody>
          </p:sp>
          <p:sp>
            <p:nvSpPr>
              <p:cNvPr id="72776" name="Freeform 72"/>
              <p:cNvSpPr/>
              <p:nvPr/>
            </p:nvSpPr>
            <p:spPr>
              <a:xfrm>
                <a:off x="3071" y="1748"/>
                <a:ext cx="33" cy="39"/>
              </a:xfrm>
              <a:custGeom>
                <a:avLst/>
                <a:gdLst/>
                <a:ahLst/>
                <a:cxnLst>
                  <a:cxn ang="0">
                    <a:pos x="8" y="3"/>
                  </a:cxn>
                  <a:cxn ang="0">
                    <a:pos x="5" y="0"/>
                  </a:cxn>
                  <a:cxn ang="0">
                    <a:pos x="3" y="0"/>
                  </a:cxn>
                  <a:cxn ang="0">
                    <a:pos x="0" y="3"/>
                  </a:cxn>
                  <a:cxn ang="0">
                    <a:pos x="0" y="5"/>
                  </a:cxn>
                  <a:cxn ang="0">
                    <a:pos x="0" y="7"/>
                  </a:cxn>
                  <a:cxn ang="0">
                    <a:pos x="0" y="9"/>
                  </a:cxn>
                  <a:cxn ang="0">
                    <a:pos x="23" y="39"/>
                  </a:cxn>
                  <a:cxn ang="0">
                    <a:pos x="25" y="39"/>
                  </a:cxn>
                  <a:cxn ang="0">
                    <a:pos x="28" y="39"/>
                  </a:cxn>
                  <a:cxn ang="0">
                    <a:pos x="30" y="39"/>
                  </a:cxn>
                  <a:cxn ang="0">
                    <a:pos x="33" y="37"/>
                  </a:cxn>
                  <a:cxn ang="0">
                    <a:pos x="33" y="34"/>
                  </a:cxn>
                  <a:cxn ang="0">
                    <a:pos x="30" y="32"/>
                  </a:cxn>
                  <a:cxn ang="0">
                    <a:pos x="8" y="3"/>
                  </a:cxn>
                </a:cxnLst>
                <a:pathLst>
                  <a:path w="33" h="39">
                    <a:moveTo>
                      <a:pt x="8" y="3"/>
                    </a:moveTo>
                    <a:lnTo>
                      <a:pt x="5" y="0"/>
                    </a:lnTo>
                    <a:lnTo>
                      <a:pt x="3" y="0"/>
                    </a:lnTo>
                    <a:lnTo>
                      <a:pt x="0" y="3"/>
                    </a:lnTo>
                    <a:lnTo>
                      <a:pt x="0" y="5"/>
                    </a:lnTo>
                    <a:lnTo>
                      <a:pt x="0" y="7"/>
                    </a:lnTo>
                    <a:lnTo>
                      <a:pt x="0" y="9"/>
                    </a:lnTo>
                    <a:lnTo>
                      <a:pt x="23" y="39"/>
                    </a:lnTo>
                    <a:lnTo>
                      <a:pt x="25" y="39"/>
                    </a:lnTo>
                    <a:lnTo>
                      <a:pt x="28" y="39"/>
                    </a:lnTo>
                    <a:lnTo>
                      <a:pt x="30" y="39"/>
                    </a:lnTo>
                    <a:lnTo>
                      <a:pt x="33" y="37"/>
                    </a:lnTo>
                    <a:lnTo>
                      <a:pt x="33" y="34"/>
                    </a:lnTo>
                    <a:lnTo>
                      <a:pt x="30" y="32"/>
                    </a:lnTo>
                    <a:lnTo>
                      <a:pt x="8" y="3"/>
                    </a:lnTo>
                    <a:close/>
                  </a:path>
                </a:pathLst>
              </a:custGeom>
              <a:solidFill>
                <a:srgbClr val="000000"/>
              </a:solidFill>
              <a:ln w="9525">
                <a:noFill/>
              </a:ln>
            </p:spPr>
            <p:txBody>
              <a:bodyPr/>
              <a:p>
                <a:endParaRPr lang="zh-CN" altLang="en-US"/>
              </a:p>
            </p:txBody>
          </p:sp>
          <p:sp>
            <p:nvSpPr>
              <p:cNvPr id="72777" name="Freeform 73"/>
              <p:cNvSpPr/>
              <p:nvPr/>
            </p:nvSpPr>
            <p:spPr>
              <a:xfrm>
                <a:off x="3111" y="1800"/>
                <a:ext cx="32" cy="39"/>
              </a:xfrm>
              <a:custGeom>
                <a:avLst/>
                <a:gdLst/>
                <a:ahLst/>
                <a:cxnLst>
                  <a:cxn ang="0">
                    <a:pos x="7" y="3"/>
                  </a:cxn>
                  <a:cxn ang="0">
                    <a:pos x="5" y="0"/>
                  </a:cxn>
                  <a:cxn ang="0">
                    <a:pos x="3" y="0"/>
                  </a:cxn>
                  <a:cxn ang="0">
                    <a:pos x="0" y="3"/>
                  </a:cxn>
                  <a:cxn ang="0">
                    <a:pos x="0" y="5"/>
                  </a:cxn>
                  <a:cxn ang="0">
                    <a:pos x="0" y="7"/>
                  </a:cxn>
                  <a:cxn ang="0">
                    <a:pos x="0" y="10"/>
                  </a:cxn>
                  <a:cxn ang="0">
                    <a:pos x="25" y="39"/>
                  </a:cxn>
                  <a:cxn ang="0">
                    <a:pos x="27" y="39"/>
                  </a:cxn>
                  <a:cxn ang="0">
                    <a:pos x="30" y="39"/>
                  </a:cxn>
                  <a:cxn ang="0">
                    <a:pos x="32" y="39"/>
                  </a:cxn>
                  <a:cxn ang="0">
                    <a:pos x="32" y="37"/>
                  </a:cxn>
                  <a:cxn ang="0">
                    <a:pos x="32" y="35"/>
                  </a:cxn>
                  <a:cxn ang="0">
                    <a:pos x="32" y="32"/>
                  </a:cxn>
                  <a:cxn ang="0">
                    <a:pos x="7" y="3"/>
                  </a:cxn>
                </a:cxnLst>
                <a:pathLst>
                  <a:path w="32" h="39">
                    <a:moveTo>
                      <a:pt x="7" y="3"/>
                    </a:moveTo>
                    <a:lnTo>
                      <a:pt x="5" y="0"/>
                    </a:lnTo>
                    <a:lnTo>
                      <a:pt x="3" y="0"/>
                    </a:lnTo>
                    <a:lnTo>
                      <a:pt x="0" y="3"/>
                    </a:lnTo>
                    <a:lnTo>
                      <a:pt x="0" y="5"/>
                    </a:lnTo>
                    <a:lnTo>
                      <a:pt x="0" y="7"/>
                    </a:lnTo>
                    <a:lnTo>
                      <a:pt x="0" y="10"/>
                    </a:lnTo>
                    <a:lnTo>
                      <a:pt x="25" y="39"/>
                    </a:lnTo>
                    <a:lnTo>
                      <a:pt x="27" y="39"/>
                    </a:lnTo>
                    <a:lnTo>
                      <a:pt x="30" y="39"/>
                    </a:lnTo>
                    <a:lnTo>
                      <a:pt x="32" y="39"/>
                    </a:lnTo>
                    <a:lnTo>
                      <a:pt x="32" y="37"/>
                    </a:lnTo>
                    <a:lnTo>
                      <a:pt x="32" y="35"/>
                    </a:lnTo>
                    <a:lnTo>
                      <a:pt x="32" y="32"/>
                    </a:lnTo>
                    <a:lnTo>
                      <a:pt x="7" y="3"/>
                    </a:lnTo>
                    <a:close/>
                  </a:path>
                </a:pathLst>
              </a:custGeom>
              <a:solidFill>
                <a:srgbClr val="000000"/>
              </a:solidFill>
              <a:ln w="9525">
                <a:noFill/>
              </a:ln>
            </p:spPr>
            <p:txBody>
              <a:bodyPr/>
              <a:p>
                <a:endParaRPr lang="zh-CN" altLang="en-US"/>
              </a:p>
            </p:txBody>
          </p:sp>
        </p:grpSp>
        <p:grpSp>
          <p:nvGrpSpPr>
            <p:cNvPr id="72778" name="Group 80"/>
            <p:cNvGrpSpPr/>
            <p:nvPr/>
          </p:nvGrpSpPr>
          <p:grpSpPr>
            <a:xfrm>
              <a:off x="3355" y="1594"/>
              <a:ext cx="194" cy="245"/>
              <a:chOff x="3355" y="1594"/>
              <a:chExt cx="194" cy="245"/>
            </a:xfrm>
          </p:grpSpPr>
          <p:sp>
            <p:nvSpPr>
              <p:cNvPr id="72779" name="Freeform 75"/>
              <p:cNvSpPr/>
              <p:nvPr/>
            </p:nvSpPr>
            <p:spPr>
              <a:xfrm>
                <a:off x="3517" y="1594"/>
                <a:ext cx="32" cy="38"/>
              </a:xfrm>
              <a:custGeom>
                <a:avLst/>
                <a:gdLst/>
                <a:ahLst/>
                <a:cxnLst>
                  <a:cxn ang="0">
                    <a:pos x="32" y="9"/>
                  </a:cxn>
                  <a:cxn ang="0">
                    <a:pos x="32" y="4"/>
                  </a:cxn>
                  <a:cxn ang="0">
                    <a:pos x="32" y="4"/>
                  </a:cxn>
                  <a:cxn ang="0">
                    <a:pos x="29" y="2"/>
                  </a:cxn>
                  <a:cxn ang="0">
                    <a:pos x="27" y="0"/>
                  </a:cxn>
                  <a:cxn ang="0">
                    <a:pos x="27" y="0"/>
                  </a:cxn>
                  <a:cxn ang="0">
                    <a:pos x="24" y="2"/>
                  </a:cxn>
                  <a:cxn ang="0">
                    <a:pos x="0" y="32"/>
                  </a:cxn>
                  <a:cxn ang="0">
                    <a:pos x="0" y="34"/>
                  </a:cxn>
                  <a:cxn ang="0">
                    <a:pos x="0" y="36"/>
                  </a:cxn>
                  <a:cxn ang="0">
                    <a:pos x="0" y="38"/>
                  </a:cxn>
                  <a:cxn ang="0">
                    <a:pos x="2" y="38"/>
                  </a:cxn>
                  <a:cxn ang="0">
                    <a:pos x="5" y="38"/>
                  </a:cxn>
                  <a:cxn ang="0">
                    <a:pos x="7" y="38"/>
                  </a:cxn>
                  <a:cxn ang="0">
                    <a:pos x="32" y="9"/>
                  </a:cxn>
                </a:cxnLst>
                <a:pathLst>
                  <a:path w="32" h="38">
                    <a:moveTo>
                      <a:pt x="32" y="9"/>
                    </a:moveTo>
                    <a:lnTo>
                      <a:pt x="32" y="4"/>
                    </a:lnTo>
                    <a:lnTo>
                      <a:pt x="32" y="4"/>
                    </a:lnTo>
                    <a:lnTo>
                      <a:pt x="29" y="2"/>
                    </a:lnTo>
                    <a:lnTo>
                      <a:pt x="27" y="0"/>
                    </a:lnTo>
                    <a:lnTo>
                      <a:pt x="27" y="0"/>
                    </a:lnTo>
                    <a:lnTo>
                      <a:pt x="24" y="2"/>
                    </a:lnTo>
                    <a:lnTo>
                      <a:pt x="0" y="32"/>
                    </a:lnTo>
                    <a:lnTo>
                      <a:pt x="0" y="34"/>
                    </a:lnTo>
                    <a:lnTo>
                      <a:pt x="0" y="36"/>
                    </a:lnTo>
                    <a:lnTo>
                      <a:pt x="0" y="38"/>
                    </a:lnTo>
                    <a:lnTo>
                      <a:pt x="2" y="38"/>
                    </a:lnTo>
                    <a:lnTo>
                      <a:pt x="5" y="38"/>
                    </a:lnTo>
                    <a:lnTo>
                      <a:pt x="7" y="38"/>
                    </a:lnTo>
                    <a:lnTo>
                      <a:pt x="32" y="9"/>
                    </a:lnTo>
                    <a:close/>
                  </a:path>
                </a:pathLst>
              </a:custGeom>
              <a:solidFill>
                <a:srgbClr val="000000"/>
              </a:solidFill>
              <a:ln w="9525">
                <a:noFill/>
              </a:ln>
            </p:spPr>
            <p:txBody>
              <a:bodyPr/>
              <a:p>
                <a:endParaRPr lang="zh-CN" altLang="en-US"/>
              </a:p>
            </p:txBody>
          </p:sp>
          <p:sp>
            <p:nvSpPr>
              <p:cNvPr id="72780" name="Freeform 76"/>
              <p:cNvSpPr/>
              <p:nvPr/>
            </p:nvSpPr>
            <p:spPr>
              <a:xfrm>
                <a:off x="3474" y="1646"/>
                <a:ext cx="35" cy="39"/>
              </a:xfrm>
              <a:custGeom>
                <a:avLst/>
                <a:gdLst/>
                <a:ahLst/>
                <a:cxnLst>
                  <a:cxn ang="0">
                    <a:pos x="33" y="7"/>
                  </a:cxn>
                  <a:cxn ang="0">
                    <a:pos x="35" y="5"/>
                  </a:cxn>
                  <a:cxn ang="0">
                    <a:pos x="35" y="2"/>
                  </a:cxn>
                  <a:cxn ang="0">
                    <a:pos x="33" y="0"/>
                  </a:cxn>
                  <a:cxn ang="0">
                    <a:pos x="30" y="0"/>
                  </a:cxn>
                  <a:cxn ang="0">
                    <a:pos x="28" y="0"/>
                  </a:cxn>
                  <a:cxn ang="0">
                    <a:pos x="25" y="0"/>
                  </a:cxn>
                  <a:cxn ang="0">
                    <a:pos x="3" y="30"/>
                  </a:cxn>
                  <a:cxn ang="0">
                    <a:pos x="0" y="32"/>
                  </a:cxn>
                  <a:cxn ang="0">
                    <a:pos x="0" y="34"/>
                  </a:cxn>
                  <a:cxn ang="0">
                    <a:pos x="3" y="36"/>
                  </a:cxn>
                  <a:cxn ang="0">
                    <a:pos x="5" y="39"/>
                  </a:cxn>
                  <a:cxn ang="0">
                    <a:pos x="8" y="39"/>
                  </a:cxn>
                  <a:cxn ang="0">
                    <a:pos x="10" y="36"/>
                  </a:cxn>
                  <a:cxn ang="0">
                    <a:pos x="33" y="7"/>
                  </a:cxn>
                </a:cxnLst>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solidFill>
              <a:ln w="9525">
                <a:noFill/>
              </a:ln>
            </p:spPr>
            <p:txBody>
              <a:bodyPr/>
              <a:p>
                <a:endParaRPr lang="zh-CN" altLang="en-US"/>
              </a:p>
            </p:txBody>
          </p:sp>
          <p:sp>
            <p:nvSpPr>
              <p:cNvPr id="72781" name="Freeform 77"/>
              <p:cNvSpPr/>
              <p:nvPr/>
            </p:nvSpPr>
            <p:spPr>
              <a:xfrm>
                <a:off x="3434" y="1698"/>
                <a:ext cx="35" cy="39"/>
              </a:xfrm>
              <a:custGeom>
                <a:avLst/>
                <a:gdLst/>
                <a:ahLst/>
                <a:cxnLst>
                  <a:cxn ang="0">
                    <a:pos x="33" y="7"/>
                  </a:cxn>
                  <a:cxn ang="0">
                    <a:pos x="35" y="5"/>
                  </a:cxn>
                  <a:cxn ang="0">
                    <a:pos x="35" y="3"/>
                  </a:cxn>
                  <a:cxn ang="0">
                    <a:pos x="33" y="0"/>
                  </a:cxn>
                  <a:cxn ang="0">
                    <a:pos x="30" y="0"/>
                  </a:cxn>
                  <a:cxn ang="0">
                    <a:pos x="28" y="0"/>
                  </a:cxn>
                  <a:cxn ang="0">
                    <a:pos x="25" y="0"/>
                  </a:cxn>
                  <a:cxn ang="0">
                    <a:pos x="3" y="30"/>
                  </a:cxn>
                  <a:cxn ang="0">
                    <a:pos x="0" y="32"/>
                  </a:cxn>
                  <a:cxn ang="0">
                    <a:pos x="0" y="34"/>
                  </a:cxn>
                  <a:cxn ang="0">
                    <a:pos x="3" y="37"/>
                  </a:cxn>
                  <a:cxn ang="0">
                    <a:pos x="5" y="39"/>
                  </a:cxn>
                  <a:cxn ang="0">
                    <a:pos x="8" y="39"/>
                  </a:cxn>
                  <a:cxn ang="0">
                    <a:pos x="10" y="37"/>
                  </a:cxn>
                  <a:cxn ang="0">
                    <a:pos x="33" y="7"/>
                  </a:cxn>
                </a:cxnLst>
                <a:pathLst>
                  <a:path w="35" h="39">
                    <a:moveTo>
                      <a:pt x="33" y="7"/>
                    </a:moveTo>
                    <a:lnTo>
                      <a:pt x="35" y="5"/>
                    </a:lnTo>
                    <a:lnTo>
                      <a:pt x="35" y="3"/>
                    </a:lnTo>
                    <a:lnTo>
                      <a:pt x="33" y="0"/>
                    </a:lnTo>
                    <a:lnTo>
                      <a:pt x="30" y="0"/>
                    </a:lnTo>
                    <a:lnTo>
                      <a:pt x="28" y="0"/>
                    </a:lnTo>
                    <a:lnTo>
                      <a:pt x="25" y="0"/>
                    </a:lnTo>
                    <a:lnTo>
                      <a:pt x="3" y="30"/>
                    </a:lnTo>
                    <a:lnTo>
                      <a:pt x="0" y="32"/>
                    </a:lnTo>
                    <a:lnTo>
                      <a:pt x="0" y="34"/>
                    </a:lnTo>
                    <a:lnTo>
                      <a:pt x="3" y="37"/>
                    </a:lnTo>
                    <a:lnTo>
                      <a:pt x="5" y="39"/>
                    </a:lnTo>
                    <a:lnTo>
                      <a:pt x="8" y="39"/>
                    </a:lnTo>
                    <a:lnTo>
                      <a:pt x="10" y="37"/>
                    </a:lnTo>
                    <a:lnTo>
                      <a:pt x="33" y="7"/>
                    </a:lnTo>
                    <a:close/>
                  </a:path>
                </a:pathLst>
              </a:custGeom>
              <a:solidFill>
                <a:srgbClr val="000000"/>
              </a:solidFill>
              <a:ln w="9525">
                <a:noFill/>
              </a:ln>
            </p:spPr>
            <p:txBody>
              <a:bodyPr/>
              <a:p>
                <a:endParaRPr lang="zh-CN" altLang="en-US"/>
              </a:p>
            </p:txBody>
          </p:sp>
          <p:sp>
            <p:nvSpPr>
              <p:cNvPr id="72782" name="Freeform 78"/>
              <p:cNvSpPr/>
              <p:nvPr/>
            </p:nvSpPr>
            <p:spPr>
              <a:xfrm>
                <a:off x="3395" y="1748"/>
                <a:ext cx="32" cy="39"/>
              </a:xfrm>
              <a:custGeom>
                <a:avLst/>
                <a:gdLst/>
                <a:ahLst/>
                <a:cxnLst>
                  <a:cxn ang="0">
                    <a:pos x="32" y="9"/>
                  </a:cxn>
                  <a:cxn ang="0">
                    <a:pos x="32" y="7"/>
                  </a:cxn>
                  <a:cxn ang="0">
                    <a:pos x="32" y="5"/>
                  </a:cxn>
                  <a:cxn ang="0">
                    <a:pos x="32" y="3"/>
                  </a:cxn>
                  <a:cxn ang="0">
                    <a:pos x="30" y="0"/>
                  </a:cxn>
                  <a:cxn ang="0">
                    <a:pos x="27" y="0"/>
                  </a:cxn>
                  <a:cxn ang="0">
                    <a:pos x="25" y="3"/>
                  </a:cxn>
                  <a:cxn ang="0">
                    <a:pos x="2" y="32"/>
                  </a:cxn>
                  <a:cxn ang="0">
                    <a:pos x="0" y="34"/>
                  </a:cxn>
                  <a:cxn ang="0">
                    <a:pos x="0" y="37"/>
                  </a:cxn>
                  <a:cxn ang="0">
                    <a:pos x="2" y="39"/>
                  </a:cxn>
                  <a:cxn ang="0">
                    <a:pos x="5" y="39"/>
                  </a:cxn>
                  <a:cxn ang="0">
                    <a:pos x="7" y="39"/>
                  </a:cxn>
                  <a:cxn ang="0">
                    <a:pos x="10" y="39"/>
                  </a:cxn>
                  <a:cxn ang="0">
                    <a:pos x="32" y="9"/>
                  </a:cxn>
                </a:cxnLst>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solidFill>
              <a:ln w="9525">
                <a:noFill/>
              </a:ln>
            </p:spPr>
            <p:txBody>
              <a:bodyPr/>
              <a:p>
                <a:endParaRPr lang="zh-CN" altLang="en-US"/>
              </a:p>
            </p:txBody>
          </p:sp>
          <p:sp>
            <p:nvSpPr>
              <p:cNvPr id="72783" name="Freeform 79"/>
              <p:cNvSpPr/>
              <p:nvPr/>
            </p:nvSpPr>
            <p:spPr>
              <a:xfrm>
                <a:off x="3355" y="1800"/>
                <a:ext cx="32" cy="39"/>
              </a:xfrm>
              <a:custGeom>
                <a:avLst/>
                <a:gdLst/>
                <a:ahLst/>
                <a:cxnLst>
                  <a:cxn ang="0">
                    <a:pos x="32" y="10"/>
                  </a:cxn>
                  <a:cxn ang="0">
                    <a:pos x="32" y="7"/>
                  </a:cxn>
                  <a:cxn ang="0">
                    <a:pos x="32" y="5"/>
                  </a:cxn>
                  <a:cxn ang="0">
                    <a:pos x="32" y="3"/>
                  </a:cxn>
                  <a:cxn ang="0">
                    <a:pos x="30" y="0"/>
                  </a:cxn>
                  <a:cxn ang="0">
                    <a:pos x="27" y="0"/>
                  </a:cxn>
                  <a:cxn ang="0">
                    <a:pos x="25" y="3"/>
                  </a:cxn>
                  <a:cxn ang="0">
                    <a:pos x="0" y="32"/>
                  </a:cxn>
                  <a:cxn ang="0">
                    <a:pos x="0" y="35"/>
                  </a:cxn>
                  <a:cxn ang="0">
                    <a:pos x="0" y="37"/>
                  </a:cxn>
                  <a:cxn ang="0">
                    <a:pos x="0" y="39"/>
                  </a:cxn>
                  <a:cxn ang="0">
                    <a:pos x="2" y="39"/>
                  </a:cxn>
                  <a:cxn ang="0">
                    <a:pos x="5" y="39"/>
                  </a:cxn>
                  <a:cxn ang="0">
                    <a:pos x="7" y="39"/>
                  </a:cxn>
                  <a:cxn ang="0">
                    <a:pos x="32" y="10"/>
                  </a:cxn>
                </a:cxnLst>
                <a:pathLst>
                  <a:path w="32" h="39">
                    <a:moveTo>
                      <a:pt x="32" y="10"/>
                    </a:moveTo>
                    <a:lnTo>
                      <a:pt x="32" y="7"/>
                    </a:lnTo>
                    <a:lnTo>
                      <a:pt x="32" y="5"/>
                    </a:lnTo>
                    <a:lnTo>
                      <a:pt x="32" y="3"/>
                    </a:lnTo>
                    <a:lnTo>
                      <a:pt x="30" y="0"/>
                    </a:lnTo>
                    <a:lnTo>
                      <a:pt x="27" y="0"/>
                    </a:lnTo>
                    <a:lnTo>
                      <a:pt x="25" y="3"/>
                    </a:lnTo>
                    <a:lnTo>
                      <a:pt x="0" y="32"/>
                    </a:lnTo>
                    <a:lnTo>
                      <a:pt x="0" y="35"/>
                    </a:lnTo>
                    <a:lnTo>
                      <a:pt x="0" y="37"/>
                    </a:lnTo>
                    <a:lnTo>
                      <a:pt x="0" y="39"/>
                    </a:lnTo>
                    <a:lnTo>
                      <a:pt x="2" y="39"/>
                    </a:lnTo>
                    <a:lnTo>
                      <a:pt x="5" y="39"/>
                    </a:lnTo>
                    <a:lnTo>
                      <a:pt x="7" y="39"/>
                    </a:lnTo>
                    <a:lnTo>
                      <a:pt x="32" y="10"/>
                    </a:lnTo>
                    <a:close/>
                  </a:path>
                </a:pathLst>
              </a:custGeom>
              <a:solidFill>
                <a:srgbClr val="000000"/>
              </a:solidFill>
              <a:ln w="9525">
                <a:noFill/>
              </a:ln>
            </p:spPr>
            <p:txBody>
              <a:bodyPr/>
              <a:p>
                <a:endParaRPr lang="zh-CN" altLang="en-US"/>
              </a:p>
            </p:txBody>
          </p:sp>
        </p:grpSp>
        <p:grpSp>
          <p:nvGrpSpPr>
            <p:cNvPr id="72784" name="Group 86"/>
            <p:cNvGrpSpPr/>
            <p:nvPr/>
          </p:nvGrpSpPr>
          <p:grpSpPr>
            <a:xfrm>
              <a:off x="3539" y="1594"/>
              <a:ext cx="142" cy="261"/>
              <a:chOff x="3539" y="1594"/>
              <a:chExt cx="142" cy="261"/>
            </a:xfrm>
          </p:grpSpPr>
          <p:sp>
            <p:nvSpPr>
              <p:cNvPr id="72785" name="Freeform 81"/>
              <p:cNvSpPr/>
              <p:nvPr/>
            </p:nvSpPr>
            <p:spPr>
              <a:xfrm>
                <a:off x="3539" y="1594"/>
                <a:ext cx="27" cy="41"/>
              </a:xfrm>
              <a:custGeom>
                <a:avLst/>
                <a:gdLst/>
                <a:ahLst/>
                <a:cxnLst>
                  <a:cxn ang="0">
                    <a:pos x="10" y="4"/>
                  </a:cxn>
                  <a:cxn ang="0">
                    <a:pos x="7" y="2"/>
                  </a:cxn>
                  <a:cxn ang="0">
                    <a:pos x="5" y="0"/>
                  </a:cxn>
                  <a:cxn ang="0">
                    <a:pos x="5" y="0"/>
                  </a:cxn>
                  <a:cxn ang="0">
                    <a:pos x="2" y="2"/>
                  </a:cxn>
                  <a:cxn ang="0">
                    <a:pos x="0" y="4"/>
                  </a:cxn>
                  <a:cxn ang="0">
                    <a:pos x="0" y="7"/>
                  </a:cxn>
                  <a:cxn ang="0">
                    <a:pos x="17" y="38"/>
                  </a:cxn>
                  <a:cxn ang="0">
                    <a:pos x="17" y="41"/>
                  </a:cxn>
                  <a:cxn ang="0">
                    <a:pos x="20" y="41"/>
                  </a:cxn>
                  <a:cxn ang="0">
                    <a:pos x="22" y="41"/>
                  </a:cxn>
                  <a:cxn ang="0">
                    <a:pos x="25" y="41"/>
                  </a:cxn>
                  <a:cxn ang="0">
                    <a:pos x="27" y="38"/>
                  </a:cxn>
                  <a:cxn ang="0">
                    <a:pos x="27" y="36"/>
                  </a:cxn>
                  <a:cxn ang="0">
                    <a:pos x="10" y="4"/>
                  </a:cxn>
                </a:cxnLst>
                <a:pathLst>
                  <a:path w="27" h="41">
                    <a:moveTo>
                      <a:pt x="10" y="4"/>
                    </a:moveTo>
                    <a:lnTo>
                      <a:pt x="7" y="2"/>
                    </a:lnTo>
                    <a:lnTo>
                      <a:pt x="5" y="0"/>
                    </a:lnTo>
                    <a:lnTo>
                      <a:pt x="5" y="0"/>
                    </a:lnTo>
                    <a:lnTo>
                      <a:pt x="2"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solidFill>
              <a:ln w="9525">
                <a:noFill/>
              </a:ln>
            </p:spPr>
            <p:txBody>
              <a:bodyPr/>
              <a:p>
                <a:endParaRPr lang="zh-CN" altLang="en-US"/>
              </a:p>
            </p:txBody>
          </p:sp>
          <p:sp>
            <p:nvSpPr>
              <p:cNvPr id="72786" name="Freeform 82"/>
              <p:cNvSpPr/>
              <p:nvPr/>
            </p:nvSpPr>
            <p:spPr>
              <a:xfrm>
                <a:off x="3569" y="1651"/>
                <a:ext cx="27" cy="43"/>
              </a:xfrm>
              <a:custGeom>
                <a:avLst/>
                <a:gdLst/>
                <a:ahLst/>
                <a:cxnLst>
                  <a:cxn ang="0">
                    <a:pos x="10" y="4"/>
                  </a:cxn>
                  <a:cxn ang="0">
                    <a:pos x="10" y="2"/>
                  </a:cxn>
                  <a:cxn ang="0">
                    <a:pos x="7" y="0"/>
                  </a:cxn>
                  <a:cxn ang="0">
                    <a:pos x="5" y="0"/>
                  </a:cxn>
                  <a:cxn ang="0">
                    <a:pos x="2" y="2"/>
                  </a:cxn>
                  <a:cxn ang="0">
                    <a:pos x="0" y="4"/>
                  </a:cxn>
                  <a:cxn ang="0">
                    <a:pos x="0" y="6"/>
                  </a:cxn>
                  <a:cxn ang="0">
                    <a:pos x="17" y="38"/>
                  </a:cxn>
                  <a:cxn ang="0">
                    <a:pos x="17" y="41"/>
                  </a:cxn>
                  <a:cxn ang="0">
                    <a:pos x="20" y="43"/>
                  </a:cxn>
                  <a:cxn ang="0">
                    <a:pos x="22" y="43"/>
                  </a:cxn>
                  <a:cxn ang="0">
                    <a:pos x="25" y="41"/>
                  </a:cxn>
                  <a:cxn ang="0">
                    <a:pos x="27" y="38"/>
                  </a:cxn>
                  <a:cxn ang="0">
                    <a:pos x="27" y="36"/>
                  </a:cxn>
                  <a:cxn ang="0">
                    <a:pos x="10" y="4"/>
                  </a:cxn>
                </a:cxnLst>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solidFill>
              <a:ln w="9525">
                <a:noFill/>
              </a:ln>
            </p:spPr>
            <p:txBody>
              <a:bodyPr/>
              <a:p>
                <a:endParaRPr lang="zh-CN" altLang="en-US"/>
              </a:p>
            </p:txBody>
          </p:sp>
          <p:sp>
            <p:nvSpPr>
              <p:cNvPr id="72787" name="Freeform 83"/>
              <p:cNvSpPr/>
              <p:nvPr/>
            </p:nvSpPr>
            <p:spPr>
              <a:xfrm>
                <a:off x="3599" y="1710"/>
                <a:ext cx="27" cy="41"/>
              </a:xfrm>
              <a:custGeom>
                <a:avLst/>
                <a:gdLst/>
                <a:ahLst/>
                <a:cxnLst>
                  <a:cxn ang="0">
                    <a:pos x="10" y="2"/>
                  </a:cxn>
                  <a:cxn ang="0">
                    <a:pos x="10" y="0"/>
                  </a:cxn>
                  <a:cxn ang="0">
                    <a:pos x="7" y="0"/>
                  </a:cxn>
                  <a:cxn ang="0">
                    <a:pos x="5" y="0"/>
                  </a:cxn>
                  <a:cxn ang="0">
                    <a:pos x="2" y="0"/>
                  </a:cxn>
                  <a:cxn ang="0">
                    <a:pos x="0" y="2"/>
                  </a:cxn>
                  <a:cxn ang="0">
                    <a:pos x="0" y="4"/>
                  </a:cxn>
                  <a:cxn ang="0">
                    <a:pos x="17" y="36"/>
                  </a:cxn>
                  <a:cxn ang="0">
                    <a:pos x="20" y="38"/>
                  </a:cxn>
                  <a:cxn ang="0">
                    <a:pos x="22" y="41"/>
                  </a:cxn>
                  <a:cxn ang="0">
                    <a:pos x="25" y="41"/>
                  </a:cxn>
                  <a:cxn ang="0">
                    <a:pos x="27" y="38"/>
                  </a:cxn>
                  <a:cxn ang="0">
                    <a:pos x="27" y="36"/>
                  </a:cxn>
                  <a:cxn ang="0">
                    <a:pos x="27" y="34"/>
                  </a:cxn>
                  <a:cxn ang="0">
                    <a:pos x="10" y="2"/>
                  </a:cxn>
                </a:cxnLst>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solidFill>
              <a:ln w="9525">
                <a:noFill/>
              </a:ln>
            </p:spPr>
            <p:txBody>
              <a:bodyPr/>
              <a:p>
                <a:endParaRPr lang="zh-CN" altLang="en-US"/>
              </a:p>
            </p:txBody>
          </p:sp>
          <p:sp>
            <p:nvSpPr>
              <p:cNvPr id="72788" name="Freeform 84"/>
              <p:cNvSpPr/>
              <p:nvPr/>
            </p:nvSpPr>
            <p:spPr>
              <a:xfrm>
                <a:off x="3629" y="1766"/>
                <a:ext cx="27" cy="41"/>
              </a:xfrm>
              <a:custGeom>
                <a:avLst/>
                <a:gdLst/>
                <a:ahLst/>
                <a:cxnLst>
                  <a:cxn ang="0">
                    <a:pos x="9" y="3"/>
                  </a:cxn>
                  <a:cxn ang="0">
                    <a:pos x="9" y="0"/>
                  </a:cxn>
                  <a:cxn ang="0">
                    <a:pos x="7" y="0"/>
                  </a:cxn>
                  <a:cxn ang="0">
                    <a:pos x="5" y="0"/>
                  </a:cxn>
                  <a:cxn ang="0">
                    <a:pos x="2" y="0"/>
                  </a:cxn>
                  <a:cxn ang="0">
                    <a:pos x="0" y="3"/>
                  </a:cxn>
                  <a:cxn ang="0">
                    <a:pos x="0" y="5"/>
                  </a:cxn>
                  <a:cxn ang="0">
                    <a:pos x="17" y="39"/>
                  </a:cxn>
                  <a:cxn ang="0">
                    <a:pos x="19" y="41"/>
                  </a:cxn>
                  <a:cxn ang="0">
                    <a:pos x="22" y="41"/>
                  </a:cxn>
                  <a:cxn ang="0">
                    <a:pos x="24" y="41"/>
                  </a:cxn>
                  <a:cxn ang="0">
                    <a:pos x="27" y="41"/>
                  </a:cxn>
                  <a:cxn ang="0">
                    <a:pos x="27" y="39"/>
                  </a:cxn>
                  <a:cxn ang="0">
                    <a:pos x="27" y="37"/>
                  </a:cxn>
                  <a:cxn ang="0">
                    <a:pos x="9" y="3"/>
                  </a:cxn>
                </a:cxnLst>
                <a:pathLst>
                  <a:path w="27" h="41">
                    <a:moveTo>
                      <a:pt x="9" y="3"/>
                    </a:moveTo>
                    <a:lnTo>
                      <a:pt x="9" y="0"/>
                    </a:lnTo>
                    <a:lnTo>
                      <a:pt x="7" y="0"/>
                    </a:lnTo>
                    <a:lnTo>
                      <a:pt x="5" y="0"/>
                    </a:lnTo>
                    <a:lnTo>
                      <a:pt x="2" y="0"/>
                    </a:lnTo>
                    <a:lnTo>
                      <a:pt x="0" y="3"/>
                    </a:lnTo>
                    <a:lnTo>
                      <a:pt x="0" y="5"/>
                    </a:lnTo>
                    <a:lnTo>
                      <a:pt x="17" y="39"/>
                    </a:lnTo>
                    <a:lnTo>
                      <a:pt x="19" y="41"/>
                    </a:lnTo>
                    <a:lnTo>
                      <a:pt x="22" y="41"/>
                    </a:lnTo>
                    <a:lnTo>
                      <a:pt x="24" y="41"/>
                    </a:lnTo>
                    <a:lnTo>
                      <a:pt x="27" y="41"/>
                    </a:lnTo>
                    <a:lnTo>
                      <a:pt x="27" y="39"/>
                    </a:lnTo>
                    <a:lnTo>
                      <a:pt x="27" y="37"/>
                    </a:lnTo>
                    <a:lnTo>
                      <a:pt x="9" y="3"/>
                    </a:lnTo>
                    <a:close/>
                  </a:path>
                </a:pathLst>
              </a:custGeom>
              <a:solidFill>
                <a:srgbClr val="000000"/>
              </a:solidFill>
              <a:ln w="9525">
                <a:noFill/>
              </a:ln>
            </p:spPr>
            <p:txBody>
              <a:bodyPr/>
              <a:p>
                <a:endParaRPr lang="zh-CN" altLang="en-US"/>
              </a:p>
            </p:txBody>
          </p:sp>
          <p:sp>
            <p:nvSpPr>
              <p:cNvPr id="72789" name="Freeform 85"/>
              <p:cNvSpPr/>
              <p:nvPr/>
            </p:nvSpPr>
            <p:spPr>
              <a:xfrm>
                <a:off x="3658" y="1823"/>
                <a:ext cx="23" cy="32"/>
              </a:xfrm>
              <a:custGeom>
                <a:avLst/>
                <a:gdLst/>
                <a:ahLst/>
                <a:cxnLst>
                  <a:cxn ang="0">
                    <a:pos x="10" y="5"/>
                  </a:cxn>
                  <a:cxn ang="0">
                    <a:pos x="10" y="2"/>
                  </a:cxn>
                  <a:cxn ang="0">
                    <a:pos x="8" y="0"/>
                  </a:cxn>
                  <a:cxn ang="0">
                    <a:pos x="5" y="0"/>
                  </a:cxn>
                  <a:cxn ang="0">
                    <a:pos x="3" y="2"/>
                  </a:cxn>
                  <a:cxn ang="0">
                    <a:pos x="0" y="5"/>
                  </a:cxn>
                  <a:cxn ang="0">
                    <a:pos x="0" y="7"/>
                  </a:cxn>
                  <a:cxn ang="0">
                    <a:pos x="13" y="30"/>
                  </a:cxn>
                  <a:cxn ang="0">
                    <a:pos x="15" y="30"/>
                  </a:cxn>
                  <a:cxn ang="0">
                    <a:pos x="18" y="32"/>
                  </a:cxn>
                  <a:cxn ang="0">
                    <a:pos x="18" y="32"/>
                  </a:cxn>
                  <a:cxn ang="0">
                    <a:pos x="20" y="30"/>
                  </a:cxn>
                  <a:cxn ang="0">
                    <a:pos x="23" y="27"/>
                  </a:cxn>
                  <a:cxn ang="0">
                    <a:pos x="23" y="27"/>
                  </a:cxn>
                  <a:cxn ang="0">
                    <a:pos x="10" y="5"/>
                  </a:cxn>
                </a:cxnLst>
                <a:pathLst>
                  <a:path w="23" h="32">
                    <a:moveTo>
                      <a:pt x="10" y="5"/>
                    </a:moveTo>
                    <a:lnTo>
                      <a:pt x="10" y="2"/>
                    </a:lnTo>
                    <a:lnTo>
                      <a:pt x="8" y="0"/>
                    </a:lnTo>
                    <a:lnTo>
                      <a:pt x="5" y="0"/>
                    </a:lnTo>
                    <a:lnTo>
                      <a:pt x="3" y="2"/>
                    </a:lnTo>
                    <a:lnTo>
                      <a:pt x="0" y="5"/>
                    </a:lnTo>
                    <a:lnTo>
                      <a:pt x="0" y="7"/>
                    </a:lnTo>
                    <a:lnTo>
                      <a:pt x="13" y="30"/>
                    </a:lnTo>
                    <a:lnTo>
                      <a:pt x="15" y="30"/>
                    </a:lnTo>
                    <a:lnTo>
                      <a:pt x="18" y="32"/>
                    </a:lnTo>
                    <a:lnTo>
                      <a:pt x="18" y="32"/>
                    </a:lnTo>
                    <a:lnTo>
                      <a:pt x="20" y="30"/>
                    </a:lnTo>
                    <a:lnTo>
                      <a:pt x="23" y="27"/>
                    </a:lnTo>
                    <a:lnTo>
                      <a:pt x="23" y="27"/>
                    </a:lnTo>
                    <a:lnTo>
                      <a:pt x="10" y="5"/>
                    </a:lnTo>
                    <a:close/>
                  </a:path>
                </a:pathLst>
              </a:custGeom>
              <a:solidFill>
                <a:srgbClr val="000000"/>
              </a:solidFill>
              <a:ln w="9525">
                <a:noFill/>
              </a:ln>
            </p:spPr>
            <p:txBody>
              <a:bodyPr/>
              <a:p>
                <a:endParaRPr lang="zh-CN" altLang="en-US"/>
              </a:p>
            </p:txBody>
          </p:sp>
        </p:grpSp>
        <p:grpSp>
          <p:nvGrpSpPr>
            <p:cNvPr id="72790" name="Group 92"/>
            <p:cNvGrpSpPr/>
            <p:nvPr/>
          </p:nvGrpSpPr>
          <p:grpSpPr>
            <a:xfrm>
              <a:off x="3932" y="1594"/>
              <a:ext cx="139" cy="261"/>
              <a:chOff x="3932" y="1594"/>
              <a:chExt cx="139" cy="261"/>
            </a:xfrm>
          </p:grpSpPr>
          <p:sp>
            <p:nvSpPr>
              <p:cNvPr id="72791" name="Freeform 87"/>
              <p:cNvSpPr/>
              <p:nvPr/>
            </p:nvSpPr>
            <p:spPr>
              <a:xfrm>
                <a:off x="4044" y="1594"/>
                <a:ext cx="27" cy="41"/>
              </a:xfrm>
              <a:custGeom>
                <a:avLst/>
                <a:gdLst/>
                <a:ahLst/>
                <a:cxnLst>
                  <a:cxn ang="0">
                    <a:pos x="27" y="7"/>
                  </a:cxn>
                  <a:cxn ang="0">
                    <a:pos x="27" y="4"/>
                  </a:cxn>
                  <a:cxn ang="0">
                    <a:pos x="25" y="2"/>
                  </a:cxn>
                  <a:cxn ang="0">
                    <a:pos x="22" y="0"/>
                  </a:cxn>
                  <a:cxn ang="0">
                    <a:pos x="22" y="0"/>
                  </a:cxn>
                  <a:cxn ang="0">
                    <a:pos x="20" y="2"/>
                  </a:cxn>
                  <a:cxn ang="0">
                    <a:pos x="17" y="4"/>
                  </a:cxn>
                  <a:cxn ang="0">
                    <a:pos x="0" y="36"/>
                  </a:cxn>
                  <a:cxn ang="0">
                    <a:pos x="0" y="38"/>
                  </a:cxn>
                  <a:cxn ang="0">
                    <a:pos x="3" y="41"/>
                  </a:cxn>
                  <a:cxn ang="0">
                    <a:pos x="5" y="41"/>
                  </a:cxn>
                  <a:cxn ang="0">
                    <a:pos x="8" y="41"/>
                  </a:cxn>
                  <a:cxn ang="0">
                    <a:pos x="10" y="41"/>
                  </a:cxn>
                  <a:cxn ang="0">
                    <a:pos x="10" y="38"/>
                  </a:cxn>
                  <a:cxn ang="0">
                    <a:pos x="27" y="7"/>
                  </a:cxn>
                </a:cxnLst>
                <a:pathLst>
                  <a:path w="27" h="41">
                    <a:moveTo>
                      <a:pt x="27" y="7"/>
                    </a:moveTo>
                    <a:lnTo>
                      <a:pt x="27" y="4"/>
                    </a:lnTo>
                    <a:lnTo>
                      <a:pt x="25" y="2"/>
                    </a:lnTo>
                    <a:lnTo>
                      <a:pt x="22" y="0"/>
                    </a:lnTo>
                    <a:lnTo>
                      <a:pt x="22" y="0"/>
                    </a:lnTo>
                    <a:lnTo>
                      <a:pt x="20" y="2"/>
                    </a:lnTo>
                    <a:lnTo>
                      <a:pt x="17" y="4"/>
                    </a:lnTo>
                    <a:lnTo>
                      <a:pt x="0" y="36"/>
                    </a:lnTo>
                    <a:lnTo>
                      <a:pt x="0" y="38"/>
                    </a:lnTo>
                    <a:lnTo>
                      <a:pt x="3" y="41"/>
                    </a:lnTo>
                    <a:lnTo>
                      <a:pt x="5" y="41"/>
                    </a:lnTo>
                    <a:lnTo>
                      <a:pt x="8" y="41"/>
                    </a:lnTo>
                    <a:lnTo>
                      <a:pt x="10" y="41"/>
                    </a:lnTo>
                    <a:lnTo>
                      <a:pt x="10" y="38"/>
                    </a:lnTo>
                    <a:lnTo>
                      <a:pt x="27" y="7"/>
                    </a:lnTo>
                    <a:close/>
                  </a:path>
                </a:pathLst>
              </a:custGeom>
              <a:solidFill>
                <a:srgbClr val="000000"/>
              </a:solidFill>
              <a:ln w="9525">
                <a:noFill/>
              </a:ln>
            </p:spPr>
            <p:txBody>
              <a:bodyPr/>
              <a:p>
                <a:endParaRPr lang="zh-CN" altLang="en-US"/>
              </a:p>
            </p:txBody>
          </p:sp>
          <p:sp>
            <p:nvSpPr>
              <p:cNvPr id="72792" name="Freeform 88"/>
              <p:cNvSpPr/>
              <p:nvPr/>
            </p:nvSpPr>
            <p:spPr>
              <a:xfrm>
                <a:off x="4014" y="1651"/>
                <a:ext cx="28" cy="43"/>
              </a:xfrm>
              <a:custGeom>
                <a:avLst/>
                <a:gdLst/>
                <a:ahLst/>
                <a:cxnLst>
                  <a:cxn ang="0">
                    <a:pos x="28" y="6"/>
                  </a:cxn>
                  <a:cxn ang="0">
                    <a:pos x="28" y="4"/>
                  </a:cxn>
                  <a:cxn ang="0">
                    <a:pos x="28" y="2"/>
                  </a:cxn>
                  <a:cxn ang="0">
                    <a:pos x="25" y="0"/>
                  </a:cxn>
                  <a:cxn ang="0">
                    <a:pos x="23" y="0"/>
                  </a:cxn>
                  <a:cxn ang="0">
                    <a:pos x="20" y="2"/>
                  </a:cxn>
                  <a:cxn ang="0">
                    <a:pos x="18" y="4"/>
                  </a:cxn>
                  <a:cxn ang="0">
                    <a:pos x="0" y="36"/>
                  </a:cxn>
                  <a:cxn ang="0">
                    <a:pos x="0" y="38"/>
                  </a:cxn>
                  <a:cxn ang="0">
                    <a:pos x="3" y="41"/>
                  </a:cxn>
                  <a:cxn ang="0">
                    <a:pos x="5" y="43"/>
                  </a:cxn>
                  <a:cxn ang="0">
                    <a:pos x="8" y="43"/>
                  </a:cxn>
                  <a:cxn ang="0">
                    <a:pos x="10" y="41"/>
                  </a:cxn>
                  <a:cxn ang="0">
                    <a:pos x="10" y="38"/>
                  </a:cxn>
                  <a:cxn ang="0">
                    <a:pos x="28" y="6"/>
                  </a:cxn>
                </a:cxnLst>
                <a:pathLst>
                  <a:path w="28" h="43">
                    <a:moveTo>
                      <a:pt x="28" y="6"/>
                    </a:moveTo>
                    <a:lnTo>
                      <a:pt x="28" y="4"/>
                    </a:lnTo>
                    <a:lnTo>
                      <a:pt x="28" y="2"/>
                    </a:lnTo>
                    <a:lnTo>
                      <a:pt x="25" y="0"/>
                    </a:lnTo>
                    <a:lnTo>
                      <a:pt x="23" y="0"/>
                    </a:lnTo>
                    <a:lnTo>
                      <a:pt x="20" y="2"/>
                    </a:lnTo>
                    <a:lnTo>
                      <a:pt x="18" y="4"/>
                    </a:lnTo>
                    <a:lnTo>
                      <a:pt x="0" y="36"/>
                    </a:lnTo>
                    <a:lnTo>
                      <a:pt x="0" y="38"/>
                    </a:lnTo>
                    <a:lnTo>
                      <a:pt x="3" y="41"/>
                    </a:lnTo>
                    <a:lnTo>
                      <a:pt x="5" y="43"/>
                    </a:lnTo>
                    <a:lnTo>
                      <a:pt x="8" y="43"/>
                    </a:lnTo>
                    <a:lnTo>
                      <a:pt x="10" y="41"/>
                    </a:lnTo>
                    <a:lnTo>
                      <a:pt x="10" y="38"/>
                    </a:lnTo>
                    <a:lnTo>
                      <a:pt x="28" y="6"/>
                    </a:lnTo>
                    <a:close/>
                  </a:path>
                </a:pathLst>
              </a:custGeom>
              <a:solidFill>
                <a:srgbClr val="000000"/>
              </a:solidFill>
              <a:ln w="9525">
                <a:noFill/>
              </a:ln>
            </p:spPr>
            <p:txBody>
              <a:bodyPr/>
              <a:p>
                <a:endParaRPr lang="zh-CN" altLang="en-US"/>
              </a:p>
            </p:txBody>
          </p:sp>
          <p:sp>
            <p:nvSpPr>
              <p:cNvPr id="72793" name="Freeform 89"/>
              <p:cNvSpPr/>
              <p:nvPr/>
            </p:nvSpPr>
            <p:spPr>
              <a:xfrm>
                <a:off x="3984" y="1710"/>
                <a:ext cx="28" cy="41"/>
              </a:xfrm>
              <a:custGeom>
                <a:avLst/>
                <a:gdLst/>
                <a:ahLst/>
                <a:cxnLst>
                  <a:cxn ang="0">
                    <a:pos x="28" y="4"/>
                  </a:cxn>
                  <a:cxn ang="0">
                    <a:pos x="28" y="2"/>
                  </a:cxn>
                  <a:cxn ang="0">
                    <a:pos x="28" y="0"/>
                  </a:cxn>
                  <a:cxn ang="0">
                    <a:pos x="25" y="0"/>
                  </a:cxn>
                  <a:cxn ang="0">
                    <a:pos x="23" y="0"/>
                  </a:cxn>
                  <a:cxn ang="0">
                    <a:pos x="20" y="0"/>
                  </a:cxn>
                  <a:cxn ang="0">
                    <a:pos x="18" y="2"/>
                  </a:cxn>
                  <a:cxn ang="0">
                    <a:pos x="0" y="36"/>
                  </a:cxn>
                  <a:cxn ang="0">
                    <a:pos x="0" y="38"/>
                  </a:cxn>
                  <a:cxn ang="0">
                    <a:pos x="3" y="41"/>
                  </a:cxn>
                  <a:cxn ang="0">
                    <a:pos x="5" y="41"/>
                  </a:cxn>
                  <a:cxn ang="0">
                    <a:pos x="8" y="41"/>
                  </a:cxn>
                  <a:cxn ang="0">
                    <a:pos x="10" y="41"/>
                  </a:cxn>
                  <a:cxn ang="0">
                    <a:pos x="10" y="38"/>
                  </a:cxn>
                  <a:cxn ang="0">
                    <a:pos x="28" y="4"/>
                  </a:cxn>
                </a:cxnLst>
                <a:pathLst>
                  <a:path w="28" h="41">
                    <a:moveTo>
                      <a:pt x="28" y="4"/>
                    </a:moveTo>
                    <a:lnTo>
                      <a:pt x="28" y="2"/>
                    </a:lnTo>
                    <a:lnTo>
                      <a:pt x="28" y="0"/>
                    </a:lnTo>
                    <a:lnTo>
                      <a:pt x="25" y="0"/>
                    </a:lnTo>
                    <a:lnTo>
                      <a:pt x="23" y="0"/>
                    </a:lnTo>
                    <a:lnTo>
                      <a:pt x="20" y="0"/>
                    </a:lnTo>
                    <a:lnTo>
                      <a:pt x="18" y="2"/>
                    </a:lnTo>
                    <a:lnTo>
                      <a:pt x="0" y="36"/>
                    </a:lnTo>
                    <a:lnTo>
                      <a:pt x="0" y="38"/>
                    </a:lnTo>
                    <a:lnTo>
                      <a:pt x="3" y="41"/>
                    </a:lnTo>
                    <a:lnTo>
                      <a:pt x="5" y="41"/>
                    </a:lnTo>
                    <a:lnTo>
                      <a:pt x="8" y="41"/>
                    </a:lnTo>
                    <a:lnTo>
                      <a:pt x="10" y="41"/>
                    </a:lnTo>
                    <a:lnTo>
                      <a:pt x="10" y="38"/>
                    </a:lnTo>
                    <a:lnTo>
                      <a:pt x="28" y="4"/>
                    </a:lnTo>
                    <a:close/>
                  </a:path>
                </a:pathLst>
              </a:custGeom>
              <a:solidFill>
                <a:srgbClr val="000000"/>
              </a:solidFill>
              <a:ln w="9525">
                <a:noFill/>
              </a:ln>
            </p:spPr>
            <p:txBody>
              <a:bodyPr/>
              <a:p>
                <a:endParaRPr lang="zh-CN" altLang="en-US"/>
              </a:p>
            </p:txBody>
          </p:sp>
          <p:sp>
            <p:nvSpPr>
              <p:cNvPr id="72794" name="Freeform 90"/>
              <p:cNvSpPr/>
              <p:nvPr/>
            </p:nvSpPr>
            <p:spPr>
              <a:xfrm>
                <a:off x="3957" y="1766"/>
                <a:ext cx="25" cy="44"/>
              </a:xfrm>
              <a:custGeom>
                <a:avLst/>
                <a:gdLst/>
                <a:ahLst/>
                <a:cxnLst>
                  <a:cxn ang="0">
                    <a:pos x="25" y="7"/>
                  </a:cxn>
                  <a:cxn ang="0">
                    <a:pos x="25" y="5"/>
                  </a:cxn>
                  <a:cxn ang="0">
                    <a:pos x="25" y="3"/>
                  </a:cxn>
                  <a:cxn ang="0">
                    <a:pos x="22" y="0"/>
                  </a:cxn>
                  <a:cxn ang="0">
                    <a:pos x="20" y="0"/>
                  </a:cxn>
                  <a:cxn ang="0">
                    <a:pos x="17" y="3"/>
                  </a:cxn>
                  <a:cxn ang="0">
                    <a:pos x="15" y="5"/>
                  </a:cxn>
                  <a:cxn ang="0">
                    <a:pos x="0" y="37"/>
                  </a:cxn>
                  <a:cxn ang="0">
                    <a:pos x="0" y="39"/>
                  </a:cxn>
                  <a:cxn ang="0">
                    <a:pos x="0" y="41"/>
                  </a:cxn>
                  <a:cxn ang="0">
                    <a:pos x="2" y="44"/>
                  </a:cxn>
                  <a:cxn ang="0">
                    <a:pos x="5" y="44"/>
                  </a:cxn>
                  <a:cxn ang="0">
                    <a:pos x="7" y="41"/>
                  </a:cxn>
                  <a:cxn ang="0">
                    <a:pos x="10" y="39"/>
                  </a:cxn>
                  <a:cxn ang="0">
                    <a:pos x="25" y="7"/>
                  </a:cxn>
                </a:cxnLst>
                <a:pathLst>
                  <a:path w="25" h="44">
                    <a:moveTo>
                      <a:pt x="25" y="7"/>
                    </a:moveTo>
                    <a:lnTo>
                      <a:pt x="25" y="5"/>
                    </a:lnTo>
                    <a:lnTo>
                      <a:pt x="25" y="3"/>
                    </a:lnTo>
                    <a:lnTo>
                      <a:pt x="22" y="0"/>
                    </a:lnTo>
                    <a:lnTo>
                      <a:pt x="20" y="0"/>
                    </a:lnTo>
                    <a:lnTo>
                      <a:pt x="17" y="3"/>
                    </a:lnTo>
                    <a:lnTo>
                      <a:pt x="15" y="5"/>
                    </a:lnTo>
                    <a:lnTo>
                      <a:pt x="0" y="37"/>
                    </a:lnTo>
                    <a:lnTo>
                      <a:pt x="0" y="39"/>
                    </a:lnTo>
                    <a:lnTo>
                      <a:pt x="0" y="41"/>
                    </a:lnTo>
                    <a:lnTo>
                      <a:pt x="2" y="44"/>
                    </a:lnTo>
                    <a:lnTo>
                      <a:pt x="5" y="44"/>
                    </a:lnTo>
                    <a:lnTo>
                      <a:pt x="7" y="41"/>
                    </a:lnTo>
                    <a:lnTo>
                      <a:pt x="10" y="39"/>
                    </a:lnTo>
                    <a:lnTo>
                      <a:pt x="25" y="7"/>
                    </a:lnTo>
                    <a:close/>
                  </a:path>
                </a:pathLst>
              </a:custGeom>
              <a:solidFill>
                <a:srgbClr val="000000"/>
              </a:solidFill>
              <a:ln w="9525">
                <a:noFill/>
              </a:ln>
            </p:spPr>
            <p:txBody>
              <a:bodyPr/>
              <a:p>
                <a:endParaRPr lang="zh-CN" altLang="en-US"/>
              </a:p>
            </p:txBody>
          </p:sp>
          <p:sp>
            <p:nvSpPr>
              <p:cNvPr id="72795" name="Freeform 91"/>
              <p:cNvSpPr/>
              <p:nvPr/>
            </p:nvSpPr>
            <p:spPr>
              <a:xfrm>
                <a:off x="3932" y="1823"/>
                <a:ext cx="20" cy="32"/>
              </a:xfrm>
              <a:custGeom>
                <a:avLst/>
                <a:gdLst/>
                <a:ahLst/>
                <a:cxnLst>
                  <a:cxn ang="0">
                    <a:pos x="20" y="7"/>
                  </a:cxn>
                  <a:cxn ang="0">
                    <a:pos x="20" y="5"/>
                  </a:cxn>
                  <a:cxn ang="0">
                    <a:pos x="20" y="2"/>
                  </a:cxn>
                  <a:cxn ang="0">
                    <a:pos x="17" y="0"/>
                  </a:cxn>
                  <a:cxn ang="0">
                    <a:pos x="15" y="0"/>
                  </a:cxn>
                  <a:cxn ang="0">
                    <a:pos x="13" y="2"/>
                  </a:cxn>
                  <a:cxn ang="0">
                    <a:pos x="10" y="5"/>
                  </a:cxn>
                  <a:cxn ang="0">
                    <a:pos x="0" y="27"/>
                  </a:cxn>
                  <a:cxn ang="0">
                    <a:pos x="0" y="27"/>
                  </a:cxn>
                  <a:cxn ang="0">
                    <a:pos x="3" y="30"/>
                  </a:cxn>
                  <a:cxn ang="0">
                    <a:pos x="5" y="32"/>
                  </a:cxn>
                  <a:cxn ang="0">
                    <a:pos x="5" y="32"/>
                  </a:cxn>
                  <a:cxn ang="0">
                    <a:pos x="8" y="30"/>
                  </a:cxn>
                  <a:cxn ang="0">
                    <a:pos x="10" y="30"/>
                  </a:cxn>
                  <a:cxn ang="0">
                    <a:pos x="20" y="7"/>
                  </a:cxn>
                </a:cxnLst>
                <a:pathLst>
                  <a:path w="20" h="32">
                    <a:moveTo>
                      <a:pt x="20" y="7"/>
                    </a:moveTo>
                    <a:lnTo>
                      <a:pt x="20" y="5"/>
                    </a:lnTo>
                    <a:lnTo>
                      <a:pt x="20" y="2"/>
                    </a:lnTo>
                    <a:lnTo>
                      <a:pt x="17" y="0"/>
                    </a:lnTo>
                    <a:lnTo>
                      <a:pt x="15" y="0"/>
                    </a:lnTo>
                    <a:lnTo>
                      <a:pt x="13" y="2"/>
                    </a:lnTo>
                    <a:lnTo>
                      <a:pt x="10" y="5"/>
                    </a:lnTo>
                    <a:lnTo>
                      <a:pt x="0" y="27"/>
                    </a:lnTo>
                    <a:lnTo>
                      <a:pt x="0" y="27"/>
                    </a:lnTo>
                    <a:lnTo>
                      <a:pt x="3" y="30"/>
                    </a:lnTo>
                    <a:lnTo>
                      <a:pt x="5" y="32"/>
                    </a:lnTo>
                    <a:lnTo>
                      <a:pt x="5" y="32"/>
                    </a:lnTo>
                    <a:lnTo>
                      <a:pt x="8" y="30"/>
                    </a:lnTo>
                    <a:lnTo>
                      <a:pt x="10" y="30"/>
                    </a:lnTo>
                    <a:lnTo>
                      <a:pt x="20" y="7"/>
                    </a:lnTo>
                    <a:close/>
                  </a:path>
                </a:pathLst>
              </a:custGeom>
              <a:solidFill>
                <a:srgbClr val="000000"/>
              </a:solidFill>
              <a:ln w="9525">
                <a:noFill/>
              </a:ln>
            </p:spPr>
            <p:txBody>
              <a:bodyPr/>
              <a:p>
                <a:endParaRPr lang="zh-CN" altLang="en-US"/>
              </a:p>
            </p:txBody>
          </p:sp>
        </p:grpSp>
        <p:grpSp>
          <p:nvGrpSpPr>
            <p:cNvPr id="72796" name="Group 99"/>
            <p:cNvGrpSpPr/>
            <p:nvPr/>
          </p:nvGrpSpPr>
          <p:grpSpPr>
            <a:xfrm>
              <a:off x="4064" y="1594"/>
              <a:ext cx="271" cy="261"/>
              <a:chOff x="4064" y="1594"/>
              <a:chExt cx="271" cy="261"/>
            </a:xfrm>
          </p:grpSpPr>
          <p:sp>
            <p:nvSpPr>
              <p:cNvPr id="72797" name="Freeform 93"/>
              <p:cNvSpPr/>
              <p:nvPr/>
            </p:nvSpPr>
            <p:spPr>
              <a:xfrm>
                <a:off x="4064" y="1594"/>
                <a:ext cx="37" cy="36"/>
              </a:xfrm>
              <a:custGeom>
                <a:avLst/>
                <a:gdLst/>
                <a:ahLst/>
                <a:cxnLst>
                  <a:cxn ang="0">
                    <a:pos x="10" y="2"/>
                  </a:cxn>
                  <a:cxn ang="0">
                    <a:pos x="5" y="0"/>
                  </a:cxn>
                  <a:cxn ang="0">
                    <a:pos x="5" y="0"/>
                  </a:cxn>
                  <a:cxn ang="0">
                    <a:pos x="2" y="2"/>
                  </a:cxn>
                  <a:cxn ang="0">
                    <a:pos x="0" y="4"/>
                  </a:cxn>
                  <a:cxn ang="0">
                    <a:pos x="0" y="4"/>
                  </a:cxn>
                  <a:cxn ang="0">
                    <a:pos x="2" y="9"/>
                  </a:cxn>
                  <a:cxn ang="0">
                    <a:pos x="27" y="34"/>
                  </a:cxn>
                  <a:cxn ang="0">
                    <a:pos x="30" y="36"/>
                  </a:cxn>
                  <a:cxn ang="0">
                    <a:pos x="32" y="36"/>
                  </a:cxn>
                  <a:cxn ang="0">
                    <a:pos x="35" y="34"/>
                  </a:cxn>
                  <a:cxn ang="0">
                    <a:pos x="37" y="32"/>
                  </a:cxn>
                  <a:cxn ang="0">
                    <a:pos x="37" y="29"/>
                  </a:cxn>
                  <a:cxn ang="0">
                    <a:pos x="35" y="27"/>
                  </a:cxn>
                  <a:cxn ang="0">
                    <a:pos x="10" y="2"/>
                  </a:cxn>
                </a:cxnLst>
                <a:pathLst>
                  <a:path w="37" h="36">
                    <a:moveTo>
                      <a:pt x="10" y="2"/>
                    </a:moveTo>
                    <a:lnTo>
                      <a:pt x="5" y="0"/>
                    </a:lnTo>
                    <a:lnTo>
                      <a:pt x="5" y="0"/>
                    </a:lnTo>
                    <a:lnTo>
                      <a:pt x="2" y="2"/>
                    </a:lnTo>
                    <a:lnTo>
                      <a:pt x="0" y="4"/>
                    </a:lnTo>
                    <a:lnTo>
                      <a:pt x="0" y="4"/>
                    </a:lnTo>
                    <a:lnTo>
                      <a:pt x="2" y="9"/>
                    </a:lnTo>
                    <a:lnTo>
                      <a:pt x="27" y="34"/>
                    </a:lnTo>
                    <a:lnTo>
                      <a:pt x="30" y="36"/>
                    </a:lnTo>
                    <a:lnTo>
                      <a:pt x="32" y="36"/>
                    </a:lnTo>
                    <a:lnTo>
                      <a:pt x="35" y="34"/>
                    </a:lnTo>
                    <a:lnTo>
                      <a:pt x="37" y="32"/>
                    </a:lnTo>
                    <a:lnTo>
                      <a:pt x="37" y="29"/>
                    </a:lnTo>
                    <a:lnTo>
                      <a:pt x="35" y="27"/>
                    </a:lnTo>
                    <a:lnTo>
                      <a:pt x="10" y="2"/>
                    </a:lnTo>
                    <a:close/>
                  </a:path>
                </a:pathLst>
              </a:custGeom>
              <a:solidFill>
                <a:srgbClr val="000000"/>
              </a:solidFill>
              <a:ln w="9525">
                <a:noFill/>
              </a:ln>
            </p:spPr>
            <p:txBody>
              <a:bodyPr/>
              <a:p>
                <a:endParaRPr lang="zh-CN" altLang="en-US"/>
              </a:p>
            </p:txBody>
          </p:sp>
          <p:sp>
            <p:nvSpPr>
              <p:cNvPr id="72798" name="Freeform 94"/>
              <p:cNvSpPr/>
              <p:nvPr/>
            </p:nvSpPr>
            <p:spPr>
              <a:xfrm>
                <a:off x="4111" y="1639"/>
                <a:ext cx="38" cy="37"/>
              </a:xfrm>
              <a:custGeom>
                <a:avLst/>
                <a:gdLst/>
                <a:ahLst/>
                <a:cxnLst>
                  <a:cxn ang="0">
                    <a:pos x="10" y="3"/>
                  </a:cxn>
                  <a:cxn ang="0">
                    <a:pos x="8" y="0"/>
                  </a:cxn>
                  <a:cxn ang="0">
                    <a:pos x="5" y="0"/>
                  </a:cxn>
                  <a:cxn ang="0">
                    <a:pos x="3" y="3"/>
                  </a:cxn>
                  <a:cxn ang="0">
                    <a:pos x="0" y="5"/>
                  </a:cxn>
                  <a:cxn ang="0">
                    <a:pos x="0" y="7"/>
                  </a:cxn>
                  <a:cxn ang="0">
                    <a:pos x="3" y="9"/>
                  </a:cxn>
                  <a:cxn ang="0">
                    <a:pos x="30" y="34"/>
                  </a:cxn>
                  <a:cxn ang="0">
                    <a:pos x="33" y="37"/>
                  </a:cxn>
                  <a:cxn ang="0">
                    <a:pos x="35" y="37"/>
                  </a:cxn>
                  <a:cxn ang="0">
                    <a:pos x="38" y="34"/>
                  </a:cxn>
                  <a:cxn ang="0">
                    <a:pos x="38" y="32"/>
                  </a:cxn>
                  <a:cxn ang="0">
                    <a:pos x="38" y="30"/>
                  </a:cxn>
                  <a:cxn ang="0">
                    <a:pos x="38" y="28"/>
                  </a:cxn>
                  <a:cxn ang="0">
                    <a:pos x="10" y="3"/>
                  </a:cxn>
                </a:cxnLst>
                <a:pathLst>
                  <a:path w="38" h="37">
                    <a:moveTo>
                      <a:pt x="10" y="3"/>
                    </a:moveTo>
                    <a:lnTo>
                      <a:pt x="8" y="0"/>
                    </a:lnTo>
                    <a:lnTo>
                      <a:pt x="5" y="0"/>
                    </a:lnTo>
                    <a:lnTo>
                      <a:pt x="3" y="3"/>
                    </a:lnTo>
                    <a:lnTo>
                      <a:pt x="0" y="5"/>
                    </a:lnTo>
                    <a:lnTo>
                      <a:pt x="0" y="7"/>
                    </a:lnTo>
                    <a:lnTo>
                      <a:pt x="3" y="9"/>
                    </a:lnTo>
                    <a:lnTo>
                      <a:pt x="30" y="34"/>
                    </a:lnTo>
                    <a:lnTo>
                      <a:pt x="33" y="37"/>
                    </a:lnTo>
                    <a:lnTo>
                      <a:pt x="35" y="37"/>
                    </a:lnTo>
                    <a:lnTo>
                      <a:pt x="38" y="34"/>
                    </a:lnTo>
                    <a:lnTo>
                      <a:pt x="38" y="32"/>
                    </a:lnTo>
                    <a:lnTo>
                      <a:pt x="38" y="30"/>
                    </a:lnTo>
                    <a:lnTo>
                      <a:pt x="38" y="28"/>
                    </a:lnTo>
                    <a:lnTo>
                      <a:pt x="10" y="3"/>
                    </a:lnTo>
                    <a:close/>
                  </a:path>
                </a:pathLst>
              </a:custGeom>
              <a:solidFill>
                <a:srgbClr val="000000"/>
              </a:solidFill>
              <a:ln w="9525">
                <a:noFill/>
              </a:ln>
            </p:spPr>
            <p:txBody>
              <a:bodyPr/>
              <a:p>
                <a:endParaRPr lang="zh-CN" altLang="en-US"/>
              </a:p>
            </p:txBody>
          </p:sp>
          <p:sp>
            <p:nvSpPr>
              <p:cNvPr id="72799" name="Freeform 95"/>
              <p:cNvSpPr/>
              <p:nvPr/>
            </p:nvSpPr>
            <p:spPr>
              <a:xfrm>
                <a:off x="4158" y="1687"/>
                <a:ext cx="38" cy="34"/>
              </a:xfrm>
              <a:custGeom>
                <a:avLst/>
                <a:gdLst/>
                <a:ahLst/>
                <a:cxnLst>
                  <a:cxn ang="0">
                    <a:pos x="10" y="0"/>
                  </a:cxn>
                  <a:cxn ang="0">
                    <a:pos x="8" y="0"/>
                  </a:cxn>
                  <a:cxn ang="0">
                    <a:pos x="5" y="0"/>
                  </a:cxn>
                  <a:cxn ang="0">
                    <a:pos x="3" y="0"/>
                  </a:cxn>
                  <a:cxn ang="0">
                    <a:pos x="0" y="2"/>
                  </a:cxn>
                  <a:cxn ang="0">
                    <a:pos x="0" y="5"/>
                  </a:cxn>
                  <a:cxn ang="0">
                    <a:pos x="3" y="7"/>
                  </a:cxn>
                  <a:cxn ang="0">
                    <a:pos x="30" y="34"/>
                  </a:cxn>
                  <a:cxn ang="0">
                    <a:pos x="33" y="34"/>
                  </a:cxn>
                  <a:cxn ang="0">
                    <a:pos x="35" y="34"/>
                  </a:cxn>
                  <a:cxn ang="0">
                    <a:pos x="38" y="34"/>
                  </a:cxn>
                  <a:cxn ang="0">
                    <a:pos x="38" y="32"/>
                  </a:cxn>
                  <a:cxn ang="0">
                    <a:pos x="38" y="29"/>
                  </a:cxn>
                  <a:cxn ang="0">
                    <a:pos x="38" y="27"/>
                  </a:cxn>
                  <a:cxn ang="0">
                    <a:pos x="10" y="0"/>
                  </a:cxn>
                </a:cxnLst>
                <a:pathLst>
                  <a:path w="38" h="34">
                    <a:moveTo>
                      <a:pt x="10" y="0"/>
                    </a:moveTo>
                    <a:lnTo>
                      <a:pt x="8" y="0"/>
                    </a:lnTo>
                    <a:lnTo>
                      <a:pt x="5" y="0"/>
                    </a:lnTo>
                    <a:lnTo>
                      <a:pt x="3" y="0"/>
                    </a:lnTo>
                    <a:lnTo>
                      <a:pt x="0" y="2"/>
                    </a:lnTo>
                    <a:lnTo>
                      <a:pt x="0" y="5"/>
                    </a:lnTo>
                    <a:lnTo>
                      <a:pt x="3" y="7"/>
                    </a:lnTo>
                    <a:lnTo>
                      <a:pt x="30" y="34"/>
                    </a:lnTo>
                    <a:lnTo>
                      <a:pt x="33" y="34"/>
                    </a:lnTo>
                    <a:lnTo>
                      <a:pt x="35" y="34"/>
                    </a:lnTo>
                    <a:lnTo>
                      <a:pt x="38" y="34"/>
                    </a:lnTo>
                    <a:lnTo>
                      <a:pt x="38" y="32"/>
                    </a:lnTo>
                    <a:lnTo>
                      <a:pt x="38" y="29"/>
                    </a:lnTo>
                    <a:lnTo>
                      <a:pt x="38" y="27"/>
                    </a:lnTo>
                    <a:lnTo>
                      <a:pt x="10" y="0"/>
                    </a:lnTo>
                    <a:close/>
                  </a:path>
                </a:pathLst>
              </a:custGeom>
              <a:solidFill>
                <a:srgbClr val="000000"/>
              </a:solidFill>
              <a:ln w="9525">
                <a:noFill/>
              </a:ln>
            </p:spPr>
            <p:txBody>
              <a:bodyPr/>
              <a:p>
                <a:endParaRPr lang="zh-CN" altLang="en-US"/>
              </a:p>
            </p:txBody>
          </p:sp>
          <p:sp>
            <p:nvSpPr>
              <p:cNvPr id="72800" name="Freeform 96"/>
              <p:cNvSpPr/>
              <p:nvPr/>
            </p:nvSpPr>
            <p:spPr>
              <a:xfrm>
                <a:off x="4208" y="1732"/>
                <a:ext cx="38" cy="37"/>
              </a:xfrm>
              <a:custGeom>
                <a:avLst/>
                <a:gdLst/>
                <a:ahLst/>
                <a:cxnLst>
                  <a:cxn ang="0">
                    <a:pos x="8" y="3"/>
                  </a:cxn>
                  <a:cxn ang="0">
                    <a:pos x="5" y="0"/>
                  </a:cxn>
                  <a:cxn ang="0">
                    <a:pos x="3" y="0"/>
                  </a:cxn>
                  <a:cxn ang="0">
                    <a:pos x="0" y="3"/>
                  </a:cxn>
                  <a:cxn ang="0">
                    <a:pos x="0" y="5"/>
                  </a:cxn>
                  <a:cxn ang="0">
                    <a:pos x="0" y="7"/>
                  </a:cxn>
                  <a:cxn ang="0">
                    <a:pos x="0" y="9"/>
                  </a:cxn>
                  <a:cxn ang="0">
                    <a:pos x="28" y="34"/>
                  </a:cxn>
                  <a:cxn ang="0">
                    <a:pos x="30" y="37"/>
                  </a:cxn>
                  <a:cxn ang="0">
                    <a:pos x="33" y="37"/>
                  </a:cxn>
                  <a:cxn ang="0">
                    <a:pos x="35" y="34"/>
                  </a:cxn>
                  <a:cxn ang="0">
                    <a:pos x="38" y="32"/>
                  </a:cxn>
                  <a:cxn ang="0">
                    <a:pos x="38" y="30"/>
                  </a:cxn>
                  <a:cxn ang="0">
                    <a:pos x="35" y="28"/>
                  </a:cxn>
                  <a:cxn ang="0">
                    <a:pos x="8" y="3"/>
                  </a:cxn>
                </a:cxnLst>
                <a:pathLst>
                  <a:path w="38" h="37">
                    <a:moveTo>
                      <a:pt x="8" y="3"/>
                    </a:moveTo>
                    <a:lnTo>
                      <a:pt x="5" y="0"/>
                    </a:lnTo>
                    <a:lnTo>
                      <a:pt x="3" y="0"/>
                    </a:lnTo>
                    <a:lnTo>
                      <a:pt x="0" y="3"/>
                    </a:lnTo>
                    <a:lnTo>
                      <a:pt x="0" y="5"/>
                    </a:lnTo>
                    <a:lnTo>
                      <a:pt x="0" y="7"/>
                    </a:lnTo>
                    <a:lnTo>
                      <a:pt x="0" y="9"/>
                    </a:lnTo>
                    <a:lnTo>
                      <a:pt x="28" y="34"/>
                    </a:lnTo>
                    <a:lnTo>
                      <a:pt x="30" y="37"/>
                    </a:lnTo>
                    <a:lnTo>
                      <a:pt x="33" y="37"/>
                    </a:lnTo>
                    <a:lnTo>
                      <a:pt x="35" y="34"/>
                    </a:lnTo>
                    <a:lnTo>
                      <a:pt x="38" y="32"/>
                    </a:lnTo>
                    <a:lnTo>
                      <a:pt x="38" y="30"/>
                    </a:lnTo>
                    <a:lnTo>
                      <a:pt x="35" y="28"/>
                    </a:lnTo>
                    <a:lnTo>
                      <a:pt x="8" y="3"/>
                    </a:lnTo>
                    <a:close/>
                  </a:path>
                </a:pathLst>
              </a:custGeom>
              <a:solidFill>
                <a:srgbClr val="000000"/>
              </a:solidFill>
              <a:ln w="9525">
                <a:noFill/>
              </a:ln>
            </p:spPr>
            <p:txBody>
              <a:bodyPr/>
              <a:p>
                <a:endParaRPr lang="zh-CN" altLang="en-US"/>
              </a:p>
            </p:txBody>
          </p:sp>
          <p:sp>
            <p:nvSpPr>
              <p:cNvPr id="72801" name="Freeform 97"/>
              <p:cNvSpPr/>
              <p:nvPr/>
            </p:nvSpPr>
            <p:spPr>
              <a:xfrm>
                <a:off x="4256" y="1778"/>
                <a:ext cx="37" cy="36"/>
              </a:xfrm>
              <a:custGeom>
                <a:avLst/>
                <a:gdLst/>
                <a:ahLst/>
                <a:cxnLst>
                  <a:cxn ang="0">
                    <a:pos x="7" y="2"/>
                  </a:cxn>
                  <a:cxn ang="0">
                    <a:pos x="4" y="0"/>
                  </a:cxn>
                  <a:cxn ang="0">
                    <a:pos x="2" y="0"/>
                  </a:cxn>
                  <a:cxn ang="0">
                    <a:pos x="0" y="2"/>
                  </a:cxn>
                  <a:cxn ang="0">
                    <a:pos x="0" y="4"/>
                  </a:cxn>
                  <a:cxn ang="0">
                    <a:pos x="0" y="7"/>
                  </a:cxn>
                  <a:cxn ang="0">
                    <a:pos x="0" y="9"/>
                  </a:cxn>
                  <a:cxn ang="0">
                    <a:pos x="27" y="34"/>
                  </a:cxn>
                  <a:cxn ang="0">
                    <a:pos x="29" y="36"/>
                  </a:cxn>
                  <a:cxn ang="0">
                    <a:pos x="32" y="36"/>
                  </a:cxn>
                  <a:cxn ang="0">
                    <a:pos x="34" y="34"/>
                  </a:cxn>
                  <a:cxn ang="0">
                    <a:pos x="37" y="32"/>
                  </a:cxn>
                  <a:cxn ang="0">
                    <a:pos x="37" y="29"/>
                  </a:cxn>
                  <a:cxn ang="0">
                    <a:pos x="34" y="27"/>
                  </a:cxn>
                  <a:cxn ang="0">
                    <a:pos x="7" y="2"/>
                  </a:cxn>
                </a:cxnLst>
                <a:pathLst>
                  <a:path w="37" h="36">
                    <a:moveTo>
                      <a:pt x="7" y="2"/>
                    </a:moveTo>
                    <a:lnTo>
                      <a:pt x="4" y="0"/>
                    </a:lnTo>
                    <a:lnTo>
                      <a:pt x="2" y="0"/>
                    </a:lnTo>
                    <a:lnTo>
                      <a:pt x="0" y="2"/>
                    </a:lnTo>
                    <a:lnTo>
                      <a:pt x="0" y="4"/>
                    </a:lnTo>
                    <a:lnTo>
                      <a:pt x="0" y="7"/>
                    </a:lnTo>
                    <a:lnTo>
                      <a:pt x="0" y="9"/>
                    </a:lnTo>
                    <a:lnTo>
                      <a:pt x="27" y="34"/>
                    </a:lnTo>
                    <a:lnTo>
                      <a:pt x="29" y="36"/>
                    </a:lnTo>
                    <a:lnTo>
                      <a:pt x="32" y="36"/>
                    </a:lnTo>
                    <a:lnTo>
                      <a:pt x="34" y="34"/>
                    </a:lnTo>
                    <a:lnTo>
                      <a:pt x="37" y="32"/>
                    </a:lnTo>
                    <a:lnTo>
                      <a:pt x="37" y="29"/>
                    </a:lnTo>
                    <a:lnTo>
                      <a:pt x="34" y="27"/>
                    </a:lnTo>
                    <a:lnTo>
                      <a:pt x="7" y="2"/>
                    </a:lnTo>
                    <a:close/>
                  </a:path>
                </a:pathLst>
              </a:custGeom>
              <a:solidFill>
                <a:srgbClr val="000000"/>
              </a:solidFill>
              <a:ln w="9525">
                <a:noFill/>
              </a:ln>
            </p:spPr>
            <p:txBody>
              <a:bodyPr/>
              <a:p>
                <a:endParaRPr lang="zh-CN" altLang="en-US"/>
              </a:p>
            </p:txBody>
          </p:sp>
          <p:sp>
            <p:nvSpPr>
              <p:cNvPr id="72802" name="Freeform 98"/>
              <p:cNvSpPr/>
              <p:nvPr/>
            </p:nvSpPr>
            <p:spPr>
              <a:xfrm>
                <a:off x="4303" y="1825"/>
                <a:ext cx="32" cy="30"/>
              </a:xfrm>
              <a:custGeom>
                <a:avLst/>
                <a:gdLst/>
                <a:ahLst/>
                <a:cxnLst>
                  <a:cxn ang="0">
                    <a:pos x="10" y="0"/>
                  </a:cxn>
                  <a:cxn ang="0">
                    <a:pos x="7" y="0"/>
                  </a:cxn>
                  <a:cxn ang="0">
                    <a:pos x="5" y="0"/>
                  </a:cxn>
                  <a:cxn ang="0">
                    <a:pos x="2" y="0"/>
                  </a:cxn>
                  <a:cxn ang="0">
                    <a:pos x="0" y="3"/>
                  </a:cxn>
                  <a:cxn ang="0">
                    <a:pos x="0" y="5"/>
                  </a:cxn>
                  <a:cxn ang="0">
                    <a:pos x="2" y="7"/>
                  </a:cxn>
                  <a:cxn ang="0">
                    <a:pos x="25" y="30"/>
                  </a:cxn>
                  <a:cxn ang="0">
                    <a:pos x="27" y="30"/>
                  </a:cxn>
                  <a:cxn ang="0">
                    <a:pos x="27" y="30"/>
                  </a:cxn>
                  <a:cxn ang="0">
                    <a:pos x="30" y="28"/>
                  </a:cxn>
                  <a:cxn ang="0">
                    <a:pos x="32" y="25"/>
                  </a:cxn>
                  <a:cxn ang="0">
                    <a:pos x="32" y="25"/>
                  </a:cxn>
                  <a:cxn ang="0">
                    <a:pos x="32" y="23"/>
                  </a:cxn>
                  <a:cxn ang="0">
                    <a:pos x="10" y="0"/>
                  </a:cxn>
                </a:cxnLst>
                <a:pathLst>
                  <a:path w="32" h="30">
                    <a:moveTo>
                      <a:pt x="10" y="0"/>
                    </a:moveTo>
                    <a:lnTo>
                      <a:pt x="7" y="0"/>
                    </a:lnTo>
                    <a:lnTo>
                      <a:pt x="5" y="0"/>
                    </a:lnTo>
                    <a:lnTo>
                      <a:pt x="2" y="0"/>
                    </a:lnTo>
                    <a:lnTo>
                      <a:pt x="0" y="3"/>
                    </a:lnTo>
                    <a:lnTo>
                      <a:pt x="0" y="5"/>
                    </a:lnTo>
                    <a:lnTo>
                      <a:pt x="2" y="7"/>
                    </a:lnTo>
                    <a:lnTo>
                      <a:pt x="25" y="30"/>
                    </a:lnTo>
                    <a:lnTo>
                      <a:pt x="27" y="30"/>
                    </a:lnTo>
                    <a:lnTo>
                      <a:pt x="27" y="30"/>
                    </a:lnTo>
                    <a:lnTo>
                      <a:pt x="30" y="28"/>
                    </a:lnTo>
                    <a:lnTo>
                      <a:pt x="32" y="25"/>
                    </a:lnTo>
                    <a:lnTo>
                      <a:pt x="32" y="25"/>
                    </a:lnTo>
                    <a:lnTo>
                      <a:pt x="32" y="23"/>
                    </a:lnTo>
                    <a:lnTo>
                      <a:pt x="10" y="0"/>
                    </a:lnTo>
                    <a:close/>
                  </a:path>
                </a:pathLst>
              </a:custGeom>
              <a:solidFill>
                <a:srgbClr val="000000"/>
              </a:solidFill>
              <a:ln w="9525">
                <a:noFill/>
              </a:ln>
            </p:spPr>
            <p:txBody>
              <a:bodyPr/>
              <a:p>
                <a:endParaRPr lang="zh-CN" altLang="en-US"/>
              </a:p>
            </p:txBody>
          </p:sp>
        </p:grpSp>
        <p:grpSp>
          <p:nvGrpSpPr>
            <p:cNvPr id="72803" name="Group 105"/>
            <p:cNvGrpSpPr/>
            <p:nvPr/>
          </p:nvGrpSpPr>
          <p:grpSpPr>
            <a:xfrm>
              <a:off x="5176" y="1142"/>
              <a:ext cx="75" cy="259"/>
              <a:chOff x="5176" y="1142"/>
              <a:chExt cx="75" cy="259"/>
            </a:xfrm>
          </p:grpSpPr>
          <p:sp>
            <p:nvSpPr>
              <p:cNvPr id="72804" name="Freeform 100"/>
              <p:cNvSpPr/>
              <p:nvPr/>
            </p:nvSpPr>
            <p:spPr>
              <a:xfrm>
                <a:off x="5231" y="1142"/>
                <a:ext cx="20" cy="46"/>
              </a:xfrm>
              <a:custGeom>
                <a:avLst/>
                <a:gdLst/>
                <a:ahLst/>
                <a:cxnLst>
                  <a:cxn ang="0">
                    <a:pos x="20" y="7"/>
                  </a:cxn>
                  <a:cxn ang="0">
                    <a:pos x="20" y="5"/>
                  </a:cxn>
                  <a:cxn ang="0">
                    <a:pos x="17" y="2"/>
                  </a:cxn>
                  <a:cxn ang="0">
                    <a:pos x="15" y="0"/>
                  </a:cxn>
                  <a:cxn ang="0">
                    <a:pos x="15" y="0"/>
                  </a:cxn>
                  <a:cxn ang="0">
                    <a:pos x="12" y="2"/>
                  </a:cxn>
                  <a:cxn ang="0">
                    <a:pos x="10" y="5"/>
                  </a:cxn>
                  <a:cxn ang="0">
                    <a:pos x="0" y="39"/>
                  </a:cxn>
                  <a:cxn ang="0">
                    <a:pos x="0" y="41"/>
                  </a:cxn>
                  <a:cxn ang="0">
                    <a:pos x="2" y="43"/>
                  </a:cxn>
                  <a:cxn ang="0">
                    <a:pos x="5" y="46"/>
                  </a:cxn>
                  <a:cxn ang="0">
                    <a:pos x="7" y="46"/>
                  </a:cxn>
                  <a:cxn ang="0">
                    <a:pos x="10" y="43"/>
                  </a:cxn>
                  <a:cxn ang="0">
                    <a:pos x="10" y="41"/>
                  </a:cxn>
                  <a:cxn ang="0">
                    <a:pos x="20" y="7"/>
                  </a:cxn>
                </a:cxnLst>
                <a:pathLst>
                  <a:path w="20" h="46">
                    <a:moveTo>
                      <a:pt x="20" y="7"/>
                    </a:moveTo>
                    <a:lnTo>
                      <a:pt x="20" y="5"/>
                    </a:lnTo>
                    <a:lnTo>
                      <a:pt x="17" y="2"/>
                    </a:lnTo>
                    <a:lnTo>
                      <a:pt x="15" y="0"/>
                    </a:lnTo>
                    <a:lnTo>
                      <a:pt x="15" y="0"/>
                    </a:lnTo>
                    <a:lnTo>
                      <a:pt x="12" y="2"/>
                    </a:lnTo>
                    <a:lnTo>
                      <a:pt x="10" y="5"/>
                    </a:lnTo>
                    <a:lnTo>
                      <a:pt x="0" y="39"/>
                    </a:lnTo>
                    <a:lnTo>
                      <a:pt x="0" y="41"/>
                    </a:lnTo>
                    <a:lnTo>
                      <a:pt x="2" y="43"/>
                    </a:lnTo>
                    <a:lnTo>
                      <a:pt x="5" y="46"/>
                    </a:lnTo>
                    <a:lnTo>
                      <a:pt x="7" y="46"/>
                    </a:lnTo>
                    <a:lnTo>
                      <a:pt x="10" y="43"/>
                    </a:lnTo>
                    <a:lnTo>
                      <a:pt x="10" y="41"/>
                    </a:lnTo>
                    <a:lnTo>
                      <a:pt x="20" y="7"/>
                    </a:lnTo>
                    <a:close/>
                  </a:path>
                </a:pathLst>
              </a:custGeom>
              <a:solidFill>
                <a:srgbClr val="000000"/>
              </a:solidFill>
              <a:ln w="9525">
                <a:noFill/>
              </a:ln>
            </p:spPr>
            <p:txBody>
              <a:bodyPr/>
              <a:p>
                <a:endParaRPr lang="zh-CN" altLang="en-US"/>
              </a:p>
            </p:txBody>
          </p:sp>
          <p:sp>
            <p:nvSpPr>
              <p:cNvPr id="72805" name="Freeform 101"/>
              <p:cNvSpPr/>
              <p:nvPr/>
            </p:nvSpPr>
            <p:spPr>
              <a:xfrm>
                <a:off x="5216" y="1203"/>
                <a:ext cx="20" cy="46"/>
              </a:xfrm>
              <a:custGeom>
                <a:avLst/>
                <a:gdLst/>
                <a:ahLst/>
                <a:cxnLst>
                  <a:cxn ang="0">
                    <a:pos x="20" y="7"/>
                  </a:cxn>
                  <a:cxn ang="0">
                    <a:pos x="20" y="5"/>
                  </a:cxn>
                  <a:cxn ang="0">
                    <a:pos x="17" y="3"/>
                  </a:cxn>
                  <a:cxn ang="0">
                    <a:pos x="15" y="0"/>
                  </a:cxn>
                  <a:cxn ang="0">
                    <a:pos x="12" y="0"/>
                  </a:cxn>
                  <a:cxn ang="0">
                    <a:pos x="10" y="3"/>
                  </a:cxn>
                  <a:cxn ang="0">
                    <a:pos x="10" y="5"/>
                  </a:cxn>
                  <a:cxn ang="0">
                    <a:pos x="0" y="39"/>
                  </a:cxn>
                  <a:cxn ang="0">
                    <a:pos x="0" y="41"/>
                  </a:cxn>
                  <a:cxn ang="0">
                    <a:pos x="0" y="44"/>
                  </a:cxn>
                  <a:cxn ang="0">
                    <a:pos x="2" y="46"/>
                  </a:cxn>
                  <a:cxn ang="0">
                    <a:pos x="5" y="46"/>
                  </a:cxn>
                  <a:cxn ang="0">
                    <a:pos x="7" y="44"/>
                  </a:cxn>
                  <a:cxn ang="0">
                    <a:pos x="10" y="41"/>
                  </a:cxn>
                  <a:cxn ang="0">
                    <a:pos x="20" y="7"/>
                  </a:cxn>
                </a:cxnLst>
                <a:pathLst>
                  <a:path w="20" h="46">
                    <a:moveTo>
                      <a:pt x="20" y="7"/>
                    </a:moveTo>
                    <a:lnTo>
                      <a:pt x="20" y="5"/>
                    </a:lnTo>
                    <a:lnTo>
                      <a:pt x="17" y="3"/>
                    </a:lnTo>
                    <a:lnTo>
                      <a:pt x="15" y="0"/>
                    </a:lnTo>
                    <a:lnTo>
                      <a:pt x="12" y="0"/>
                    </a:lnTo>
                    <a:lnTo>
                      <a:pt x="10" y="3"/>
                    </a:lnTo>
                    <a:lnTo>
                      <a:pt x="10" y="5"/>
                    </a:lnTo>
                    <a:lnTo>
                      <a:pt x="0" y="39"/>
                    </a:lnTo>
                    <a:lnTo>
                      <a:pt x="0" y="41"/>
                    </a:lnTo>
                    <a:lnTo>
                      <a:pt x="0" y="44"/>
                    </a:lnTo>
                    <a:lnTo>
                      <a:pt x="2" y="46"/>
                    </a:lnTo>
                    <a:lnTo>
                      <a:pt x="5" y="46"/>
                    </a:lnTo>
                    <a:lnTo>
                      <a:pt x="7" y="44"/>
                    </a:lnTo>
                    <a:lnTo>
                      <a:pt x="10" y="41"/>
                    </a:lnTo>
                    <a:lnTo>
                      <a:pt x="20" y="7"/>
                    </a:lnTo>
                    <a:close/>
                  </a:path>
                </a:pathLst>
              </a:custGeom>
              <a:solidFill>
                <a:srgbClr val="000000"/>
              </a:solidFill>
              <a:ln w="9525">
                <a:noFill/>
              </a:ln>
            </p:spPr>
            <p:txBody>
              <a:bodyPr/>
              <a:p>
                <a:endParaRPr lang="zh-CN" altLang="en-US"/>
              </a:p>
            </p:txBody>
          </p:sp>
          <p:sp>
            <p:nvSpPr>
              <p:cNvPr id="72806" name="Freeform 102"/>
              <p:cNvSpPr/>
              <p:nvPr/>
            </p:nvSpPr>
            <p:spPr>
              <a:xfrm>
                <a:off x="5198" y="1265"/>
                <a:ext cx="20" cy="45"/>
              </a:xfrm>
              <a:custGeom>
                <a:avLst/>
                <a:gdLst/>
                <a:ahLst/>
                <a:cxnLst>
                  <a:cxn ang="0">
                    <a:pos x="20" y="7"/>
                  </a:cxn>
                  <a:cxn ang="0">
                    <a:pos x="20" y="4"/>
                  </a:cxn>
                  <a:cxn ang="0">
                    <a:pos x="20" y="2"/>
                  </a:cxn>
                  <a:cxn ang="0">
                    <a:pos x="18" y="0"/>
                  </a:cxn>
                  <a:cxn ang="0">
                    <a:pos x="15" y="0"/>
                  </a:cxn>
                  <a:cxn ang="0">
                    <a:pos x="13" y="2"/>
                  </a:cxn>
                  <a:cxn ang="0">
                    <a:pos x="10" y="4"/>
                  </a:cxn>
                  <a:cxn ang="0">
                    <a:pos x="0" y="41"/>
                  </a:cxn>
                  <a:cxn ang="0">
                    <a:pos x="0" y="43"/>
                  </a:cxn>
                  <a:cxn ang="0">
                    <a:pos x="3" y="45"/>
                  </a:cxn>
                  <a:cxn ang="0">
                    <a:pos x="5" y="45"/>
                  </a:cxn>
                  <a:cxn ang="0">
                    <a:pos x="8" y="45"/>
                  </a:cxn>
                  <a:cxn ang="0">
                    <a:pos x="10" y="45"/>
                  </a:cxn>
                  <a:cxn ang="0">
                    <a:pos x="10" y="43"/>
                  </a:cxn>
                  <a:cxn ang="0">
                    <a:pos x="20" y="7"/>
                  </a:cxn>
                </a:cxnLst>
                <a:pathLst>
                  <a:path w="20" h="45">
                    <a:moveTo>
                      <a:pt x="20" y="7"/>
                    </a:moveTo>
                    <a:lnTo>
                      <a:pt x="20" y="4"/>
                    </a:lnTo>
                    <a:lnTo>
                      <a:pt x="20" y="2"/>
                    </a:lnTo>
                    <a:lnTo>
                      <a:pt x="18" y="0"/>
                    </a:lnTo>
                    <a:lnTo>
                      <a:pt x="15" y="0"/>
                    </a:lnTo>
                    <a:lnTo>
                      <a:pt x="13" y="2"/>
                    </a:lnTo>
                    <a:lnTo>
                      <a:pt x="10" y="4"/>
                    </a:lnTo>
                    <a:lnTo>
                      <a:pt x="0" y="41"/>
                    </a:lnTo>
                    <a:lnTo>
                      <a:pt x="0" y="43"/>
                    </a:lnTo>
                    <a:lnTo>
                      <a:pt x="3" y="45"/>
                    </a:lnTo>
                    <a:lnTo>
                      <a:pt x="5" y="45"/>
                    </a:lnTo>
                    <a:lnTo>
                      <a:pt x="8" y="45"/>
                    </a:lnTo>
                    <a:lnTo>
                      <a:pt x="10" y="45"/>
                    </a:lnTo>
                    <a:lnTo>
                      <a:pt x="10" y="43"/>
                    </a:lnTo>
                    <a:lnTo>
                      <a:pt x="20" y="7"/>
                    </a:lnTo>
                    <a:close/>
                  </a:path>
                </a:pathLst>
              </a:custGeom>
              <a:solidFill>
                <a:srgbClr val="000000"/>
              </a:solidFill>
              <a:ln w="9525">
                <a:noFill/>
              </a:ln>
            </p:spPr>
            <p:txBody>
              <a:bodyPr/>
              <a:p>
                <a:endParaRPr lang="zh-CN" altLang="en-US"/>
              </a:p>
            </p:txBody>
          </p:sp>
          <p:sp>
            <p:nvSpPr>
              <p:cNvPr id="72807" name="Freeform 103"/>
              <p:cNvSpPr/>
              <p:nvPr/>
            </p:nvSpPr>
            <p:spPr>
              <a:xfrm>
                <a:off x="5184" y="1328"/>
                <a:ext cx="19" cy="43"/>
              </a:xfrm>
              <a:custGeom>
                <a:avLst/>
                <a:gdLst/>
                <a:ahLst/>
                <a:cxnLst>
                  <a:cxn ang="0">
                    <a:pos x="19" y="5"/>
                  </a:cxn>
                  <a:cxn ang="0">
                    <a:pos x="19" y="3"/>
                  </a:cxn>
                  <a:cxn ang="0">
                    <a:pos x="17" y="0"/>
                  </a:cxn>
                  <a:cxn ang="0">
                    <a:pos x="14" y="0"/>
                  </a:cxn>
                  <a:cxn ang="0">
                    <a:pos x="12" y="0"/>
                  </a:cxn>
                  <a:cxn ang="0">
                    <a:pos x="10" y="0"/>
                  </a:cxn>
                  <a:cxn ang="0">
                    <a:pos x="10" y="3"/>
                  </a:cxn>
                  <a:cxn ang="0">
                    <a:pos x="0" y="39"/>
                  </a:cxn>
                  <a:cxn ang="0">
                    <a:pos x="0" y="41"/>
                  </a:cxn>
                  <a:cxn ang="0">
                    <a:pos x="0" y="43"/>
                  </a:cxn>
                  <a:cxn ang="0">
                    <a:pos x="2" y="43"/>
                  </a:cxn>
                  <a:cxn ang="0">
                    <a:pos x="5" y="43"/>
                  </a:cxn>
                  <a:cxn ang="0">
                    <a:pos x="7" y="43"/>
                  </a:cxn>
                  <a:cxn ang="0">
                    <a:pos x="10" y="41"/>
                  </a:cxn>
                  <a:cxn ang="0">
                    <a:pos x="19" y="5"/>
                  </a:cxn>
                </a:cxnLst>
                <a:pathLst>
                  <a:path w="19" h="43">
                    <a:moveTo>
                      <a:pt x="19" y="5"/>
                    </a:moveTo>
                    <a:lnTo>
                      <a:pt x="19" y="3"/>
                    </a:lnTo>
                    <a:lnTo>
                      <a:pt x="17" y="0"/>
                    </a:lnTo>
                    <a:lnTo>
                      <a:pt x="14" y="0"/>
                    </a:lnTo>
                    <a:lnTo>
                      <a:pt x="12" y="0"/>
                    </a:lnTo>
                    <a:lnTo>
                      <a:pt x="10" y="0"/>
                    </a:lnTo>
                    <a:lnTo>
                      <a:pt x="10" y="3"/>
                    </a:lnTo>
                    <a:lnTo>
                      <a:pt x="0" y="39"/>
                    </a:lnTo>
                    <a:lnTo>
                      <a:pt x="0" y="41"/>
                    </a:lnTo>
                    <a:lnTo>
                      <a:pt x="0" y="43"/>
                    </a:lnTo>
                    <a:lnTo>
                      <a:pt x="2" y="43"/>
                    </a:lnTo>
                    <a:lnTo>
                      <a:pt x="5" y="43"/>
                    </a:lnTo>
                    <a:lnTo>
                      <a:pt x="7" y="43"/>
                    </a:lnTo>
                    <a:lnTo>
                      <a:pt x="10" y="41"/>
                    </a:lnTo>
                    <a:lnTo>
                      <a:pt x="19" y="5"/>
                    </a:lnTo>
                    <a:close/>
                  </a:path>
                </a:pathLst>
              </a:custGeom>
              <a:solidFill>
                <a:srgbClr val="000000"/>
              </a:solidFill>
              <a:ln w="9525">
                <a:noFill/>
              </a:ln>
            </p:spPr>
            <p:txBody>
              <a:bodyPr/>
              <a:p>
                <a:endParaRPr lang="zh-CN" altLang="en-US"/>
              </a:p>
            </p:txBody>
          </p:sp>
          <p:sp>
            <p:nvSpPr>
              <p:cNvPr id="72808" name="Freeform 104"/>
              <p:cNvSpPr/>
              <p:nvPr/>
            </p:nvSpPr>
            <p:spPr>
              <a:xfrm>
                <a:off x="5176" y="1390"/>
                <a:ext cx="10" cy="11"/>
              </a:xfrm>
              <a:custGeom>
                <a:avLst/>
                <a:gdLst/>
                <a:ahLst/>
                <a:cxnLst>
                  <a:cxn ang="0">
                    <a:pos x="10" y="4"/>
                  </a:cxn>
                  <a:cxn ang="0">
                    <a:pos x="10" y="2"/>
                  </a:cxn>
                  <a:cxn ang="0">
                    <a:pos x="10" y="0"/>
                  </a:cxn>
                  <a:cxn ang="0">
                    <a:pos x="8" y="0"/>
                  </a:cxn>
                  <a:cxn ang="0">
                    <a:pos x="5" y="0"/>
                  </a:cxn>
                  <a:cxn ang="0">
                    <a:pos x="3" y="0"/>
                  </a:cxn>
                  <a:cxn ang="0">
                    <a:pos x="0" y="2"/>
                  </a:cxn>
                  <a:cxn ang="0">
                    <a:pos x="0" y="6"/>
                  </a:cxn>
                  <a:cxn ang="0">
                    <a:pos x="0" y="6"/>
                  </a:cxn>
                  <a:cxn ang="0">
                    <a:pos x="3" y="9"/>
                  </a:cxn>
                  <a:cxn ang="0">
                    <a:pos x="5" y="11"/>
                  </a:cxn>
                  <a:cxn ang="0">
                    <a:pos x="5" y="11"/>
                  </a:cxn>
                  <a:cxn ang="0">
                    <a:pos x="8" y="9"/>
                  </a:cxn>
                  <a:cxn ang="0">
                    <a:pos x="10" y="9"/>
                  </a:cxn>
                  <a:cxn ang="0">
                    <a:pos x="10" y="4"/>
                  </a:cxn>
                </a:cxnLst>
                <a:pathLst>
                  <a:path w="10" h="11">
                    <a:moveTo>
                      <a:pt x="10" y="4"/>
                    </a:moveTo>
                    <a:lnTo>
                      <a:pt x="10" y="2"/>
                    </a:lnTo>
                    <a:lnTo>
                      <a:pt x="10" y="0"/>
                    </a:lnTo>
                    <a:lnTo>
                      <a:pt x="8" y="0"/>
                    </a:lnTo>
                    <a:lnTo>
                      <a:pt x="5" y="0"/>
                    </a:lnTo>
                    <a:lnTo>
                      <a:pt x="3" y="0"/>
                    </a:lnTo>
                    <a:lnTo>
                      <a:pt x="0" y="2"/>
                    </a:lnTo>
                    <a:lnTo>
                      <a:pt x="0" y="6"/>
                    </a:lnTo>
                    <a:lnTo>
                      <a:pt x="0" y="6"/>
                    </a:lnTo>
                    <a:lnTo>
                      <a:pt x="3" y="9"/>
                    </a:lnTo>
                    <a:lnTo>
                      <a:pt x="5" y="11"/>
                    </a:lnTo>
                    <a:lnTo>
                      <a:pt x="5" y="11"/>
                    </a:lnTo>
                    <a:lnTo>
                      <a:pt x="8" y="9"/>
                    </a:lnTo>
                    <a:lnTo>
                      <a:pt x="10" y="9"/>
                    </a:lnTo>
                    <a:lnTo>
                      <a:pt x="10" y="4"/>
                    </a:lnTo>
                    <a:close/>
                  </a:path>
                </a:pathLst>
              </a:custGeom>
              <a:solidFill>
                <a:srgbClr val="000000"/>
              </a:solidFill>
              <a:ln w="9525">
                <a:noFill/>
              </a:ln>
            </p:spPr>
            <p:txBody>
              <a:bodyPr/>
              <a:p>
                <a:endParaRPr lang="zh-CN" altLang="en-US"/>
              </a:p>
            </p:txBody>
          </p:sp>
        </p:grpSp>
        <p:grpSp>
          <p:nvGrpSpPr>
            <p:cNvPr id="72809" name="Group 111"/>
            <p:cNvGrpSpPr/>
            <p:nvPr/>
          </p:nvGrpSpPr>
          <p:grpSpPr>
            <a:xfrm>
              <a:off x="5241" y="1142"/>
              <a:ext cx="196" cy="245"/>
              <a:chOff x="5241" y="1142"/>
              <a:chExt cx="196" cy="245"/>
            </a:xfrm>
          </p:grpSpPr>
          <p:sp>
            <p:nvSpPr>
              <p:cNvPr id="72810" name="Freeform 106"/>
              <p:cNvSpPr/>
              <p:nvPr/>
            </p:nvSpPr>
            <p:spPr>
              <a:xfrm>
                <a:off x="5241" y="1142"/>
                <a:ext cx="32" cy="39"/>
              </a:xfrm>
              <a:custGeom>
                <a:avLst/>
                <a:gdLst/>
                <a:ahLst/>
                <a:cxnLst>
                  <a:cxn ang="0">
                    <a:pos x="10" y="2"/>
                  </a:cxn>
                  <a:cxn ang="0">
                    <a:pos x="5" y="0"/>
                  </a:cxn>
                  <a:cxn ang="0">
                    <a:pos x="5" y="0"/>
                  </a:cxn>
                  <a:cxn ang="0">
                    <a:pos x="2" y="2"/>
                  </a:cxn>
                  <a:cxn ang="0">
                    <a:pos x="0" y="5"/>
                  </a:cxn>
                  <a:cxn ang="0">
                    <a:pos x="0" y="5"/>
                  </a:cxn>
                  <a:cxn ang="0">
                    <a:pos x="2" y="9"/>
                  </a:cxn>
                  <a:cxn ang="0">
                    <a:pos x="25" y="36"/>
                  </a:cxn>
                  <a:cxn ang="0">
                    <a:pos x="27" y="39"/>
                  </a:cxn>
                  <a:cxn ang="0">
                    <a:pos x="30" y="39"/>
                  </a:cxn>
                  <a:cxn ang="0">
                    <a:pos x="32" y="36"/>
                  </a:cxn>
                  <a:cxn ang="0">
                    <a:pos x="32" y="34"/>
                  </a:cxn>
                  <a:cxn ang="0">
                    <a:pos x="32" y="32"/>
                  </a:cxn>
                  <a:cxn ang="0">
                    <a:pos x="32" y="30"/>
                  </a:cxn>
                  <a:cxn ang="0">
                    <a:pos x="10" y="2"/>
                  </a:cxn>
                </a:cxnLst>
                <a:pathLst>
                  <a:path w="32" h="39">
                    <a:moveTo>
                      <a:pt x="10" y="2"/>
                    </a:moveTo>
                    <a:lnTo>
                      <a:pt x="5" y="0"/>
                    </a:lnTo>
                    <a:lnTo>
                      <a:pt x="5" y="0"/>
                    </a:lnTo>
                    <a:lnTo>
                      <a:pt x="2" y="2"/>
                    </a:lnTo>
                    <a:lnTo>
                      <a:pt x="0" y="5"/>
                    </a:lnTo>
                    <a:lnTo>
                      <a:pt x="0" y="5"/>
                    </a:lnTo>
                    <a:lnTo>
                      <a:pt x="2" y="9"/>
                    </a:lnTo>
                    <a:lnTo>
                      <a:pt x="25" y="36"/>
                    </a:lnTo>
                    <a:lnTo>
                      <a:pt x="27" y="39"/>
                    </a:lnTo>
                    <a:lnTo>
                      <a:pt x="30" y="39"/>
                    </a:lnTo>
                    <a:lnTo>
                      <a:pt x="32" y="36"/>
                    </a:lnTo>
                    <a:lnTo>
                      <a:pt x="32" y="34"/>
                    </a:lnTo>
                    <a:lnTo>
                      <a:pt x="32" y="32"/>
                    </a:lnTo>
                    <a:lnTo>
                      <a:pt x="32" y="30"/>
                    </a:lnTo>
                    <a:lnTo>
                      <a:pt x="10" y="2"/>
                    </a:lnTo>
                    <a:close/>
                  </a:path>
                </a:pathLst>
              </a:custGeom>
              <a:solidFill>
                <a:srgbClr val="000000"/>
              </a:solidFill>
              <a:ln w="9525">
                <a:noFill/>
              </a:ln>
            </p:spPr>
            <p:txBody>
              <a:bodyPr/>
              <a:p>
                <a:endParaRPr lang="zh-CN" altLang="en-US"/>
              </a:p>
            </p:txBody>
          </p:sp>
          <p:sp>
            <p:nvSpPr>
              <p:cNvPr id="72811" name="Freeform 107"/>
              <p:cNvSpPr/>
              <p:nvPr/>
            </p:nvSpPr>
            <p:spPr>
              <a:xfrm>
                <a:off x="5281" y="1194"/>
                <a:ext cx="34" cy="39"/>
              </a:xfrm>
              <a:custGeom>
                <a:avLst/>
                <a:gdLst/>
                <a:ahLst/>
                <a:cxnLst>
                  <a:cxn ang="0">
                    <a:pos x="10" y="0"/>
                  </a:cxn>
                  <a:cxn ang="0">
                    <a:pos x="7" y="0"/>
                  </a:cxn>
                  <a:cxn ang="0">
                    <a:pos x="5" y="0"/>
                  </a:cxn>
                  <a:cxn ang="0">
                    <a:pos x="2" y="0"/>
                  </a:cxn>
                  <a:cxn ang="0">
                    <a:pos x="0" y="3"/>
                  </a:cxn>
                  <a:cxn ang="0">
                    <a:pos x="0" y="5"/>
                  </a:cxn>
                  <a:cxn ang="0">
                    <a:pos x="2" y="7"/>
                  </a:cxn>
                  <a:cxn ang="0">
                    <a:pos x="24" y="37"/>
                  </a:cxn>
                  <a:cxn ang="0">
                    <a:pos x="27" y="39"/>
                  </a:cxn>
                  <a:cxn ang="0">
                    <a:pos x="29" y="39"/>
                  </a:cxn>
                  <a:cxn ang="0">
                    <a:pos x="32" y="37"/>
                  </a:cxn>
                  <a:cxn ang="0">
                    <a:pos x="34" y="34"/>
                  </a:cxn>
                  <a:cxn ang="0">
                    <a:pos x="34" y="32"/>
                  </a:cxn>
                  <a:cxn ang="0">
                    <a:pos x="32" y="30"/>
                  </a:cxn>
                  <a:cxn ang="0">
                    <a:pos x="10" y="0"/>
                  </a:cxn>
                </a:cxnLst>
                <a:pathLst>
                  <a:path w="34" h="39">
                    <a:moveTo>
                      <a:pt x="10" y="0"/>
                    </a:moveTo>
                    <a:lnTo>
                      <a:pt x="7" y="0"/>
                    </a:lnTo>
                    <a:lnTo>
                      <a:pt x="5" y="0"/>
                    </a:lnTo>
                    <a:lnTo>
                      <a:pt x="2" y="0"/>
                    </a:lnTo>
                    <a:lnTo>
                      <a:pt x="0" y="3"/>
                    </a:lnTo>
                    <a:lnTo>
                      <a:pt x="0" y="5"/>
                    </a:lnTo>
                    <a:lnTo>
                      <a:pt x="2" y="7"/>
                    </a:lnTo>
                    <a:lnTo>
                      <a:pt x="24" y="37"/>
                    </a:lnTo>
                    <a:lnTo>
                      <a:pt x="27" y="39"/>
                    </a:lnTo>
                    <a:lnTo>
                      <a:pt x="29" y="39"/>
                    </a:lnTo>
                    <a:lnTo>
                      <a:pt x="32" y="37"/>
                    </a:lnTo>
                    <a:lnTo>
                      <a:pt x="34" y="34"/>
                    </a:lnTo>
                    <a:lnTo>
                      <a:pt x="34" y="32"/>
                    </a:lnTo>
                    <a:lnTo>
                      <a:pt x="32" y="30"/>
                    </a:lnTo>
                    <a:lnTo>
                      <a:pt x="10" y="0"/>
                    </a:lnTo>
                    <a:close/>
                  </a:path>
                </a:pathLst>
              </a:custGeom>
              <a:solidFill>
                <a:srgbClr val="000000"/>
              </a:solidFill>
              <a:ln w="9525">
                <a:noFill/>
              </a:ln>
            </p:spPr>
            <p:txBody>
              <a:bodyPr/>
              <a:p>
                <a:endParaRPr lang="zh-CN" altLang="en-US"/>
              </a:p>
            </p:txBody>
          </p:sp>
          <p:sp>
            <p:nvSpPr>
              <p:cNvPr id="72812" name="Freeform 108"/>
              <p:cNvSpPr/>
              <p:nvPr/>
            </p:nvSpPr>
            <p:spPr>
              <a:xfrm>
                <a:off x="5323" y="1244"/>
                <a:ext cx="32" cy="39"/>
              </a:xfrm>
              <a:custGeom>
                <a:avLst/>
                <a:gdLst/>
                <a:ahLst/>
                <a:cxnLst>
                  <a:cxn ang="0">
                    <a:pos x="7" y="3"/>
                  </a:cxn>
                  <a:cxn ang="0">
                    <a:pos x="5" y="0"/>
                  </a:cxn>
                  <a:cxn ang="0">
                    <a:pos x="2" y="0"/>
                  </a:cxn>
                  <a:cxn ang="0">
                    <a:pos x="0" y="3"/>
                  </a:cxn>
                  <a:cxn ang="0">
                    <a:pos x="0" y="5"/>
                  </a:cxn>
                  <a:cxn ang="0">
                    <a:pos x="0" y="7"/>
                  </a:cxn>
                  <a:cxn ang="0">
                    <a:pos x="0" y="9"/>
                  </a:cxn>
                  <a:cxn ang="0">
                    <a:pos x="22" y="39"/>
                  </a:cxn>
                  <a:cxn ang="0">
                    <a:pos x="25" y="39"/>
                  </a:cxn>
                  <a:cxn ang="0">
                    <a:pos x="27" y="39"/>
                  </a:cxn>
                  <a:cxn ang="0">
                    <a:pos x="30" y="39"/>
                  </a:cxn>
                  <a:cxn ang="0">
                    <a:pos x="32" y="37"/>
                  </a:cxn>
                  <a:cxn ang="0">
                    <a:pos x="32" y="34"/>
                  </a:cxn>
                  <a:cxn ang="0">
                    <a:pos x="30" y="32"/>
                  </a:cxn>
                  <a:cxn ang="0">
                    <a:pos x="7" y="3"/>
                  </a:cxn>
                </a:cxnLst>
                <a:pathLst>
                  <a:path w="32" h="39">
                    <a:moveTo>
                      <a:pt x="7" y="3"/>
                    </a:moveTo>
                    <a:lnTo>
                      <a:pt x="5" y="0"/>
                    </a:lnTo>
                    <a:lnTo>
                      <a:pt x="2" y="0"/>
                    </a:lnTo>
                    <a:lnTo>
                      <a:pt x="0" y="3"/>
                    </a:lnTo>
                    <a:lnTo>
                      <a:pt x="0" y="5"/>
                    </a:lnTo>
                    <a:lnTo>
                      <a:pt x="0" y="7"/>
                    </a:lnTo>
                    <a:lnTo>
                      <a:pt x="0" y="9"/>
                    </a:lnTo>
                    <a:lnTo>
                      <a:pt x="22" y="39"/>
                    </a:lnTo>
                    <a:lnTo>
                      <a:pt x="25" y="39"/>
                    </a:lnTo>
                    <a:lnTo>
                      <a:pt x="27" y="39"/>
                    </a:lnTo>
                    <a:lnTo>
                      <a:pt x="30" y="39"/>
                    </a:lnTo>
                    <a:lnTo>
                      <a:pt x="32" y="37"/>
                    </a:lnTo>
                    <a:lnTo>
                      <a:pt x="32" y="34"/>
                    </a:lnTo>
                    <a:lnTo>
                      <a:pt x="30" y="32"/>
                    </a:lnTo>
                    <a:lnTo>
                      <a:pt x="7" y="3"/>
                    </a:lnTo>
                    <a:close/>
                  </a:path>
                </a:pathLst>
              </a:custGeom>
              <a:solidFill>
                <a:srgbClr val="000000"/>
              </a:solidFill>
              <a:ln w="9525">
                <a:noFill/>
              </a:ln>
            </p:spPr>
            <p:txBody>
              <a:bodyPr/>
              <a:p>
                <a:endParaRPr lang="zh-CN" altLang="en-US"/>
              </a:p>
            </p:txBody>
          </p:sp>
          <p:sp>
            <p:nvSpPr>
              <p:cNvPr id="72813" name="Freeform 109"/>
              <p:cNvSpPr/>
              <p:nvPr/>
            </p:nvSpPr>
            <p:spPr>
              <a:xfrm>
                <a:off x="5363" y="1297"/>
                <a:ext cx="32" cy="38"/>
              </a:xfrm>
              <a:custGeom>
                <a:avLst/>
                <a:gdLst/>
                <a:ahLst/>
                <a:cxnLst>
                  <a:cxn ang="0">
                    <a:pos x="7" y="2"/>
                  </a:cxn>
                  <a:cxn ang="0">
                    <a:pos x="5" y="0"/>
                  </a:cxn>
                  <a:cxn ang="0">
                    <a:pos x="2" y="0"/>
                  </a:cxn>
                  <a:cxn ang="0">
                    <a:pos x="0" y="2"/>
                  </a:cxn>
                  <a:cxn ang="0">
                    <a:pos x="0" y="4"/>
                  </a:cxn>
                  <a:cxn ang="0">
                    <a:pos x="0" y="6"/>
                  </a:cxn>
                  <a:cxn ang="0">
                    <a:pos x="0" y="9"/>
                  </a:cxn>
                  <a:cxn ang="0">
                    <a:pos x="25" y="38"/>
                  </a:cxn>
                  <a:cxn ang="0">
                    <a:pos x="27" y="38"/>
                  </a:cxn>
                  <a:cxn ang="0">
                    <a:pos x="30" y="38"/>
                  </a:cxn>
                  <a:cxn ang="0">
                    <a:pos x="32" y="38"/>
                  </a:cxn>
                  <a:cxn ang="0">
                    <a:pos x="32" y="36"/>
                  </a:cxn>
                  <a:cxn ang="0">
                    <a:pos x="32" y="34"/>
                  </a:cxn>
                  <a:cxn ang="0">
                    <a:pos x="32" y="31"/>
                  </a:cxn>
                  <a:cxn ang="0">
                    <a:pos x="7" y="2"/>
                  </a:cxn>
                </a:cxnLst>
                <a:pathLst>
                  <a:path w="32" h="38">
                    <a:moveTo>
                      <a:pt x="7" y="2"/>
                    </a:moveTo>
                    <a:lnTo>
                      <a:pt x="5" y="0"/>
                    </a:lnTo>
                    <a:lnTo>
                      <a:pt x="2" y="0"/>
                    </a:lnTo>
                    <a:lnTo>
                      <a:pt x="0" y="2"/>
                    </a:lnTo>
                    <a:lnTo>
                      <a:pt x="0" y="4"/>
                    </a:lnTo>
                    <a:lnTo>
                      <a:pt x="0" y="6"/>
                    </a:lnTo>
                    <a:lnTo>
                      <a:pt x="0" y="9"/>
                    </a:lnTo>
                    <a:lnTo>
                      <a:pt x="25" y="38"/>
                    </a:lnTo>
                    <a:lnTo>
                      <a:pt x="27" y="38"/>
                    </a:lnTo>
                    <a:lnTo>
                      <a:pt x="30" y="38"/>
                    </a:lnTo>
                    <a:lnTo>
                      <a:pt x="32" y="38"/>
                    </a:lnTo>
                    <a:lnTo>
                      <a:pt x="32" y="36"/>
                    </a:lnTo>
                    <a:lnTo>
                      <a:pt x="32" y="34"/>
                    </a:lnTo>
                    <a:lnTo>
                      <a:pt x="32" y="31"/>
                    </a:lnTo>
                    <a:lnTo>
                      <a:pt x="7" y="2"/>
                    </a:lnTo>
                    <a:close/>
                  </a:path>
                </a:pathLst>
              </a:custGeom>
              <a:solidFill>
                <a:srgbClr val="000000"/>
              </a:solidFill>
              <a:ln w="9525">
                <a:noFill/>
              </a:ln>
            </p:spPr>
            <p:txBody>
              <a:bodyPr/>
              <a:p>
                <a:endParaRPr lang="zh-CN" altLang="en-US"/>
              </a:p>
            </p:txBody>
          </p:sp>
          <p:sp>
            <p:nvSpPr>
              <p:cNvPr id="72814" name="Freeform 110"/>
              <p:cNvSpPr/>
              <p:nvPr/>
            </p:nvSpPr>
            <p:spPr>
              <a:xfrm>
                <a:off x="5403" y="1349"/>
                <a:ext cx="34" cy="38"/>
              </a:xfrm>
              <a:custGeom>
                <a:avLst/>
                <a:gdLst/>
                <a:ahLst/>
                <a:cxnLst>
                  <a:cxn ang="0">
                    <a:pos x="9" y="0"/>
                  </a:cxn>
                  <a:cxn ang="0">
                    <a:pos x="7" y="0"/>
                  </a:cxn>
                  <a:cxn ang="0">
                    <a:pos x="4" y="0"/>
                  </a:cxn>
                  <a:cxn ang="0">
                    <a:pos x="2" y="0"/>
                  </a:cxn>
                  <a:cxn ang="0">
                    <a:pos x="0" y="2"/>
                  </a:cxn>
                  <a:cxn ang="0">
                    <a:pos x="0" y="4"/>
                  </a:cxn>
                  <a:cxn ang="0">
                    <a:pos x="2" y="7"/>
                  </a:cxn>
                  <a:cxn ang="0">
                    <a:pos x="24" y="36"/>
                  </a:cxn>
                  <a:cxn ang="0">
                    <a:pos x="27" y="38"/>
                  </a:cxn>
                  <a:cxn ang="0">
                    <a:pos x="29" y="38"/>
                  </a:cxn>
                  <a:cxn ang="0">
                    <a:pos x="32" y="36"/>
                  </a:cxn>
                  <a:cxn ang="0">
                    <a:pos x="34" y="34"/>
                  </a:cxn>
                  <a:cxn ang="0">
                    <a:pos x="34" y="32"/>
                  </a:cxn>
                  <a:cxn ang="0">
                    <a:pos x="32" y="29"/>
                  </a:cxn>
                  <a:cxn ang="0">
                    <a:pos x="9" y="0"/>
                  </a:cxn>
                </a:cxnLst>
                <a:pathLst>
                  <a:path w="34" h="38">
                    <a:moveTo>
                      <a:pt x="9" y="0"/>
                    </a:moveTo>
                    <a:lnTo>
                      <a:pt x="7" y="0"/>
                    </a:lnTo>
                    <a:lnTo>
                      <a:pt x="4" y="0"/>
                    </a:lnTo>
                    <a:lnTo>
                      <a:pt x="2" y="0"/>
                    </a:lnTo>
                    <a:lnTo>
                      <a:pt x="0" y="2"/>
                    </a:lnTo>
                    <a:lnTo>
                      <a:pt x="0" y="4"/>
                    </a:lnTo>
                    <a:lnTo>
                      <a:pt x="2" y="7"/>
                    </a:lnTo>
                    <a:lnTo>
                      <a:pt x="24" y="36"/>
                    </a:lnTo>
                    <a:lnTo>
                      <a:pt x="27" y="38"/>
                    </a:lnTo>
                    <a:lnTo>
                      <a:pt x="29" y="38"/>
                    </a:lnTo>
                    <a:lnTo>
                      <a:pt x="32" y="36"/>
                    </a:lnTo>
                    <a:lnTo>
                      <a:pt x="34" y="34"/>
                    </a:lnTo>
                    <a:lnTo>
                      <a:pt x="34" y="32"/>
                    </a:lnTo>
                    <a:lnTo>
                      <a:pt x="32" y="29"/>
                    </a:lnTo>
                    <a:lnTo>
                      <a:pt x="9" y="0"/>
                    </a:lnTo>
                    <a:close/>
                  </a:path>
                </a:pathLst>
              </a:custGeom>
              <a:solidFill>
                <a:srgbClr val="000000"/>
              </a:solidFill>
              <a:ln w="9525">
                <a:noFill/>
              </a:ln>
            </p:spPr>
            <p:txBody>
              <a:bodyPr/>
              <a:p>
                <a:endParaRPr lang="zh-CN" altLang="en-US"/>
              </a:p>
            </p:txBody>
          </p:sp>
        </p:grpSp>
        <p:sp>
          <p:nvSpPr>
            <p:cNvPr id="72815" name="Rectangle 112"/>
            <p:cNvSpPr/>
            <p:nvPr/>
          </p:nvSpPr>
          <p:spPr>
            <a:xfrm>
              <a:off x="1056" y="3056"/>
              <a:ext cx="73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16" name="Rectangle 113"/>
            <p:cNvSpPr/>
            <p:nvPr/>
          </p:nvSpPr>
          <p:spPr>
            <a:xfrm>
              <a:off x="1377" y="3117"/>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72817" name="Rectangle 114"/>
            <p:cNvSpPr/>
            <p:nvPr/>
          </p:nvSpPr>
          <p:spPr>
            <a:xfrm>
              <a:off x="1469" y="3117"/>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18" name="Rectangle 115"/>
            <p:cNvSpPr/>
            <p:nvPr/>
          </p:nvSpPr>
          <p:spPr>
            <a:xfrm>
              <a:off x="616" y="3054"/>
              <a:ext cx="325"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19" name="Rectangle 116"/>
            <p:cNvSpPr/>
            <p:nvPr/>
          </p:nvSpPr>
          <p:spPr>
            <a:xfrm>
              <a:off x="730" y="3115"/>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72820" name="Rectangle 117"/>
            <p:cNvSpPr/>
            <p:nvPr/>
          </p:nvSpPr>
          <p:spPr>
            <a:xfrm>
              <a:off x="822" y="3115"/>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21" name="Rectangle 118"/>
            <p:cNvSpPr/>
            <p:nvPr/>
          </p:nvSpPr>
          <p:spPr>
            <a:xfrm>
              <a:off x="168" y="3054"/>
              <a:ext cx="32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22" name="Rectangle 119"/>
            <p:cNvSpPr/>
            <p:nvPr/>
          </p:nvSpPr>
          <p:spPr>
            <a:xfrm>
              <a:off x="282" y="3115"/>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72823" name="Rectangle 120"/>
            <p:cNvSpPr/>
            <p:nvPr/>
          </p:nvSpPr>
          <p:spPr>
            <a:xfrm>
              <a:off x="374" y="3115"/>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24" name="Rectangle 121"/>
            <p:cNvSpPr/>
            <p:nvPr/>
          </p:nvSpPr>
          <p:spPr>
            <a:xfrm>
              <a:off x="1775" y="3054"/>
              <a:ext cx="32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25" name="Rectangle 122"/>
            <p:cNvSpPr/>
            <p:nvPr/>
          </p:nvSpPr>
          <p:spPr>
            <a:xfrm>
              <a:off x="1889" y="3115"/>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72826" name="Rectangle 123"/>
            <p:cNvSpPr/>
            <p:nvPr/>
          </p:nvSpPr>
          <p:spPr>
            <a:xfrm>
              <a:off x="1981" y="3115"/>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27" name="Rectangle 124"/>
            <p:cNvSpPr/>
            <p:nvPr/>
          </p:nvSpPr>
          <p:spPr>
            <a:xfrm>
              <a:off x="1245" y="1022"/>
              <a:ext cx="31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28" name="Rectangle 125"/>
            <p:cNvSpPr/>
            <p:nvPr/>
          </p:nvSpPr>
          <p:spPr>
            <a:xfrm>
              <a:off x="1357" y="1083"/>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72829" name="Rectangle 126"/>
            <p:cNvSpPr/>
            <p:nvPr/>
          </p:nvSpPr>
          <p:spPr>
            <a:xfrm>
              <a:off x="1447" y="108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30" name="Rectangle 127"/>
            <p:cNvSpPr/>
            <p:nvPr/>
          </p:nvSpPr>
          <p:spPr>
            <a:xfrm>
              <a:off x="2591" y="1521"/>
              <a:ext cx="353"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31" name="Rectangle 128"/>
            <p:cNvSpPr/>
            <p:nvPr/>
          </p:nvSpPr>
          <p:spPr>
            <a:xfrm>
              <a:off x="2688" y="158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32" name="Rectangle 129"/>
            <p:cNvSpPr/>
            <p:nvPr/>
          </p:nvSpPr>
          <p:spPr>
            <a:xfrm>
              <a:off x="2753" y="1583"/>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72833" name="Rectangle 130"/>
            <p:cNvSpPr/>
            <p:nvPr/>
          </p:nvSpPr>
          <p:spPr>
            <a:xfrm>
              <a:off x="2842" y="158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34" name="Rectangle 131"/>
            <p:cNvSpPr/>
            <p:nvPr/>
          </p:nvSpPr>
          <p:spPr>
            <a:xfrm>
              <a:off x="616" y="1487"/>
              <a:ext cx="31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35" name="Rectangle 132"/>
            <p:cNvSpPr/>
            <p:nvPr/>
          </p:nvSpPr>
          <p:spPr>
            <a:xfrm>
              <a:off x="727" y="1548"/>
              <a:ext cx="80"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72836" name="Rectangle 133"/>
            <p:cNvSpPr/>
            <p:nvPr/>
          </p:nvSpPr>
          <p:spPr>
            <a:xfrm>
              <a:off x="815" y="1548"/>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37" name="Rectangle 134"/>
            <p:cNvSpPr/>
            <p:nvPr/>
          </p:nvSpPr>
          <p:spPr>
            <a:xfrm>
              <a:off x="3208" y="1022"/>
              <a:ext cx="31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38" name="Rectangle 135"/>
            <p:cNvSpPr/>
            <p:nvPr/>
          </p:nvSpPr>
          <p:spPr>
            <a:xfrm>
              <a:off x="3320" y="1083"/>
              <a:ext cx="80"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72839" name="Rectangle 136"/>
            <p:cNvSpPr/>
            <p:nvPr/>
          </p:nvSpPr>
          <p:spPr>
            <a:xfrm>
              <a:off x="3407" y="108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40" name="Rectangle 137"/>
            <p:cNvSpPr/>
            <p:nvPr/>
          </p:nvSpPr>
          <p:spPr>
            <a:xfrm>
              <a:off x="1282" y="1871"/>
              <a:ext cx="316" cy="222"/>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41" name="Rectangle 138"/>
            <p:cNvSpPr/>
            <p:nvPr/>
          </p:nvSpPr>
          <p:spPr>
            <a:xfrm>
              <a:off x="1394" y="1932"/>
              <a:ext cx="80"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72842" name="Rectangle 139"/>
            <p:cNvSpPr/>
            <p:nvPr/>
          </p:nvSpPr>
          <p:spPr>
            <a:xfrm>
              <a:off x="1481" y="1932"/>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43" name="Rectangle 140"/>
            <p:cNvSpPr/>
            <p:nvPr/>
          </p:nvSpPr>
          <p:spPr>
            <a:xfrm>
              <a:off x="1810" y="2422"/>
              <a:ext cx="316" cy="223"/>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44" name="Rectangle 141"/>
            <p:cNvSpPr/>
            <p:nvPr/>
          </p:nvSpPr>
          <p:spPr>
            <a:xfrm>
              <a:off x="1922" y="2484"/>
              <a:ext cx="80"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72845" name="Rectangle 142"/>
            <p:cNvSpPr/>
            <p:nvPr/>
          </p:nvSpPr>
          <p:spPr>
            <a:xfrm>
              <a:off x="2009" y="2484"/>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46" name="Rectangle 143"/>
            <p:cNvSpPr/>
            <p:nvPr/>
          </p:nvSpPr>
          <p:spPr>
            <a:xfrm>
              <a:off x="693" y="2422"/>
              <a:ext cx="326" cy="223"/>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47" name="Rectangle 144"/>
            <p:cNvSpPr/>
            <p:nvPr/>
          </p:nvSpPr>
          <p:spPr>
            <a:xfrm>
              <a:off x="807" y="2484"/>
              <a:ext cx="87"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D</a:t>
              </a:r>
              <a:endParaRPr lang="en-US" altLang="zh-CN" i="1" dirty="0">
                <a:latin typeface="Arial" panose="020B0604020202020204" pitchFamily="34" charset="0"/>
                <a:ea typeface="宋体" panose="02010600030101010101" pitchFamily="2" charset="-122"/>
              </a:endParaRPr>
            </a:p>
          </p:txBody>
        </p:sp>
        <p:sp>
          <p:nvSpPr>
            <p:cNvPr id="72848" name="Rectangle 145"/>
            <p:cNvSpPr/>
            <p:nvPr/>
          </p:nvSpPr>
          <p:spPr>
            <a:xfrm>
              <a:off x="902" y="2484"/>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49" name="Rectangle 146"/>
            <p:cNvSpPr/>
            <p:nvPr/>
          </p:nvSpPr>
          <p:spPr>
            <a:xfrm>
              <a:off x="235" y="1871"/>
              <a:ext cx="323" cy="222"/>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50" name="Rectangle 147"/>
            <p:cNvSpPr/>
            <p:nvPr/>
          </p:nvSpPr>
          <p:spPr>
            <a:xfrm>
              <a:off x="349" y="1932"/>
              <a:ext cx="87"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D</a:t>
              </a:r>
              <a:endParaRPr lang="en-US" altLang="zh-CN" i="1" dirty="0">
                <a:latin typeface="Arial" panose="020B0604020202020204" pitchFamily="34" charset="0"/>
                <a:ea typeface="宋体" panose="02010600030101010101" pitchFamily="2" charset="-122"/>
              </a:endParaRPr>
            </a:p>
          </p:txBody>
        </p:sp>
        <p:sp>
          <p:nvSpPr>
            <p:cNvPr id="72851" name="Rectangle 148"/>
            <p:cNvSpPr/>
            <p:nvPr/>
          </p:nvSpPr>
          <p:spPr>
            <a:xfrm>
              <a:off x="444" y="1932"/>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52" name="Rectangle 149"/>
            <p:cNvSpPr/>
            <p:nvPr/>
          </p:nvSpPr>
          <p:spPr>
            <a:xfrm>
              <a:off x="3248" y="1521"/>
              <a:ext cx="323"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53" name="Rectangle 150"/>
            <p:cNvSpPr/>
            <p:nvPr/>
          </p:nvSpPr>
          <p:spPr>
            <a:xfrm>
              <a:off x="3362" y="1583"/>
              <a:ext cx="87"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D</a:t>
              </a:r>
              <a:endParaRPr lang="en-US" altLang="zh-CN" i="1" dirty="0">
                <a:latin typeface="Arial" panose="020B0604020202020204" pitchFamily="34" charset="0"/>
                <a:ea typeface="宋体" panose="02010600030101010101" pitchFamily="2" charset="-122"/>
              </a:endParaRPr>
            </a:p>
          </p:txBody>
        </p:sp>
        <p:sp>
          <p:nvSpPr>
            <p:cNvPr id="72854" name="Rectangle 151"/>
            <p:cNvSpPr/>
            <p:nvPr/>
          </p:nvSpPr>
          <p:spPr>
            <a:xfrm>
              <a:off x="3457" y="158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55" name="Oval 152"/>
            <p:cNvSpPr/>
            <p:nvPr/>
          </p:nvSpPr>
          <p:spPr>
            <a:xfrm>
              <a:off x="4504" y="1108"/>
              <a:ext cx="135" cy="5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72856" name="Group 158"/>
            <p:cNvGrpSpPr/>
            <p:nvPr/>
          </p:nvGrpSpPr>
          <p:grpSpPr>
            <a:xfrm>
              <a:off x="4377" y="1153"/>
              <a:ext cx="197" cy="246"/>
              <a:chOff x="4377" y="1153"/>
              <a:chExt cx="197" cy="246"/>
            </a:xfrm>
          </p:grpSpPr>
          <p:sp>
            <p:nvSpPr>
              <p:cNvPr id="72857" name="Freeform 153"/>
              <p:cNvSpPr/>
              <p:nvPr/>
            </p:nvSpPr>
            <p:spPr>
              <a:xfrm>
                <a:off x="4542" y="1153"/>
                <a:ext cx="32" cy="39"/>
              </a:xfrm>
              <a:custGeom>
                <a:avLst/>
                <a:gdLst/>
                <a:ahLst/>
                <a:cxnLst>
                  <a:cxn ang="0">
                    <a:pos x="32" y="10"/>
                  </a:cxn>
                  <a:cxn ang="0">
                    <a:pos x="32" y="5"/>
                  </a:cxn>
                  <a:cxn ang="0">
                    <a:pos x="32" y="5"/>
                  </a:cxn>
                  <a:cxn ang="0">
                    <a:pos x="30" y="3"/>
                  </a:cxn>
                  <a:cxn ang="0">
                    <a:pos x="27" y="0"/>
                  </a:cxn>
                  <a:cxn ang="0">
                    <a:pos x="27" y="0"/>
                  </a:cxn>
                  <a:cxn ang="0">
                    <a:pos x="25" y="3"/>
                  </a:cxn>
                  <a:cxn ang="0">
                    <a:pos x="0" y="30"/>
                  </a:cxn>
                  <a:cxn ang="0">
                    <a:pos x="0" y="32"/>
                  </a:cxn>
                  <a:cxn ang="0">
                    <a:pos x="0" y="35"/>
                  </a:cxn>
                  <a:cxn ang="0">
                    <a:pos x="0" y="37"/>
                  </a:cxn>
                  <a:cxn ang="0">
                    <a:pos x="2" y="39"/>
                  </a:cxn>
                  <a:cxn ang="0">
                    <a:pos x="5" y="39"/>
                  </a:cxn>
                  <a:cxn ang="0">
                    <a:pos x="7" y="37"/>
                  </a:cxn>
                  <a:cxn ang="0">
                    <a:pos x="32" y="10"/>
                  </a:cxn>
                </a:cxnLst>
                <a:pathLst>
                  <a:path w="32" h="39">
                    <a:moveTo>
                      <a:pt x="32" y="10"/>
                    </a:moveTo>
                    <a:lnTo>
                      <a:pt x="32" y="5"/>
                    </a:lnTo>
                    <a:lnTo>
                      <a:pt x="32" y="5"/>
                    </a:lnTo>
                    <a:lnTo>
                      <a:pt x="30" y="3"/>
                    </a:lnTo>
                    <a:lnTo>
                      <a:pt x="27" y="0"/>
                    </a:lnTo>
                    <a:lnTo>
                      <a:pt x="27" y="0"/>
                    </a:lnTo>
                    <a:lnTo>
                      <a:pt x="25" y="3"/>
                    </a:lnTo>
                    <a:lnTo>
                      <a:pt x="0" y="30"/>
                    </a:lnTo>
                    <a:lnTo>
                      <a:pt x="0" y="32"/>
                    </a:lnTo>
                    <a:lnTo>
                      <a:pt x="0" y="35"/>
                    </a:lnTo>
                    <a:lnTo>
                      <a:pt x="0" y="37"/>
                    </a:lnTo>
                    <a:lnTo>
                      <a:pt x="2" y="39"/>
                    </a:lnTo>
                    <a:lnTo>
                      <a:pt x="5" y="39"/>
                    </a:lnTo>
                    <a:lnTo>
                      <a:pt x="7" y="37"/>
                    </a:lnTo>
                    <a:lnTo>
                      <a:pt x="32" y="10"/>
                    </a:lnTo>
                    <a:close/>
                  </a:path>
                </a:pathLst>
              </a:custGeom>
              <a:solidFill>
                <a:srgbClr val="000000"/>
              </a:solidFill>
              <a:ln w="9525">
                <a:noFill/>
              </a:ln>
            </p:spPr>
            <p:txBody>
              <a:bodyPr/>
              <a:p>
                <a:endParaRPr lang="zh-CN" altLang="en-US"/>
              </a:p>
            </p:txBody>
          </p:sp>
          <p:sp>
            <p:nvSpPr>
              <p:cNvPr id="72858" name="Freeform 154"/>
              <p:cNvSpPr/>
              <p:nvPr/>
            </p:nvSpPr>
            <p:spPr>
              <a:xfrm>
                <a:off x="4499" y="1206"/>
                <a:ext cx="35" cy="38"/>
              </a:xfrm>
              <a:custGeom>
                <a:avLst/>
                <a:gdLst/>
                <a:ahLst/>
                <a:cxnLst>
                  <a:cxn ang="0">
                    <a:pos x="33" y="7"/>
                  </a:cxn>
                  <a:cxn ang="0">
                    <a:pos x="35" y="4"/>
                  </a:cxn>
                  <a:cxn ang="0">
                    <a:pos x="35" y="2"/>
                  </a:cxn>
                  <a:cxn ang="0">
                    <a:pos x="33" y="0"/>
                  </a:cxn>
                  <a:cxn ang="0">
                    <a:pos x="30" y="0"/>
                  </a:cxn>
                  <a:cxn ang="0">
                    <a:pos x="28" y="0"/>
                  </a:cxn>
                  <a:cxn ang="0">
                    <a:pos x="25" y="0"/>
                  </a:cxn>
                  <a:cxn ang="0">
                    <a:pos x="3" y="29"/>
                  </a:cxn>
                  <a:cxn ang="0">
                    <a:pos x="0" y="31"/>
                  </a:cxn>
                  <a:cxn ang="0">
                    <a:pos x="0" y="34"/>
                  </a:cxn>
                  <a:cxn ang="0">
                    <a:pos x="3" y="36"/>
                  </a:cxn>
                  <a:cxn ang="0">
                    <a:pos x="5" y="38"/>
                  </a:cxn>
                  <a:cxn ang="0">
                    <a:pos x="8" y="38"/>
                  </a:cxn>
                  <a:cxn ang="0">
                    <a:pos x="10" y="36"/>
                  </a:cxn>
                  <a:cxn ang="0">
                    <a:pos x="33" y="7"/>
                  </a:cxn>
                </a:cxnLst>
                <a:pathLst>
                  <a:path w="35" h="38">
                    <a:moveTo>
                      <a:pt x="33" y="7"/>
                    </a:moveTo>
                    <a:lnTo>
                      <a:pt x="35" y="4"/>
                    </a:lnTo>
                    <a:lnTo>
                      <a:pt x="35" y="2"/>
                    </a:lnTo>
                    <a:lnTo>
                      <a:pt x="33" y="0"/>
                    </a:lnTo>
                    <a:lnTo>
                      <a:pt x="30" y="0"/>
                    </a:lnTo>
                    <a:lnTo>
                      <a:pt x="28" y="0"/>
                    </a:lnTo>
                    <a:lnTo>
                      <a:pt x="25" y="0"/>
                    </a:lnTo>
                    <a:lnTo>
                      <a:pt x="3" y="29"/>
                    </a:lnTo>
                    <a:lnTo>
                      <a:pt x="0" y="31"/>
                    </a:lnTo>
                    <a:lnTo>
                      <a:pt x="0" y="34"/>
                    </a:lnTo>
                    <a:lnTo>
                      <a:pt x="3" y="36"/>
                    </a:lnTo>
                    <a:lnTo>
                      <a:pt x="5" y="38"/>
                    </a:lnTo>
                    <a:lnTo>
                      <a:pt x="8" y="38"/>
                    </a:lnTo>
                    <a:lnTo>
                      <a:pt x="10" y="36"/>
                    </a:lnTo>
                    <a:lnTo>
                      <a:pt x="33" y="7"/>
                    </a:lnTo>
                    <a:close/>
                  </a:path>
                </a:pathLst>
              </a:custGeom>
              <a:solidFill>
                <a:srgbClr val="000000"/>
              </a:solidFill>
              <a:ln w="9525">
                <a:noFill/>
              </a:ln>
            </p:spPr>
            <p:txBody>
              <a:bodyPr/>
              <a:p>
                <a:endParaRPr lang="zh-CN" altLang="en-US"/>
              </a:p>
            </p:txBody>
          </p:sp>
          <p:sp>
            <p:nvSpPr>
              <p:cNvPr id="72859" name="Freeform 155"/>
              <p:cNvSpPr/>
              <p:nvPr/>
            </p:nvSpPr>
            <p:spPr>
              <a:xfrm>
                <a:off x="4460" y="1256"/>
                <a:ext cx="32" cy="38"/>
              </a:xfrm>
              <a:custGeom>
                <a:avLst/>
                <a:gdLst/>
                <a:ahLst/>
                <a:cxnLst>
                  <a:cxn ang="0">
                    <a:pos x="32" y="9"/>
                  </a:cxn>
                  <a:cxn ang="0">
                    <a:pos x="32" y="6"/>
                  </a:cxn>
                  <a:cxn ang="0">
                    <a:pos x="32" y="4"/>
                  </a:cxn>
                  <a:cxn ang="0">
                    <a:pos x="32" y="2"/>
                  </a:cxn>
                  <a:cxn ang="0">
                    <a:pos x="29" y="0"/>
                  </a:cxn>
                  <a:cxn ang="0">
                    <a:pos x="27" y="0"/>
                  </a:cxn>
                  <a:cxn ang="0">
                    <a:pos x="24" y="2"/>
                  </a:cxn>
                  <a:cxn ang="0">
                    <a:pos x="2" y="31"/>
                  </a:cxn>
                  <a:cxn ang="0">
                    <a:pos x="0" y="34"/>
                  </a:cxn>
                  <a:cxn ang="0">
                    <a:pos x="0" y="36"/>
                  </a:cxn>
                  <a:cxn ang="0">
                    <a:pos x="2" y="38"/>
                  </a:cxn>
                  <a:cxn ang="0">
                    <a:pos x="5" y="38"/>
                  </a:cxn>
                  <a:cxn ang="0">
                    <a:pos x="7" y="38"/>
                  </a:cxn>
                  <a:cxn ang="0">
                    <a:pos x="9" y="38"/>
                  </a:cxn>
                  <a:cxn ang="0">
                    <a:pos x="32" y="9"/>
                  </a:cxn>
                </a:cxnLst>
                <a:pathLst>
                  <a:path w="32" h="38">
                    <a:moveTo>
                      <a:pt x="32" y="9"/>
                    </a:moveTo>
                    <a:lnTo>
                      <a:pt x="32" y="6"/>
                    </a:lnTo>
                    <a:lnTo>
                      <a:pt x="32" y="4"/>
                    </a:lnTo>
                    <a:lnTo>
                      <a:pt x="32" y="2"/>
                    </a:lnTo>
                    <a:lnTo>
                      <a:pt x="29" y="0"/>
                    </a:lnTo>
                    <a:lnTo>
                      <a:pt x="27" y="0"/>
                    </a:lnTo>
                    <a:lnTo>
                      <a:pt x="24" y="2"/>
                    </a:lnTo>
                    <a:lnTo>
                      <a:pt x="2" y="31"/>
                    </a:lnTo>
                    <a:lnTo>
                      <a:pt x="0" y="34"/>
                    </a:lnTo>
                    <a:lnTo>
                      <a:pt x="0" y="36"/>
                    </a:lnTo>
                    <a:lnTo>
                      <a:pt x="2" y="38"/>
                    </a:lnTo>
                    <a:lnTo>
                      <a:pt x="5" y="38"/>
                    </a:lnTo>
                    <a:lnTo>
                      <a:pt x="7" y="38"/>
                    </a:lnTo>
                    <a:lnTo>
                      <a:pt x="9" y="38"/>
                    </a:lnTo>
                    <a:lnTo>
                      <a:pt x="32" y="9"/>
                    </a:lnTo>
                    <a:close/>
                  </a:path>
                </a:pathLst>
              </a:custGeom>
              <a:solidFill>
                <a:srgbClr val="000000"/>
              </a:solidFill>
              <a:ln w="9525">
                <a:noFill/>
              </a:ln>
            </p:spPr>
            <p:txBody>
              <a:bodyPr/>
              <a:p>
                <a:endParaRPr lang="zh-CN" altLang="en-US"/>
              </a:p>
            </p:txBody>
          </p:sp>
          <p:sp>
            <p:nvSpPr>
              <p:cNvPr id="72860" name="Freeform 156"/>
              <p:cNvSpPr/>
              <p:nvPr/>
            </p:nvSpPr>
            <p:spPr>
              <a:xfrm>
                <a:off x="4420" y="1308"/>
                <a:ext cx="32" cy="38"/>
              </a:xfrm>
              <a:custGeom>
                <a:avLst/>
                <a:gdLst/>
                <a:ahLst/>
                <a:cxnLst>
                  <a:cxn ang="0">
                    <a:pos x="32" y="9"/>
                  </a:cxn>
                  <a:cxn ang="0">
                    <a:pos x="32" y="7"/>
                  </a:cxn>
                  <a:cxn ang="0">
                    <a:pos x="32" y="4"/>
                  </a:cxn>
                  <a:cxn ang="0">
                    <a:pos x="32" y="2"/>
                  </a:cxn>
                  <a:cxn ang="0">
                    <a:pos x="30" y="0"/>
                  </a:cxn>
                  <a:cxn ang="0">
                    <a:pos x="27" y="0"/>
                  </a:cxn>
                  <a:cxn ang="0">
                    <a:pos x="25" y="2"/>
                  </a:cxn>
                  <a:cxn ang="0">
                    <a:pos x="0" y="32"/>
                  </a:cxn>
                  <a:cxn ang="0">
                    <a:pos x="0" y="34"/>
                  </a:cxn>
                  <a:cxn ang="0">
                    <a:pos x="0" y="36"/>
                  </a:cxn>
                  <a:cxn ang="0">
                    <a:pos x="0" y="38"/>
                  </a:cxn>
                  <a:cxn ang="0">
                    <a:pos x="2" y="38"/>
                  </a:cxn>
                  <a:cxn ang="0">
                    <a:pos x="5" y="38"/>
                  </a:cxn>
                  <a:cxn ang="0">
                    <a:pos x="7" y="38"/>
                  </a:cxn>
                  <a:cxn ang="0">
                    <a:pos x="32" y="9"/>
                  </a:cxn>
                </a:cxnLst>
                <a:pathLst>
                  <a:path w="32" h="38">
                    <a:moveTo>
                      <a:pt x="32" y="9"/>
                    </a:moveTo>
                    <a:lnTo>
                      <a:pt x="32" y="7"/>
                    </a:lnTo>
                    <a:lnTo>
                      <a:pt x="32" y="4"/>
                    </a:lnTo>
                    <a:lnTo>
                      <a:pt x="32" y="2"/>
                    </a:lnTo>
                    <a:lnTo>
                      <a:pt x="30" y="0"/>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solidFill>
              <a:ln w="9525">
                <a:noFill/>
              </a:ln>
            </p:spPr>
            <p:txBody>
              <a:bodyPr/>
              <a:p>
                <a:endParaRPr lang="zh-CN" altLang="en-US"/>
              </a:p>
            </p:txBody>
          </p:sp>
          <p:sp>
            <p:nvSpPr>
              <p:cNvPr id="72861" name="Freeform 157"/>
              <p:cNvSpPr/>
              <p:nvPr/>
            </p:nvSpPr>
            <p:spPr>
              <a:xfrm>
                <a:off x="4377" y="1360"/>
                <a:ext cx="35" cy="39"/>
              </a:xfrm>
              <a:custGeom>
                <a:avLst/>
                <a:gdLst/>
                <a:ahLst/>
                <a:cxnLst>
                  <a:cxn ang="0">
                    <a:pos x="33" y="7"/>
                  </a:cxn>
                  <a:cxn ang="0">
                    <a:pos x="35" y="5"/>
                  </a:cxn>
                  <a:cxn ang="0">
                    <a:pos x="35" y="2"/>
                  </a:cxn>
                  <a:cxn ang="0">
                    <a:pos x="33" y="0"/>
                  </a:cxn>
                  <a:cxn ang="0">
                    <a:pos x="30" y="0"/>
                  </a:cxn>
                  <a:cxn ang="0">
                    <a:pos x="28" y="0"/>
                  </a:cxn>
                  <a:cxn ang="0">
                    <a:pos x="25" y="0"/>
                  </a:cxn>
                  <a:cxn ang="0">
                    <a:pos x="3" y="30"/>
                  </a:cxn>
                  <a:cxn ang="0">
                    <a:pos x="0" y="32"/>
                  </a:cxn>
                  <a:cxn ang="0">
                    <a:pos x="0" y="34"/>
                  </a:cxn>
                  <a:cxn ang="0">
                    <a:pos x="3" y="36"/>
                  </a:cxn>
                  <a:cxn ang="0">
                    <a:pos x="5" y="39"/>
                  </a:cxn>
                  <a:cxn ang="0">
                    <a:pos x="8" y="39"/>
                  </a:cxn>
                  <a:cxn ang="0">
                    <a:pos x="10" y="36"/>
                  </a:cxn>
                  <a:cxn ang="0">
                    <a:pos x="33" y="7"/>
                  </a:cxn>
                </a:cxnLst>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solidFill>
              <a:ln w="9525">
                <a:noFill/>
              </a:ln>
            </p:spPr>
            <p:txBody>
              <a:bodyPr/>
              <a:p>
                <a:endParaRPr lang="zh-CN" altLang="en-US"/>
              </a:p>
            </p:txBody>
          </p:sp>
        </p:grpSp>
        <p:grpSp>
          <p:nvGrpSpPr>
            <p:cNvPr id="72862" name="Group 164"/>
            <p:cNvGrpSpPr/>
            <p:nvPr/>
          </p:nvGrpSpPr>
          <p:grpSpPr>
            <a:xfrm>
              <a:off x="4564" y="1153"/>
              <a:ext cx="139" cy="259"/>
              <a:chOff x="4564" y="1153"/>
              <a:chExt cx="139" cy="259"/>
            </a:xfrm>
          </p:grpSpPr>
          <p:sp>
            <p:nvSpPr>
              <p:cNvPr id="72863" name="Freeform 159"/>
              <p:cNvSpPr/>
              <p:nvPr/>
            </p:nvSpPr>
            <p:spPr>
              <a:xfrm>
                <a:off x="4564" y="1153"/>
                <a:ext cx="27" cy="41"/>
              </a:xfrm>
              <a:custGeom>
                <a:avLst/>
                <a:gdLst/>
                <a:ahLst/>
                <a:cxnLst>
                  <a:cxn ang="0">
                    <a:pos x="10" y="5"/>
                  </a:cxn>
                  <a:cxn ang="0">
                    <a:pos x="8" y="3"/>
                  </a:cxn>
                  <a:cxn ang="0">
                    <a:pos x="5" y="0"/>
                  </a:cxn>
                  <a:cxn ang="0">
                    <a:pos x="5" y="0"/>
                  </a:cxn>
                  <a:cxn ang="0">
                    <a:pos x="3" y="3"/>
                  </a:cxn>
                  <a:cxn ang="0">
                    <a:pos x="0" y="5"/>
                  </a:cxn>
                  <a:cxn ang="0">
                    <a:pos x="0" y="7"/>
                  </a:cxn>
                  <a:cxn ang="0">
                    <a:pos x="17" y="39"/>
                  </a:cxn>
                  <a:cxn ang="0">
                    <a:pos x="17" y="41"/>
                  </a:cxn>
                  <a:cxn ang="0">
                    <a:pos x="20" y="41"/>
                  </a:cxn>
                  <a:cxn ang="0">
                    <a:pos x="22" y="41"/>
                  </a:cxn>
                  <a:cxn ang="0">
                    <a:pos x="25" y="41"/>
                  </a:cxn>
                  <a:cxn ang="0">
                    <a:pos x="27" y="39"/>
                  </a:cxn>
                  <a:cxn ang="0">
                    <a:pos x="27" y="37"/>
                  </a:cxn>
                  <a:cxn ang="0">
                    <a:pos x="10" y="5"/>
                  </a:cxn>
                </a:cxnLst>
                <a:pathLst>
                  <a:path w="27" h="41">
                    <a:moveTo>
                      <a:pt x="10" y="5"/>
                    </a:moveTo>
                    <a:lnTo>
                      <a:pt x="8" y="3"/>
                    </a:lnTo>
                    <a:lnTo>
                      <a:pt x="5" y="0"/>
                    </a:lnTo>
                    <a:lnTo>
                      <a:pt x="5" y="0"/>
                    </a:lnTo>
                    <a:lnTo>
                      <a:pt x="3" y="3"/>
                    </a:lnTo>
                    <a:lnTo>
                      <a:pt x="0" y="5"/>
                    </a:lnTo>
                    <a:lnTo>
                      <a:pt x="0" y="7"/>
                    </a:lnTo>
                    <a:lnTo>
                      <a:pt x="17" y="39"/>
                    </a:lnTo>
                    <a:lnTo>
                      <a:pt x="17" y="41"/>
                    </a:lnTo>
                    <a:lnTo>
                      <a:pt x="20" y="41"/>
                    </a:lnTo>
                    <a:lnTo>
                      <a:pt x="22" y="41"/>
                    </a:lnTo>
                    <a:lnTo>
                      <a:pt x="25" y="41"/>
                    </a:lnTo>
                    <a:lnTo>
                      <a:pt x="27" y="39"/>
                    </a:lnTo>
                    <a:lnTo>
                      <a:pt x="27" y="37"/>
                    </a:lnTo>
                    <a:lnTo>
                      <a:pt x="10" y="5"/>
                    </a:lnTo>
                    <a:close/>
                  </a:path>
                </a:pathLst>
              </a:custGeom>
              <a:solidFill>
                <a:srgbClr val="000000"/>
              </a:solidFill>
              <a:ln w="9525">
                <a:noFill/>
              </a:ln>
            </p:spPr>
            <p:txBody>
              <a:bodyPr/>
              <a:p>
                <a:endParaRPr lang="zh-CN" altLang="en-US"/>
              </a:p>
            </p:txBody>
          </p:sp>
          <p:sp>
            <p:nvSpPr>
              <p:cNvPr id="72864" name="Freeform 160"/>
              <p:cNvSpPr/>
              <p:nvPr/>
            </p:nvSpPr>
            <p:spPr>
              <a:xfrm>
                <a:off x="4594" y="1210"/>
                <a:ext cx="27" cy="43"/>
              </a:xfrm>
              <a:custGeom>
                <a:avLst/>
                <a:gdLst/>
                <a:ahLst/>
                <a:cxnLst>
                  <a:cxn ang="0">
                    <a:pos x="10" y="5"/>
                  </a:cxn>
                  <a:cxn ang="0">
                    <a:pos x="7" y="3"/>
                  </a:cxn>
                  <a:cxn ang="0">
                    <a:pos x="5" y="0"/>
                  </a:cxn>
                  <a:cxn ang="0">
                    <a:pos x="2" y="0"/>
                  </a:cxn>
                  <a:cxn ang="0">
                    <a:pos x="0" y="3"/>
                  </a:cxn>
                  <a:cxn ang="0">
                    <a:pos x="0" y="5"/>
                  </a:cxn>
                  <a:cxn ang="0">
                    <a:pos x="0" y="7"/>
                  </a:cxn>
                  <a:cxn ang="0">
                    <a:pos x="17" y="39"/>
                  </a:cxn>
                  <a:cxn ang="0">
                    <a:pos x="17" y="41"/>
                  </a:cxn>
                  <a:cxn ang="0">
                    <a:pos x="20" y="43"/>
                  </a:cxn>
                  <a:cxn ang="0">
                    <a:pos x="22" y="43"/>
                  </a:cxn>
                  <a:cxn ang="0">
                    <a:pos x="25" y="41"/>
                  </a:cxn>
                  <a:cxn ang="0">
                    <a:pos x="27" y="39"/>
                  </a:cxn>
                  <a:cxn ang="0">
                    <a:pos x="27" y="37"/>
                  </a:cxn>
                  <a:cxn ang="0">
                    <a:pos x="10" y="5"/>
                  </a:cxn>
                </a:cxnLst>
                <a:pathLst>
                  <a:path w="27" h="43">
                    <a:moveTo>
                      <a:pt x="10" y="5"/>
                    </a:moveTo>
                    <a:lnTo>
                      <a:pt x="7" y="3"/>
                    </a:lnTo>
                    <a:lnTo>
                      <a:pt x="5" y="0"/>
                    </a:lnTo>
                    <a:lnTo>
                      <a:pt x="2" y="0"/>
                    </a:lnTo>
                    <a:lnTo>
                      <a:pt x="0" y="3"/>
                    </a:lnTo>
                    <a:lnTo>
                      <a:pt x="0" y="5"/>
                    </a:lnTo>
                    <a:lnTo>
                      <a:pt x="0" y="7"/>
                    </a:lnTo>
                    <a:lnTo>
                      <a:pt x="17" y="39"/>
                    </a:lnTo>
                    <a:lnTo>
                      <a:pt x="17" y="41"/>
                    </a:lnTo>
                    <a:lnTo>
                      <a:pt x="20" y="43"/>
                    </a:lnTo>
                    <a:lnTo>
                      <a:pt x="22" y="43"/>
                    </a:lnTo>
                    <a:lnTo>
                      <a:pt x="25" y="41"/>
                    </a:lnTo>
                    <a:lnTo>
                      <a:pt x="27" y="39"/>
                    </a:lnTo>
                    <a:lnTo>
                      <a:pt x="27" y="37"/>
                    </a:lnTo>
                    <a:lnTo>
                      <a:pt x="10" y="5"/>
                    </a:lnTo>
                    <a:close/>
                  </a:path>
                </a:pathLst>
              </a:custGeom>
              <a:solidFill>
                <a:srgbClr val="000000"/>
              </a:solidFill>
              <a:ln w="9525">
                <a:noFill/>
              </a:ln>
            </p:spPr>
            <p:txBody>
              <a:bodyPr/>
              <a:p>
                <a:endParaRPr lang="zh-CN" altLang="en-US"/>
              </a:p>
            </p:txBody>
          </p:sp>
          <p:sp>
            <p:nvSpPr>
              <p:cNvPr id="72865" name="Freeform 161"/>
              <p:cNvSpPr/>
              <p:nvPr/>
            </p:nvSpPr>
            <p:spPr>
              <a:xfrm>
                <a:off x="4624" y="1269"/>
                <a:ext cx="27" cy="41"/>
              </a:xfrm>
              <a:custGeom>
                <a:avLst/>
                <a:gdLst/>
                <a:ahLst/>
                <a:cxnLst>
                  <a:cxn ang="0">
                    <a:pos x="10" y="3"/>
                  </a:cxn>
                  <a:cxn ang="0">
                    <a:pos x="7" y="0"/>
                  </a:cxn>
                  <a:cxn ang="0">
                    <a:pos x="5" y="0"/>
                  </a:cxn>
                  <a:cxn ang="0">
                    <a:pos x="2" y="0"/>
                  </a:cxn>
                  <a:cxn ang="0">
                    <a:pos x="0" y="0"/>
                  </a:cxn>
                  <a:cxn ang="0">
                    <a:pos x="0" y="3"/>
                  </a:cxn>
                  <a:cxn ang="0">
                    <a:pos x="0" y="5"/>
                  </a:cxn>
                  <a:cxn ang="0">
                    <a:pos x="17" y="39"/>
                  </a:cxn>
                  <a:cxn ang="0">
                    <a:pos x="17" y="41"/>
                  </a:cxn>
                  <a:cxn ang="0">
                    <a:pos x="20" y="41"/>
                  </a:cxn>
                  <a:cxn ang="0">
                    <a:pos x="22" y="41"/>
                  </a:cxn>
                  <a:cxn ang="0">
                    <a:pos x="25" y="41"/>
                  </a:cxn>
                  <a:cxn ang="0">
                    <a:pos x="27" y="39"/>
                  </a:cxn>
                  <a:cxn ang="0">
                    <a:pos x="27" y="37"/>
                  </a:cxn>
                  <a:cxn ang="0">
                    <a:pos x="10" y="3"/>
                  </a:cxn>
                </a:cxnLst>
                <a:pathLst>
                  <a:path w="27" h="41">
                    <a:moveTo>
                      <a:pt x="10" y="3"/>
                    </a:moveTo>
                    <a:lnTo>
                      <a:pt x="7" y="0"/>
                    </a:lnTo>
                    <a:lnTo>
                      <a:pt x="5" y="0"/>
                    </a:lnTo>
                    <a:lnTo>
                      <a:pt x="2" y="0"/>
                    </a:lnTo>
                    <a:lnTo>
                      <a:pt x="0" y="0"/>
                    </a:lnTo>
                    <a:lnTo>
                      <a:pt x="0" y="3"/>
                    </a:lnTo>
                    <a:lnTo>
                      <a:pt x="0" y="5"/>
                    </a:lnTo>
                    <a:lnTo>
                      <a:pt x="17" y="39"/>
                    </a:lnTo>
                    <a:lnTo>
                      <a:pt x="17" y="41"/>
                    </a:lnTo>
                    <a:lnTo>
                      <a:pt x="20" y="41"/>
                    </a:lnTo>
                    <a:lnTo>
                      <a:pt x="22" y="41"/>
                    </a:lnTo>
                    <a:lnTo>
                      <a:pt x="25" y="41"/>
                    </a:lnTo>
                    <a:lnTo>
                      <a:pt x="27" y="39"/>
                    </a:lnTo>
                    <a:lnTo>
                      <a:pt x="27" y="37"/>
                    </a:lnTo>
                    <a:lnTo>
                      <a:pt x="10" y="3"/>
                    </a:lnTo>
                    <a:close/>
                  </a:path>
                </a:pathLst>
              </a:custGeom>
              <a:solidFill>
                <a:srgbClr val="000000"/>
              </a:solidFill>
              <a:ln w="9525">
                <a:noFill/>
              </a:ln>
            </p:spPr>
            <p:txBody>
              <a:bodyPr/>
              <a:p>
                <a:endParaRPr lang="zh-CN" altLang="en-US"/>
              </a:p>
            </p:txBody>
          </p:sp>
          <p:sp>
            <p:nvSpPr>
              <p:cNvPr id="72866" name="Freeform 162"/>
              <p:cNvSpPr/>
              <p:nvPr/>
            </p:nvSpPr>
            <p:spPr>
              <a:xfrm>
                <a:off x="4654" y="1326"/>
                <a:ext cx="27" cy="41"/>
              </a:xfrm>
              <a:custGeom>
                <a:avLst/>
                <a:gdLst/>
                <a:ahLst/>
                <a:cxnLst>
                  <a:cxn ang="0">
                    <a:pos x="10" y="2"/>
                  </a:cxn>
                  <a:cxn ang="0">
                    <a:pos x="7" y="0"/>
                  </a:cxn>
                  <a:cxn ang="0">
                    <a:pos x="5" y="0"/>
                  </a:cxn>
                  <a:cxn ang="0">
                    <a:pos x="2" y="0"/>
                  </a:cxn>
                  <a:cxn ang="0">
                    <a:pos x="0" y="0"/>
                  </a:cxn>
                  <a:cxn ang="0">
                    <a:pos x="0" y="2"/>
                  </a:cxn>
                  <a:cxn ang="0">
                    <a:pos x="0" y="5"/>
                  </a:cxn>
                  <a:cxn ang="0">
                    <a:pos x="17" y="39"/>
                  </a:cxn>
                  <a:cxn ang="0">
                    <a:pos x="17" y="41"/>
                  </a:cxn>
                  <a:cxn ang="0">
                    <a:pos x="20" y="41"/>
                  </a:cxn>
                  <a:cxn ang="0">
                    <a:pos x="22" y="41"/>
                  </a:cxn>
                  <a:cxn ang="0">
                    <a:pos x="24" y="41"/>
                  </a:cxn>
                  <a:cxn ang="0">
                    <a:pos x="27" y="39"/>
                  </a:cxn>
                  <a:cxn ang="0">
                    <a:pos x="27" y="36"/>
                  </a:cxn>
                  <a:cxn ang="0">
                    <a:pos x="10" y="2"/>
                  </a:cxn>
                </a:cxnLst>
                <a:pathLst>
                  <a:path w="27" h="41">
                    <a:moveTo>
                      <a:pt x="10" y="2"/>
                    </a:moveTo>
                    <a:lnTo>
                      <a:pt x="7" y="0"/>
                    </a:lnTo>
                    <a:lnTo>
                      <a:pt x="5" y="0"/>
                    </a:lnTo>
                    <a:lnTo>
                      <a:pt x="2" y="0"/>
                    </a:lnTo>
                    <a:lnTo>
                      <a:pt x="0" y="0"/>
                    </a:lnTo>
                    <a:lnTo>
                      <a:pt x="0" y="2"/>
                    </a:lnTo>
                    <a:lnTo>
                      <a:pt x="0" y="5"/>
                    </a:lnTo>
                    <a:lnTo>
                      <a:pt x="17" y="39"/>
                    </a:lnTo>
                    <a:lnTo>
                      <a:pt x="17" y="41"/>
                    </a:lnTo>
                    <a:lnTo>
                      <a:pt x="20" y="41"/>
                    </a:lnTo>
                    <a:lnTo>
                      <a:pt x="22" y="41"/>
                    </a:lnTo>
                    <a:lnTo>
                      <a:pt x="24" y="41"/>
                    </a:lnTo>
                    <a:lnTo>
                      <a:pt x="27" y="39"/>
                    </a:lnTo>
                    <a:lnTo>
                      <a:pt x="27" y="36"/>
                    </a:lnTo>
                    <a:lnTo>
                      <a:pt x="10" y="2"/>
                    </a:lnTo>
                    <a:close/>
                  </a:path>
                </a:pathLst>
              </a:custGeom>
              <a:solidFill>
                <a:srgbClr val="000000"/>
              </a:solidFill>
              <a:ln w="9525">
                <a:noFill/>
              </a:ln>
            </p:spPr>
            <p:txBody>
              <a:bodyPr/>
              <a:p>
                <a:endParaRPr lang="zh-CN" altLang="en-US"/>
              </a:p>
            </p:txBody>
          </p:sp>
          <p:sp>
            <p:nvSpPr>
              <p:cNvPr id="72867" name="Freeform 163"/>
              <p:cNvSpPr/>
              <p:nvPr/>
            </p:nvSpPr>
            <p:spPr>
              <a:xfrm>
                <a:off x="4683" y="1383"/>
                <a:ext cx="20" cy="29"/>
              </a:xfrm>
              <a:custGeom>
                <a:avLst/>
                <a:gdLst/>
                <a:ahLst/>
                <a:cxnLst>
                  <a:cxn ang="0">
                    <a:pos x="10" y="4"/>
                  </a:cxn>
                  <a:cxn ang="0">
                    <a:pos x="8" y="2"/>
                  </a:cxn>
                  <a:cxn ang="0">
                    <a:pos x="5" y="0"/>
                  </a:cxn>
                  <a:cxn ang="0">
                    <a:pos x="3" y="0"/>
                  </a:cxn>
                  <a:cxn ang="0">
                    <a:pos x="0" y="2"/>
                  </a:cxn>
                  <a:cxn ang="0">
                    <a:pos x="0" y="4"/>
                  </a:cxn>
                  <a:cxn ang="0">
                    <a:pos x="0" y="7"/>
                  </a:cxn>
                  <a:cxn ang="0">
                    <a:pos x="10" y="27"/>
                  </a:cxn>
                  <a:cxn ang="0">
                    <a:pos x="13" y="27"/>
                  </a:cxn>
                  <a:cxn ang="0">
                    <a:pos x="15" y="29"/>
                  </a:cxn>
                  <a:cxn ang="0">
                    <a:pos x="15" y="29"/>
                  </a:cxn>
                  <a:cxn ang="0">
                    <a:pos x="18" y="27"/>
                  </a:cxn>
                  <a:cxn ang="0">
                    <a:pos x="20" y="25"/>
                  </a:cxn>
                  <a:cxn ang="0">
                    <a:pos x="20" y="25"/>
                  </a:cxn>
                  <a:cxn ang="0">
                    <a:pos x="10" y="4"/>
                  </a:cxn>
                </a:cxnLst>
                <a:pathLst>
                  <a:path w="20" h="29">
                    <a:moveTo>
                      <a:pt x="10" y="4"/>
                    </a:moveTo>
                    <a:lnTo>
                      <a:pt x="8" y="2"/>
                    </a:lnTo>
                    <a:lnTo>
                      <a:pt x="5" y="0"/>
                    </a:lnTo>
                    <a:lnTo>
                      <a:pt x="3" y="0"/>
                    </a:lnTo>
                    <a:lnTo>
                      <a:pt x="0" y="2"/>
                    </a:lnTo>
                    <a:lnTo>
                      <a:pt x="0" y="4"/>
                    </a:lnTo>
                    <a:lnTo>
                      <a:pt x="0" y="7"/>
                    </a:lnTo>
                    <a:lnTo>
                      <a:pt x="10" y="27"/>
                    </a:lnTo>
                    <a:lnTo>
                      <a:pt x="13" y="27"/>
                    </a:lnTo>
                    <a:lnTo>
                      <a:pt x="15" y="29"/>
                    </a:lnTo>
                    <a:lnTo>
                      <a:pt x="15" y="29"/>
                    </a:lnTo>
                    <a:lnTo>
                      <a:pt x="18" y="27"/>
                    </a:lnTo>
                    <a:lnTo>
                      <a:pt x="20" y="25"/>
                    </a:lnTo>
                    <a:lnTo>
                      <a:pt x="20" y="25"/>
                    </a:lnTo>
                    <a:lnTo>
                      <a:pt x="10" y="4"/>
                    </a:lnTo>
                    <a:close/>
                  </a:path>
                </a:pathLst>
              </a:custGeom>
              <a:solidFill>
                <a:srgbClr val="000000"/>
              </a:solidFill>
              <a:ln w="9525">
                <a:noFill/>
              </a:ln>
            </p:spPr>
            <p:txBody>
              <a:bodyPr/>
              <a:p>
                <a:endParaRPr lang="zh-CN" altLang="en-US"/>
              </a:p>
            </p:txBody>
          </p:sp>
        </p:grpSp>
        <p:grpSp>
          <p:nvGrpSpPr>
            <p:cNvPr id="72868" name="Group 173"/>
            <p:cNvGrpSpPr/>
            <p:nvPr/>
          </p:nvGrpSpPr>
          <p:grpSpPr>
            <a:xfrm>
              <a:off x="4564" y="1153"/>
              <a:ext cx="463" cy="255"/>
              <a:chOff x="4564" y="1153"/>
              <a:chExt cx="463" cy="255"/>
            </a:xfrm>
          </p:grpSpPr>
          <p:sp>
            <p:nvSpPr>
              <p:cNvPr id="72869" name="Freeform 165"/>
              <p:cNvSpPr/>
              <p:nvPr/>
            </p:nvSpPr>
            <p:spPr>
              <a:xfrm>
                <a:off x="4564" y="1153"/>
                <a:ext cx="45" cy="28"/>
              </a:xfrm>
              <a:custGeom>
                <a:avLst/>
                <a:gdLst/>
                <a:ahLst/>
                <a:cxnLst>
                  <a:cxn ang="0">
                    <a:pos x="10" y="3"/>
                  </a:cxn>
                  <a:cxn ang="0">
                    <a:pos x="5" y="0"/>
                  </a:cxn>
                  <a:cxn ang="0">
                    <a:pos x="5" y="0"/>
                  </a:cxn>
                  <a:cxn ang="0">
                    <a:pos x="3" y="3"/>
                  </a:cxn>
                  <a:cxn ang="0">
                    <a:pos x="0" y="5"/>
                  </a:cxn>
                  <a:cxn ang="0">
                    <a:pos x="0" y="5"/>
                  </a:cxn>
                  <a:cxn ang="0">
                    <a:pos x="3" y="10"/>
                  </a:cxn>
                  <a:cxn ang="0">
                    <a:pos x="35" y="28"/>
                  </a:cxn>
                  <a:cxn ang="0">
                    <a:pos x="37" y="28"/>
                  </a:cxn>
                  <a:cxn ang="0">
                    <a:pos x="40" y="28"/>
                  </a:cxn>
                  <a:cxn ang="0">
                    <a:pos x="42" y="28"/>
                  </a:cxn>
                  <a:cxn ang="0">
                    <a:pos x="45" y="25"/>
                  </a:cxn>
                  <a:cxn ang="0">
                    <a:pos x="45" y="23"/>
                  </a:cxn>
                  <a:cxn ang="0">
                    <a:pos x="42" y="21"/>
                  </a:cxn>
                  <a:cxn ang="0">
                    <a:pos x="10" y="3"/>
                  </a:cxn>
                </a:cxnLst>
                <a:pathLst>
                  <a:path w="45" h="28">
                    <a:moveTo>
                      <a:pt x="10" y="3"/>
                    </a:moveTo>
                    <a:lnTo>
                      <a:pt x="5" y="0"/>
                    </a:lnTo>
                    <a:lnTo>
                      <a:pt x="5" y="0"/>
                    </a:lnTo>
                    <a:lnTo>
                      <a:pt x="3" y="3"/>
                    </a:lnTo>
                    <a:lnTo>
                      <a:pt x="0" y="5"/>
                    </a:lnTo>
                    <a:lnTo>
                      <a:pt x="0" y="5"/>
                    </a:lnTo>
                    <a:lnTo>
                      <a:pt x="3" y="10"/>
                    </a:lnTo>
                    <a:lnTo>
                      <a:pt x="35" y="28"/>
                    </a:lnTo>
                    <a:lnTo>
                      <a:pt x="37" y="28"/>
                    </a:lnTo>
                    <a:lnTo>
                      <a:pt x="40" y="28"/>
                    </a:lnTo>
                    <a:lnTo>
                      <a:pt x="42" y="28"/>
                    </a:lnTo>
                    <a:lnTo>
                      <a:pt x="45" y="25"/>
                    </a:lnTo>
                    <a:lnTo>
                      <a:pt x="45" y="23"/>
                    </a:lnTo>
                    <a:lnTo>
                      <a:pt x="42" y="21"/>
                    </a:lnTo>
                    <a:lnTo>
                      <a:pt x="10" y="3"/>
                    </a:lnTo>
                    <a:close/>
                  </a:path>
                </a:pathLst>
              </a:custGeom>
              <a:solidFill>
                <a:srgbClr val="000000"/>
              </a:solidFill>
              <a:ln w="9525">
                <a:noFill/>
              </a:ln>
            </p:spPr>
            <p:txBody>
              <a:bodyPr/>
              <a:p>
                <a:endParaRPr lang="zh-CN" altLang="en-US"/>
              </a:p>
            </p:txBody>
          </p:sp>
          <p:sp>
            <p:nvSpPr>
              <p:cNvPr id="72870" name="Freeform 166"/>
              <p:cNvSpPr/>
              <p:nvPr/>
            </p:nvSpPr>
            <p:spPr>
              <a:xfrm>
                <a:off x="4624" y="1185"/>
                <a:ext cx="45" cy="28"/>
              </a:xfrm>
              <a:custGeom>
                <a:avLst/>
                <a:gdLst/>
                <a:ahLst/>
                <a:cxnLst>
                  <a:cxn ang="0">
                    <a:pos x="10" y="3"/>
                  </a:cxn>
                  <a:cxn ang="0">
                    <a:pos x="7" y="0"/>
                  </a:cxn>
                  <a:cxn ang="0">
                    <a:pos x="5" y="0"/>
                  </a:cxn>
                  <a:cxn ang="0">
                    <a:pos x="2" y="3"/>
                  </a:cxn>
                  <a:cxn ang="0">
                    <a:pos x="0" y="5"/>
                  </a:cxn>
                  <a:cxn ang="0">
                    <a:pos x="0" y="7"/>
                  </a:cxn>
                  <a:cxn ang="0">
                    <a:pos x="2" y="9"/>
                  </a:cxn>
                  <a:cxn ang="0">
                    <a:pos x="35" y="28"/>
                  </a:cxn>
                  <a:cxn ang="0">
                    <a:pos x="37" y="28"/>
                  </a:cxn>
                  <a:cxn ang="0">
                    <a:pos x="40" y="28"/>
                  </a:cxn>
                  <a:cxn ang="0">
                    <a:pos x="42" y="28"/>
                  </a:cxn>
                  <a:cxn ang="0">
                    <a:pos x="45" y="25"/>
                  </a:cxn>
                  <a:cxn ang="0">
                    <a:pos x="45" y="23"/>
                  </a:cxn>
                  <a:cxn ang="0">
                    <a:pos x="42" y="21"/>
                  </a:cxn>
                  <a:cxn ang="0">
                    <a:pos x="10" y="3"/>
                  </a:cxn>
                </a:cxnLst>
                <a:pathLst>
                  <a:path w="45" h="28">
                    <a:moveTo>
                      <a:pt x="10" y="3"/>
                    </a:moveTo>
                    <a:lnTo>
                      <a:pt x="7" y="0"/>
                    </a:lnTo>
                    <a:lnTo>
                      <a:pt x="5" y="0"/>
                    </a:lnTo>
                    <a:lnTo>
                      <a:pt x="2" y="3"/>
                    </a:lnTo>
                    <a:lnTo>
                      <a:pt x="0" y="5"/>
                    </a:lnTo>
                    <a:lnTo>
                      <a:pt x="0" y="7"/>
                    </a:lnTo>
                    <a:lnTo>
                      <a:pt x="2" y="9"/>
                    </a:lnTo>
                    <a:lnTo>
                      <a:pt x="35" y="28"/>
                    </a:lnTo>
                    <a:lnTo>
                      <a:pt x="37" y="28"/>
                    </a:lnTo>
                    <a:lnTo>
                      <a:pt x="40" y="28"/>
                    </a:lnTo>
                    <a:lnTo>
                      <a:pt x="42" y="28"/>
                    </a:lnTo>
                    <a:lnTo>
                      <a:pt x="45" y="25"/>
                    </a:lnTo>
                    <a:lnTo>
                      <a:pt x="45" y="23"/>
                    </a:lnTo>
                    <a:lnTo>
                      <a:pt x="42" y="21"/>
                    </a:lnTo>
                    <a:lnTo>
                      <a:pt x="10" y="3"/>
                    </a:lnTo>
                    <a:close/>
                  </a:path>
                </a:pathLst>
              </a:custGeom>
              <a:solidFill>
                <a:srgbClr val="000000"/>
              </a:solidFill>
              <a:ln w="9525">
                <a:noFill/>
              </a:ln>
            </p:spPr>
            <p:txBody>
              <a:bodyPr/>
              <a:p>
                <a:endParaRPr lang="zh-CN" altLang="en-US"/>
              </a:p>
            </p:txBody>
          </p:sp>
          <p:sp>
            <p:nvSpPr>
              <p:cNvPr id="72871" name="Freeform 167"/>
              <p:cNvSpPr/>
              <p:nvPr/>
            </p:nvSpPr>
            <p:spPr>
              <a:xfrm>
                <a:off x="4683" y="1219"/>
                <a:ext cx="45" cy="28"/>
              </a:xfrm>
              <a:custGeom>
                <a:avLst/>
                <a:gdLst/>
                <a:ahLst/>
                <a:cxnLst>
                  <a:cxn ang="0">
                    <a:pos x="10" y="0"/>
                  </a:cxn>
                  <a:cxn ang="0">
                    <a:pos x="8" y="0"/>
                  </a:cxn>
                  <a:cxn ang="0">
                    <a:pos x="5" y="0"/>
                  </a:cxn>
                  <a:cxn ang="0">
                    <a:pos x="3" y="0"/>
                  </a:cxn>
                  <a:cxn ang="0">
                    <a:pos x="0" y="3"/>
                  </a:cxn>
                  <a:cxn ang="0">
                    <a:pos x="0" y="5"/>
                  </a:cxn>
                  <a:cxn ang="0">
                    <a:pos x="3" y="7"/>
                  </a:cxn>
                  <a:cxn ang="0">
                    <a:pos x="35" y="25"/>
                  </a:cxn>
                  <a:cxn ang="0">
                    <a:pos x="38" y="28"/>
                  </a:cxn>
                  <a:cxn ang="0">
                    <a:pos x="40" y="28"/>
                  </a:cxn>
                  <a:cxn ang="0">
                    <a:pos x="43" y="25"/>
                  </a:cxn>
                  <a:cxn ang="0">
                    <a:pos x="45" y="23"/>
                  </a:cxn>
                  <a:cxn ang="0">
                    <a:pos x="45" y="21"/>
                  </a:cxn>
                  <a:cxn ang="0">
                    <a:pos x="43" y="18"/>
                  </a:cxn>
                  <a:cxn ang="0">
                    <a:pos x="10" y="0"/>
                  </a:cxn>
                </a:cxnLst>
                <a:pathLst>
                  <a:path w="45" h="28">
                    <a:moveTo>
                      <a:pt x="10" y="0"/>
                    </a:moveTo>
                    <a:lnTo>
                      <a:pt x="8" y="0"/>
                    </a:lnTo>
                    <a:lnTo>
                      <a:pt x="5" y="0"/>
                    </a:lnTo>
                    <a:lnTo>
                      <a:pt x="3" y="0"/>
                    </a:lnTo>
                    <a:lnTo>
                      <a:pt x="0" y="3"/>
                    </a:lnTo>
                    <a:lnTo>
                      <a:pt x="0" y="5"/>
                    </a:lnTo>
                    <a:lnTo>
                      <a:pt x="3" y="7"/>
                    </a:lnTo>
                    <a:lnTo>
                      <a:pt x="35" y="25"/>
                    </a:lnTo>
                    <a:lnTo>
                      <a:pt x="38" y="28"/>
                    </a:lnTo>
                    <a:lnTo>
                      <a:pt x="40" y="28"/>
                    </a:lnTo>
                    <a:lnTo>
                      <a:pt x="43" y="25"/>
                    </a:lnTo>
                    <a:lnTo>
                      <a:pt x="45" y="23"/>
                    </a:lnTo>
                    <a:lnTo>
                      <a:pt x="45" y="21"/>
                    </a:lnTo>
                    <a:lnTo>
                      <a:pt x="43" y="18"/>
                    </a:lnTo>
                    <a:lnTo>
                      <a:pt x="10" y="0"/>
                    </a:lnTo>
                    <a:close/>
                  </a:path>
                </a:pathLst>
              </a:custGeom>
              <a:solidFill>
                <a:srgbClr val="000000"/>
              </a:solidFill>
              <a:ln w="9525">
                <a:noFill/>
              </a:ln>
            </p:spPr>
            <p:txBody>
              <a:bodyPr/>
              <a:p>
                <a:endParaRPr lang="zh-CN" altLang="en-US"/>
              </a:p>
            </p:txBody>
          </p:sp>
          <p:sp>
            <p:nvSpPr>
              <p:cNvPr id="72872" name="Freeform 168"/>
              <p:cNvSpPr/>
              <p:nvPr/>
            </p:nvSpPr>
            <p:spPr>
              <a:xfrm>
                <a:off x="4743" y="1251"/>
                <a:ext cx="45" cy="27"/>
              </a:xfrm>
              <a:custGeom>
                <a:avLst/>
                <a:gdLst/>
                <a:ahLst/>
                <a:cxnLst>
                  <a:cxn ang="0">
                    <a:pos x="10" y="0"/>
                  </a:cxn>
                  <a:cxn ang="0">
                    <a:pos x="8" y="0"/>
                  </a:cxn>
                  <a:cxn ang="0">
                    <a:pos x="5" y="0"/>
                  </a:cxn>
                  <a:cxn ang="0">
                    <a:pos x="3" y="0"/>
                  </a:cxn>
                  <a:cxn ang="0">
                    <a:pos x="0" y="2"/>
                  </a:cxn>
                  <a:cxn ang="0">
                    <a:pos x="0" y="5"/>
                  </a:cxn>
                  <a:cxn ang="0">
                    <a:pos x="3" y="7"/>
                  </a:cxn>
                  <a:cxn ang="0">
                    <a:pos x="35" y="27"/>
                  </a:cxn>
                  <a:cxn ang="0">
                    <a:pos x="37" y="27"/>
                  </a:cxn>
                  <a:cxn ang="0">
                    <a:pos x="40" y="27"/>
                  </a:cxn>
                  <a:cxn ang="0">
                    <a:pos x="42" y="27"/>
                  </a:cxn>
                  <a:cxn ang="0">
                    <a:pos x="45" y="25"/>
                  </a:cxn>
                  <a:cxn ang="0">
                    <a:pos x="45" y="23"/>
                  </a:cxn>
                  <a:cxn ang="0">
                    <a:pos x="42" y="21"/>
                  </a:cxn>
                  <a:cxn ang="0">
                    <a:pos x="10" y="0"/>
                  </a:cxn>
                </a:cxnLst>
                <a:pathLst>
                  <a:path w="45" h="27">
                    <a:moveTo>
                      <a:pt x="10" y="0"/>
                    </a:moveTo>
                    <a:lnTo>
                      <a:pt x="8" y="0"/>
                    </a:lnTo>
                    <a:lnTo>
                      <a:pt x="5" y="0"/>
                    </a:lnTo>
                    <a:lnTo>
                      <a:pt x="3" y="0"/>
                    </a:lnTo>
                    <a:lnTo>
                      <a:pt x="0" y="2"/>
                    </a:lnTo>
                    <a:lnTo>
                      <a:pt x="0" y="5"/>
                    </a:lnTo>
                    <a:lnTo>
                      <a:pt x="3" y="7"/>
                    </a:lnTo>
                    <a:lnTo>
                      <a:pt x="35" y="27"/>
                    </a:lnTo>
                    <a:lnTo>
                      <a:pt x="37" y="27"/>
                    </a:lnTo>
                    <a:lnTo>
                      <a:pt x="40" y="27"/>
                    </a:lnTo>
                    <a:lnTo>
                      <a:pt x="42" y="27"/>
                    </a:lnTo>
                    <a:lnTo>
                      <a:pt x="45" y="25"/>
                    </a:lnTo>
                    <a:lnTo>
                      <a:pt x="45" y="23"/>
                    </a:lnTo>
                    <a:lnTo>
                      <a:pt x="42" y="21"/>
                    </a:lnTo>
                    <a:lnTo>
                      <a:pt x="10" y="0"/>
                    </a:lnTo>
                    <a:close/>
                  </a:path>
                </a:pathLst>
              </a:custGeom>
              <a:solidFill>
                <a:srgbClr val="000000"/>
              </a:solidFill>
              <a:ln w="9525">
                <a:noFill/>
              </a:ln>
            </p:spPr>
            <p:txBody>
              <a:bodyPr/>
              <a:p>
                <a:endParaRPr lang="zh-CN" altLang="en-US"/>
              </a:p>
            </p:txBody>
          </p:sp>
          <p:sp>
            <p:nvSpPr>
              <p:cNvPr id="72873" name="Freeform 169"/>
              <p:cNvSpPr/>
              <p:nvPr/>
            </p:nvSpPr>
            <p:spPr>
              <a:xfrm>
                <a:off x="4803" y="1283"/>
                <a:ext cx="45" cy="27"/>
              </a:xfrm>
              <a:custGeom>
                <a:avLst/>
                <a:gdLst/>
                <a:ahLst/>
                <a:cxnLst>
                  <a:cxn ang="0">
                    <a:pos x="10" y="2"/>
                  </a:cxn>
                  <a:cxn ang="0">
                    <a:pos x="7" y="0"/>
                  </a:cxn>
                  <a:cxn ang="0">
                    <a:pos x="5" y="0"/>
                  </a:cxn>
                  <a:cxn ang="0">
                    <a:pos x="2" y="2"/>
                  </a:cxn>
                  <a:cxn ang="0">
                    <a:pos x="0" y="4"/>
                  </a:cxn>
                  <a:cxn ang="0">
                    <a:pos x="0" y="7"/>
                  </a:cxn>
                  <a:cxn ang="0">
                    <a:pos x="2" y="9"/>
                  </a:cxn>
                  <a:cxn ang="0">
                    <a:pos x="37" y="27"/>
                  </a:cxn>
                  <a:cxn ang="0">
                    <a:pos x="40" y="27"/>
                  </a:cxn>
                  <a:cxn ang="0">
                    <a:pos x="42" y="27"/>
                  </a:cxn>
                  <a:cxn ang="0">
                    <a:pos x="45" y="27"/>
                  </a:cxn>
                  <a:cxn ang="0">
                    <a:pos x="45" y="25"/>
                  </a:cxn>
                  <a:cxn ang="0">
                    <a:pos x="45" y="23"/>
                  </a:cxn>
                  <a:cxn ang="0">
                    <a:pos x="45" y="20"/>
                  </a:cxn>
                  <a:cxn ang="0">
                    <a:pos x="10" y="2"/>
                  </a:cxn>
                </a:cxnLst>
                <a:pathLst>
                  <a:path w="45" h="27">
                    <a:moveTo>
                      <a:pt x="10" y="2"/>
                    </a:moveTo>
                    <a:lnTo>
                      <a:pt x="7" y="0"/>
                    </a:lnTo>
                    <a:lnTo>
                      <a:pt x="5" y="0"/>
                    </a:lnTo>
                    <a:lnTo>
                      <a:pt x="2" y="2"/>
                    </a:lnTo>
                    <a:lnTo>
                      <a:pt x="0" y="4"/>
                    </a:lnTo>
                    <a:lnTo>
                      <a:pt x="0" y="7"/>
                    </a:lnTo>
                    <a:lnTo>
                      <a:pt x="2" y="9"/>
                    </a:lnTo>
                    <a:lnTo>
                      <a:pt x="37" y="27"/>
                    </a:lnTo>
                    <a:lnTo>
                      <a:pt x="40" y="27"/>
                    </a:lnTo>
                    <a:lnTo>
                      <a:pt x="42" y="27"/>
                    </a:lnTo>
                    <a:lnTo>
                      <a:pt x="45" y="27"/>
                    </a:lnTo>
                    <a:lnTo>
                      <a:pt x="45" y="25"/>
                    </a:lnTo>
                    <a:lnTo>
                      <a:pt x="45" y="23"/>
                    </a:lnTo>
                    <a:lnTo>
                      <a:pt x="45" y="20"/>
                    </a:lnTo>
                    <a:lnTo>
                      <a:pt x="10" y="2"/>
                    </a:lnTo>
                    <a:close/>
                  </a:path>
                </a:pathLst>
              </a:custGeom>
              <a:solidFill>
                <a:srgbClr val="000000"/>
              </a:solidFill>
              <a:ln w="9525">
                <a:noFill/>
              </a:ln>
            </p:spPr>
            <p:txBody>
              <a:bodyPr/>
              <a:p>
                <a:endParaRPr lang="zh-CN" altLang="en-US"/>
              </a:p>
            </p:txBody>
          </p:sp>
          <p:sp>
            <p:nvSpPr>
              <p:cNvPr id="72874" name="Freeform 170"/>
              <p:cNvSpPr/>
              <p:nvPr/>
            </p:nvSpPr>
            <p:spPr>
              <a:xfrm>
                <a:off x="4863" y="1317"/>
                <a:ext cx="44" cy="27"/>
              </a:xfrm>
              <a:custGeom>
                <a:avLst/>
                <a:gdLst/>
                <a:ahLst/>
                <a:cxnLst>
                  <a:cxn ang="0">
                    <a:pos x="10" y="0"/>
                  </a:cxn>
                  <a:cxn ang="0">
                    <a:pos x="7" y="0"/>
                  </a:cxn>
                  <a:cxn ang="0">
                    <a:pos x="5" y="0"/>
                  </a:cxn>
                  <a:cxn ang="0">
                    <a:pos x="2" y="0"/>
                  </a:cxn>
                  <a:cxn ang="0">
                    <a:pos x="0" y="2"/>
                  </a:cxn>
                  <a:cxn ang="0">
                    <a:pos x="0" y="4"/>
                  </a:cxn>
                  <a:cxn ang="0">
                    <a:pos x="2" y="7"/>
                  </a:cxn>
                  <a:cxn ang="0">
                    <a:pos x="37" y="25"/>
                  </a:cxn>
                  <a:cxn ang="0">
                    <a:pos x="39" y="27"/>
                  </a:cxn>
                  <a:cxn ang="0">
                    <a:pos x="42" y="27"/>
                  </a:cxn>
                  <a:cxn ang="0">
                    <a:pos x="44" y="25"/>
                  </a:cxn>
                  <a:cxn ang="0">
                    <a:pos x="44" y="23"/>
                  </a:cxn>
                  <a:cxn ang="0">
                    <a:pos x="44" y="20"/>
                  </a:cxn>
                  <a:cxn ang="0">
                    <a:pos x="44" y="18"/>
                  </a:cxn>
                  <a:cxn ang="0">
                    <a:pos x="10" y="0"/>
                  </a:cxn>
                </a:cxnLst>
                <a:pathLst>
                  <a:path w="44" h="27">
                    <a:moveTo>
                      <a:pt x="10" y="0"/>
                    </a:moveTo>
                    <a:lnTo>
                      <a:pt x="7" y="0"/>
                    </a:lnTo>
                    <a:lnTo>
                      <a:pt x="5" y="0"/>
                    </a:lnTo>
                    <a:lnTo>
                      <a:pt x="2" y="0"/>
                    </a:lnTo>
                    <a:lnTo>
                      <a:pt x="0" y="2"/>
                    </a:lnTo>
                    <a:lnTo>
                      <a:pt x="0" y="4"/>
                    </a:lnTo>
                    <a:lnTo>
                      <a:pt x="2" y="7"/>
                    </a:lnTo>
                    <a:lnTo>
                      <a:pt x="37" y="25"/>
                    </a:lnTo>
                    <a:lnTo>
                      <a:pt x="39" y="27"/>
                    </a:lnTo>
                    <a:lnTo>
                      <a:pt x="42" y="27"/>
                    </a:lnTo>
                    <a:lnTo>
                      <a:pt x="44" y="25"/>
                    </a:lnTo>
                    <a:lnTo>
                      <a:pt x="44" y="23"/>
                    </a:lnTo>
                    <a:lnTo>
                      <a:pt x="44" y="20"/>
                    </a:lnTo>
                    <a:lnTo>
                      <a:pt x="44" y="18"/>
                    </a:lnTo>
                    <a:lnTo>
                      <a:pt x="10" y="0"/>
                    </a:lnTo>
                    <a:close/>
                  </a:path>
                </a:pathLst>
              </a:custGeom>
              <a:solidFill>
                <a:srgbClr val="000000"/>
              </a:solidFill>
              <a:ln w="9525">
                <a:noFill/>
              </a:ln>
            </p:spPr>
            <p:txBody>
              <a:bodyPr/>
              <a:p>
                <a:endParaRPr lang="zh-CN" altLang="en-US"/>
              </a:p>
            </p:txBody>
          </p:sp>
          <p:sp>
            <p:nvSpPr>
              <p:cNvPr id="72875" name="Freeform 171"/>
              <p:cNvSpPr/>
              <p:nvPr/>
            </p:nvSpPr>
            <p:spPr>
              <a:xfrm>
                <a:off x="4922" y="1349"/>
                <a:ext cx="45" cy="27"/>
              </a:xfrm>
              <a:custGeom>
                <a:avLst/>
                <a:gdLst/>
                <a:ahLst/>
                <a:cxnLst>
                  <a:cxn ang="0">
                    <a:pos x="10" y="0"/>
                  </a:cxn>
                  <a:cxn ang="0">
                    <a:pos x="8" y="0"/>
                  </a:cxn>
                  <a:cxn ang="0">
                    <a:pos x="5" y="0"/>
                  </a:cxn>
                  <a:cxn ang="0">
                    <a:pos x="3" y="0"/>
                  </a:cxn>
                  <a:cxn ang="0">
                    <a:pos x="0" y="2"/>
                  </a:cxn>
                  <a:cxn ang="0">
                    <a:pos x="0" y="4"/>
                  </a:cxn>
                  <a:cxn ang="0">
                    <a:pos x="3" y="7"/>
                  </a:cxn>
                  <a:cxn ang="0">
                    <a:pos x="38" y="27"/>
                  </a:cxn>
                  <a:cxn ang="0">
                    <a:pos x="40" y="27"/>
                  </a:cxn>
                  <a:cxn ang="0">
                    <a:pos x="43" y="27"/>
                  </a:cxn>
                  <a:cxn ang="0">
                    <a:pos x="45" y="27"/>
                  </a:cxn>
                  <a:cxn ang="0">
                    <a:pos x="45" y="25"/>
                  </a:cxn>
                  <a:cxn ang="0">
                    <a:pos x="45" y="22"/>
                  </a:cxn>
                  <a:cxn ang="0">
                    <a:pos x="45" y="20"/>
                  </a:cxn>
                  <a:cxn ang="0">
                    <a:pos x="10" y="0"/>
                  </a:cxn>
                </a:cxnLst>
                <a:pathLst>
                  <a:path w="45" h="27">
                    <a:moveTo>
                      <a:pt x="10" y="0"/>
                    </a:moveTo>
                    <a:lnTo>
                      <a:pt x="8" y="0"/>
                    </a:lnTo>
                    <a:lnTo>
                      <a:pt x="5" y="0"/>
                    </a:lnTo>
                    <a:lnTo>
                      <a:pt x="3" y="0"/>
                    </a:lnTo>
                    <a:lnTo>
                      <a:pt x="0" y="2"/>
                    </a:lnTo>
                    <a:lnTo>
                      <a:pt x="0" y="4"/>
                    </a:lnTo>
                    <a:lnTo>
                      <a:pt x="3" y="7"/>
                    </a:lnTo>
                    <a:lnTo>
                      <a:pt x="38" y="27"/>
                    </a:lnTo>
                    <a:lnTo>
                      <a:pt x="40" y="27"/>
                    </a:lnTo>
                    <a:lnTo>
                      <a:pt x="43" y="27"/>
                    </a:lnTo>
                    <a:lnTo>
                      <a:pt x="45" y="27"/>
                    </a:lnTo>
                    <a:lnTo>
                      <a:pt x="45" y="25"/>
                    </a:lnTo>
                    <a:lnTo>
                      <a:pt x="45" y="22"/>
                    </a:lnTo>
                    <a:lnTo>
                      <a:pt x="45" y="20"/>
                    </a:lnTo>
                    <a:lnTo>
                      <a:pt x="10" y="0"/>
                    </a:lnTo>
                    <a:close/>
                  </a:path>
                </a:pathLst>
              </a:custGeom>
              <a:solidFill>
                <a:srgbClr val="000000"/>
              </a:solidFill>
              <a:ln w="9525">
                <a:noFill/>
              </a:ln>
            </p:spPr>
            <p:txBody>
              <a:bodyPr/>
              <a:p>
                <a:endParaRPr lang="zh-CN" altLang="en-US"/>
              </a:p>
            </p:txBody>
          </p:sp>
          <p:sp>
            <p:nvSpPr>
              <p:cNvPr id="72876" name="Freeform 172"/>
              <p:cNvSpPr/>
              <p:nvPr/>
            </p:nvSpPr>
            <p:spPr>
              <a:xfrm>
                <a:off x="4982" y="1381"/>
                <a:ext cx="45" cy="27"/>
              </a:xfrm>
              <a:custGeom>
                <a:avLst/>
                <a:gdLst/>
                <a:ahLst/>
                <a:cxnLst>
                  <a:cxn ang="0">
                    <a:pos x="10" y="2"/>
                  </a:cxn>
                  <a:cxn ang="0">
                    <a:pos x="7" y="0"/>
                  </a:cxn>
                  <a:cxn ang="0">
                    <a:pos x="5" y="0"/>
                  </a:cxn>
                  <a:cxn ang="0">
                    <a:pos x="3" y="2"/>
                  </a:cxn>
                  <a:cxn ang="0">
                    <a:pos x="0" y="4"/>
                  </a:cxn>
                  <a:cxn ang="0">
                    <a:pos x="0" y="6"/>
                  </a:cxn>
                  <a:cxn ang="0">
                    <a:pos x="3" y="9"/>
                  </a:cxn>
                  <a:cxn ang="0">
                    <a:pos x="37" y="27"/>
                  </a:cxn>
                  <a:cxn ang="0">
                    <a:pos x="40" y="27"/>
                  </a:cxn>
                  <a:cxn ang="0">
                    <a:pos x="42" y="27"/>
                  </a:cxn>
                  <a:cxn ang="0">
                    <a:pos x="45" y="27"/>
                  </a:cxn>
                  <a:cxn ang="0">
                    <a:pos x="45" y="24"/>
                  </a:cxn>
                  <a:cxn ang="0">
                    <a:pos x="45" y="22"/>
                  </a:cxn>
                  <a:cxn ang="0">
                    <a:pos x="45" y="20"/>
                  </a:cxn>
                  <a:cxn ang="0">
                    <a:pos x="10" y="2"/>
                  </a:cxn>
                </a:cxnLst>
                <a:pathLst>
                  <a:path w="45" h="27">
                    <a:moveTo>
                      <a:pt x="10" y="2"/>
                    </a:moveTo>
                    <a:lnTo>
                      <a:pt x="7" y="0"/>
                    </a:lnTo>
                    <a:lnTo>
                      <a:pt x="5" y="0"/>
                    </a:lnTo>
                    <a:lnTo>
                      <a:pt x="3" y="2"/>
                    </a:lnTo>
                    <a:lnTo>
                      <a:pt x="0" y="4"/>
                    </a:lnTo>
                    <a:lnTo>
                      <a:pt x="0" y="6"/>
                    </a:lnTo>
                    <a:lnTo>
                      <a:pt x="3" y="9"/>
                    </a:lnTo>
                    <a:lnTo>
                      <a:pt x="37" y="27"/>
                    </a:lnTo>
                    <a:lnTo>
                      <a:pt x="40" y="27"/>
                    </a:lnTo>
                    <a:lnTo>
                      <a:pt x="42" y="27"/>
                    </a:lnTo>
                    <a:lnTo>
                      <a:pt x="45" y="27"/>
                    </a:lnTo>
                    <a:lnTo>
                      <a:pt x="45" y="24"/>
                    </a:lnTo>
                    <a:lnTo>
                      <a:pt x="45" y="22"/>
                    </a:lnTo>
                    <a:lnTo>
                      <a:pt x="45" y="20"/>
                    </a:lnTo>
                    <a:lnTo>
                      <a:pt x="10" y="2"/>
                    </a:lnTo>
                    <a:close/>
                  </a:path>
                </a:pathLst>
              </a:custGeom>
              <a:solidFill>
                <a:srgbClr val="000000"/>
              </a:solidFill>
              <a:ln w="9525">
                <a:noFill/>
              </a:ln>
            </p:spPr>
            <p:txBody>
              <a:bodyPr/>
              <a:p>
                <a:endParaRPr lang="zh-CN" altLang="en-US"/>
              </a:p>
            </p:txBody>
          </p:sp>
        </p:grpSp>
        <p:sp>
          <p:nvSpPr>
            <p:cNvPr id="72877" name="Rectangle 174"/>
            <p:cNvSpPr/>
            <p:nvPr/>
          </p:nvSpPr>
          <p:spPr>
            <a:xfrm>
              <a:off x="4188" y="1022"/>
              <a:ext cx="32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78" name="Rectangle 175"/>
            <p:cNvSpPr/>
            <p:nvPr/>
          </p:nvSpPr>
          <p:spPr>
            <a:xfrm>
              <a:off x="4303" y="1083"/>
              <a:ext cx="87"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D</a:t>
              </a:r>
              <a:endParaRPr lang="en-US" altLang="zh-CN" i="1" dirty="0">
                <a:latin typeface="Arial" panose="020B0604020202020204" pitchFamily="34" charset="0"/>
                <a:ea typeface="宋体" panose="02010600030101010101" pitchFamily="2" charset="-122"/>
              </a:endParaRPr>
            </a:p>
          </p:txBody>
        </p:sp>
        <p:sp>
          <p:nvSpPr>
            <p:cNvPr id="72879" name="Rectangle 176"/>
            <p:cNvSpPr/>
            <p:nvPr/>
          </p:nvSpPr>
          <p:spPr>
            <a:xfrm>
              <a:off x="4397" y="108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80" name="Rectangle 177"/>
            <p:cNvSpPr/>
            <p:nvPr/>
          </p:nvSpPr>
          <p:spPr>
            <a:xfrm>
              <a:off x="3922" y="477"/>
              <a:ext cx="314"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81" name="Rectangle 178"/>
            <p:cNvSpPr/>
            <p:nvPr/>
          </p:nvSpPr>
          <p:spPr>
            <a:xfrm>
              <a:off x="4032" y="538"/>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72882" name="Rectangle 179"/>
            <p:cNvSpPr/>
            <p:nvPr/>
          </p:nvSpPr>
          <p:spPr>
            <a:xfrm>
              <a:off x="4124" y="538"/>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83" name="Rectangle 180"/>
            <p:cNvSpPr/>
            <p:nvPr/>
          </p:nvSpPr>
          <p:spPr>
            <a:xfrm>
              <a:off x="235" y="2422"/>
              <a:ext cx="308" cy="223"/>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84" name="Rectangle 181"/>
            <p:cNvSpPr/>
            <p:nvPr/>
          </p:nvSpPr>
          <p:spPr>
            <a:xfrm>
              <a:off x="347" y="2484"/>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E</a:t>
              </a:r>
              <a:endParaRPr lang="en-US" altLang="zh-CN" i="1" dirty="0">
                <a:latin typeface="Arial" panose="020B0604020202020204" pitchFamily="34" charset="0"/>
                <a:ea typeface="宋体" panose="02010600030101010101" pitchFamily="2" charset="-122"/>
              </a:endParaRPr>
            </a:p>
          </p:txBody>
        </p:sp>
        <p:sp>
          <p:nvSpPr>
            <p:cNvPr id="72885" name="Rectangle 182"/>
            <p:cNvSpPr/>
            <p:nvPr/>
          </p:nvSpPr>
          <p:spPr>
            <a:xfrm>
              <a:off x="426" y="2484"/>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86" name="Rectangle 183"/>
            <p:cNvSpPr/>
            <p:nvPr/>
          </p:nvSpPr>
          <p:spPr>
            <a:xfrm>
              <a:off x="4902" y="1022"/>
              <a:ext cx="309"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87" name="Rectangle 184"/>
            <p:cNvSpPr/>
            <p:nvPr/>
          </p:nvSpPr>
          <p:spPr>
            <a:xfrm>
              <a:off x="5014" y="1083"/>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E</a:t>
              </a:r>
              <a:endParaRPr lang="en-US" altLang="zh-CN" i="1" dirty="0">
                <a:latin typeface="Arial" panose="020B0604020202020204" pitchFamily="34" charset="0"/>
                <a:ea typeface="宋体" panose="02010600030101010101" pitchFamily="2" charset="-122"/>
              </a:endParaRPr>
            </a:p>
          </p:txBody>
        </p:sp>
        <p:sp>
          <p:nvSpPr>
            <p:cNvPr id="72888" name="Rectangle 185"/>
            <p:cNvSpPr/>
            <p:nvPr/>
          </p:nvSpPr>
          <p:spPr>
            <a:xfrm>
              <a:off x="5094" y="108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89" name="Rectangle 186"/>
            <p:cNvSpPr/>
            <p:nvPr/>
          </p:nvSpPr>
          <p:spPr>
            <a:xfrm>
              <a:off x="3773" y="1521"/>
              <a:ext cx="308"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90" name="Rectangle 187"/>
            <p:cNvSpPr/>
            <p:nvPr/>
          </p:nvSpPr>
          <p:spPr>
            <a:xfrm>
              <a:off x="3885" y="1583"/>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E</a:t>
              </a:r>
              <a:endParaRPr lang="en-US" altLang="zh-CN" i="1" dirty="0">
                <a:latin typeface="Arial" panose="020B0604020202020204" pitchFamily="34" charset="0"/>
                <a:ea typeface="宋体" panose="02010600030101010101" pitchFamily="2" charset="-122"/>
              </a:endParaRPr>
            </a:p>
          </p:txBody>
        </p:sp>
        <p:sp>
          <p:nvSpPr>
            <p:cNvPr id="72891" name="Rectangle 188"/>
            <p:cNvSpPr/>
            <p:nvPr/>
          </p:nvSpPr>
          <p:spPr>
            <a:xfrm>
              <a:off x="3964" y="158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92" name="Rectangle 189"/>
            <p:cNvSpPr/>
            <p:nvPr/>
          </p:nvSpPr>
          <p:spPr>
            <a:xfrm>
              <a:off x="1285" y="2422"/>
              <a:ext cx="308" cy="223"/>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93" name="Rectangle 190"/>
            <p:cNvSpPr/>
            <p:nvPr/>
          </p:nvSpPr>
          <p:spPr>
            <a:xfrm>
              <a:off x="1397" y="2484"/>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E</a:t>
              </a:r>
              <a:endParaRPr lang="en-US" altLang="zh-CN" i="1" dirty="0">
                <a:latin typeface="Arial" panose="020B0604020202020204" pitchFamily="34" charset="0"/>
                <a:ea typeface="宋体" panose="02010600030101010101" pitchFamily="2" charset="-122"/>
              </a:endParaRPr>
            </a:p>
          </p:txBody>
        </p:sp>
        <p:sp>
          <p:nvSpPr>
            <p:cNvPr id="72894" name="Rectangle 191"/>
            <p:cNvSpPr/>
            <p:nvPr/>
          </p:nvSpPr>
          <p:spPr>
            <a:xfrm>
              <a:off x="1476" y="2484"/>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95" name="Rectangle 192"/>
            <p:cNvSpPr/>
            <p:nvPr/>
          </p:nvSpPr>
          <p:spPr>
            <a:xfrm>
              <a:off x="1805" y="1871"/>
              <a:ext cx="308" cy="222"/>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96" name="Rectangle 193"/>
            <p:cNvSpPr/>
            <p:nvPr/>
          </p:nvSpPr>
          <p:spPr>
            <a:xfrm>
              <a:off x="1917" y="1932"/>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E</a:t>
              </a:r>
              <a:endParaRPr lang="en-US" altLang="zh-CN" i="1" dirty="0">
                <a:latin typeface="Arial" panose="020B0604020202020204" pitchFamily="34" charset="0"/>
                <a:ea typeface="宋体" panose="02010600030101010101" pitchFamily="2" charset="-122"/>
              </a:endParaRPr>
            </a:p>
          </p:txBody>
        </p:sp>
        <p:sp>
          <p:nvSpPr>
            <p:cNvPr id="72897" name="Rectangle 194"/>
            <p:cNvSpPr/>
            <p:nvPr/>
          </p:nvSpPr>
          <p:spPr>
            <a:xfrm>
              <a:off x="1996" y="1932"/>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898" name="Rectangle 195"/>
            <p:cNvSpPr/>
            <p:nvPr/>
          </p:nvSpPr>
          <p:spPr>
            <a:xfrm>
              <a:off x="695" y="1871"/>
              <a:ext cx="309" cy="222"/>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899" name="Rectangle 196"/>
            <p:cNvSpPr/>
            <p:nvPr/>
          </p:nvSpPr>
          <p:spPr>
            <a:xfrm>
              <a:off x="807" y="1932"/>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E</a:t>
              </a:r>
              <a:endParaRPr lang="en-US" altLang="zh-CN" i="1" dirty="0">
                <a:latin typeface="Arial" panose="020B0604020202020204" pitchFamily="34" charset="0"/>
                <a:ea typeface="宋体" panose="02010600030101010101" pitchFamily="2" charset="-122"/>
              </a:endParaRPr>
            </a:p>
          </p:txBody>
        </p:sp>
        <p:sp>
          <p:nvSpPr>
            <p:cNvPr id="72900" name="Rectangle 197"/>
            <p:cNvSpPr/>
            <p:nvPr/>
          </p:nvSpPr>
          <p:spPr>
            <a:xfrm>
              <a:off x="887" y="1932"/>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01" name="Rectangle 198"/>
            <p:cNvSpPr/>
            <p:nvPr/>
          </p:nvSpPr>
          <p:spPr>
            <a:xfrm>
              <a:off x="1869" y="1499"/>
              <a:ext cx="299"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02" name="Rectangle 199"/>
            <p:cNvSpPr/>
            <p:nvPr/>
          </p:nvSpPr>
          <p:spPr>
            <a:xfrm>
              <a:off x="1979" y="1560"/>
              <a:ext cx="73"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E</a:t>
              </a:r>
              <a:endParaRPr lang="en-US" altLang="zh-CN" i="1" dirty="0">
                <a:latin typeface="Arial" panose="020B0604020202020204" pitchFamily="34" charset="0"/>
                <a:ea typeface="宋体" panose="02010600030101010101" pitchFamily="2" charset="-122"/>
              </a:endParaRPr>
            </a:p>
          </p:txBody>
        </p:sp>
        <p:sp>
          <p:nvSpPr>
            <p:cNvPr id="72903" name="Rectangle 200"/>
            <p:cNvSpPr/>
            <p:nvPr/>
          </p:nvSpPr>
          <p:spPr>
            <a:xfrm>
              <a:off x="2059" y="1560"/>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04" name="Rectangle 201"/>
            <p:cNvSpPr/>
            <p:nvPr/>
          </p:nvSpPr>
          <p:spPr>
            <a:xfrm>
              <a:off x="1240" y="1487"/>
              <a:ext cx="32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05" name="Rectangle 202"/>
            <p:cNvSpPr/>
            <p:nvPr/>
          </p:nvSpPr>
          <p:spPr>
            <a:xfrm>
              <a:off x="1354" y="1548"/>
              <a:ext cx="87"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D</a:t>
              </a:r>
              <a:endParaRPr lang="en-US" altLang="zh-CN" i="1" dirty="0">
                <a:latin typeface="Arial" panose="020B0604020202020204" pitchFamily="34" charset="0"/>
                <a:ea typeface="宋体" panose="02010600030101010101" pitchFamily="2" charset="-122"/>
              </a:endParaRPr>
            </a:p>
          </p:txBody>
        </p:sp>
        <p:sp>
          <p:nvSpPr>
            <p:cNvPr id="72906" name="Rectangle 203"/>
            <p:cNvSpPr/>
            <p:nvPr/>
          </p:nvSpPr>
          <p:spPr>
            <a:xfrm>
              <a:off x="1449" y="1548"/>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grpSp>
          <p:nvGrpSpPr>
            <p:cNvPr id="72907" name="Group 209"/>
            <p:cNvGrpSpPr/>
            <p:nvPr/>
          </p:nvGrpSpPr>
          <p:grpSpPr>
            <a:xfrm>
              <a:off x="2163" y="1594"/>
              <a:ext cx="142" cy="261"/>
              <a:chOff x="2163" y="1594"/>
              <a:chExt cx="142" cy="261"/>
            </a:xfrm>
          </p:grpSpPr>
          <p:sp>
            <p:nvSpPr>
              <p:cNvPr id="72908" name="Freeform 204"/>
              <p:cNvSpPr/>
              <p:nvPr/>
            </p:nvSpPr>
            <p:spPr>
              <a:xfrm>
                <a:off x="2163" y="1594"/>
                <a:ext cx="27" cy="41"/>
              </a:xfrm>
              <a:custGeom>
                <a:avLst/>
                <a:gdLst/>
                <a:ahLst/>
                <a:cxnLst>
                  <a:cxn ang="0">
                    <a:pos x="10" y="4"/>
                  </a:cxn>
                  <a:cxn ang="0">
                    <a:pos x="8" y="2"/>
                  </a:cxn>
                  <a:cxn ang="0">
                    <a:pos x="5" y="0"/>
                  </a:cxn>
                  <a:cxn ang="0">
                    <a:pos x="5" y="0"/>
                  </a:cxn>
                  <a:cxn ang="0">
                    <a:pos x="3" y="2"/>
                  </a:cxn>
                  <a:cxn ang="0">
                    <a:pos x="0" y="4"/>
                  </a:cxn>
                  <a:cxn ang="0">
                    <a:pos x="0" y="7"/>
                  </a:cxn>
                  <a:cxn ang="0">
                    <a:pos x="17" y="38"/>
                  </a:cxn>
                  <a:cxn ang="0">
                    <a:pos x="17" y="41"/>
                  </a:cxn>
                  <a:cxn ang="0">
                    <a:pos x="20" y="41"/>
                  </a:cxn>
                  <a:cxn ang="0">
                    <a:pos x="22" y="41"/>
                  </a:cxn>
                  <a:cxn ang="0">
                    <a:pos x="25" y="41"/>
                  </a:cxn>
                  <a:cxn ang="0">
                    <a:pos x="27" y="38"/>
                  </a:cxn>
                  <a:cxn ang="0">
                    <a:pos x="27" y="36"/>
                  </a:cxn>
                  <a:cxn ang="0">
                    <a:pos x="10" y="4"/>
                  </a:cxn>
                </a:cxnLst>
                <a:pathLst>
                  <a:path w="27" h="41">
                    <a:moveTo>
                      <a:pt x="10" y="4"/>
                    </a:moveTo>
                    <a:lnTo>
                      <a:pt x="8" y="2"/>
                    </a:lnTo>
                    <a:lnTo>
                      <a:pt x="5" y="0"/>
                    </a:lnTo>
                    <a:lnTo>
                      <a:pt x="5" y="0"/>
                    </a:lnTo>
                    <a:lnTo>
                      <a:pt x="3"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solidFill>
              <a:ln w="9525">
                <a:noFill/>
              </a:ln>
            </p:spPr>
            <p:txBody>
              <a:bodyPr/>
              <a:p>
                <a:endParaRPr lang="zh-CN" altLang="en-US"/>
              </a:p>
            </p:txBody>
          </p:sp>
          <p:sp>
            <p:nvSpPr>
              <p:cNvPr id="72909" name="Freeform 205"/>
              <p:cNvSpPr/>
              <p:nvPr/>
            </p:nvSpPr>
            <p:spPr>
              <a:xfrm>
                <a:off x="2193" y="1651"/>
                <a:ext cx="27" cy="43"/>
              </a:xfrm>
              <a:custGeom>
                <a:avLst/>
                <a:gdLst/>
                <a:ahLst/>
                <a:cxnLst>
                  <a:cxn ang="0">
                    <a:pos x="10" y="4"/>
                  </a:cxn>
                  <a:cxn ang="0">
                    <a:pos x="10" y="2"/>
                  </a:cxn>
                  <a:cxn ang="0">
                    <a:pos x="7" y="0"/>
                  </a:cxn>
                  <a:cxn ang="0">
                    <a:pos x="5" y="0"/>
                  </a:cxn>
                  <a:cxn ang="0">
                    <a:pos x="2" y="2"/>
                  </a:cxn>
                  <a:cxn ang="0">
                    <a:pos x="0" y="4"/>
                  </a:cxn>
                  <a:cxn ang="0">
                    <a:pos x="0" y="6"/>
                  </a:cxn>
                  <a:cxn ang="0">
                    <a:pos x="17" y="38"/>
                  </a:cxn>
                  <a:cxn ang="0">
                    <a:pos x="17" y="41"/>
                  </a:cxn>
                  <a:cxn ang="0">
                    <a:pos x="20" y="43"/>
                  </a:cxn>
                  <a:cxn ang="0">
                    <a:pos x="22" y="43"/>
                  </a:cxn>
                  <a:cxn ang="0">
                    <a:pos x="25" y="41"/>
                  </a:cxn>
                  <a:cxn ang="0">
                    <a:pos x="27" y="38"/>
                  </a:cxn>
                  <a:cxn ang="0">
                    <a:pos x="27" y="36"/>
                  </a:cxn>
                  <a:cxn ang="0">
                    <a:pos x="10" y="4"/>
                  </a:cxn>
                </a:cxnLst>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solidFill>
              <a:ln w="9525">
                <a:noFill/>
              </a:ln>
            </p:spPr>
            <p:txBody>
              <a:bodyPr/>
              <a:p>
                <a:endParaRPr lang="zh-CN" altLang="en-US"/>
              </a:p>
            </p:txBody>
          </p:sp>
          <p:sp>
            <p:nvSpPr>
              <p:cNvPr id="72910" name="Freeform 206"/>
              <p:cNvSpPr/>
              <p:nvPr/>
            </p:nvSpPr>
            <p:spPr>
              <a:xfrm>
                <a:off x="2223" y="1710"/>
                <a:ext cx="27" cy="41"/>
              </a:xfrm>
              <a:custGeom>
                <a:avLst/>
                <a:gdLst/>
                <a:ahLst/>
                <a:cxnLst>
                  <a:cxn ang="0">
                    <a:pos x="10" y="2"/>
                  </a:cxn>
                  <a:cxn ang="0">
                    <a:pos x="10" y="0"/>
                  </a:cxn>
                  <a:cxn ang="0">
                    <a:pos x="7" y="0"/>
                  </a:cxn>
                  <a:cxn ang="0">
                    <a:pos x="5" y="0"/>
                  </a:cxn>
                  <a:cxn ang="0">
                    <a:pos x="2" y="0"/>
                  </a:cxn>
                  <a:cxn ang="0">
                    <a:pos x="0" y="2"/>
                  </a:cxn>
                  <a:cxn ang="0">
                    <a:pos x="0" y="4"/>
                  </a:cxn>
                  <a:cxn ang="0">
                    <a:pos x="17" y="36"/>
                  </a:cxn>
                  <a:cxn ang="0">
                    <a:pos x="20" y="38"/>
                  </a:cxn>
                  <a:cxn ang="0">
                    <a:pos x="22" y="41"/>
                  </a:cxn>
                  <a:cxn ang="0">
                    <a:pos x="25" y="41"/>
                  </a:cxn>
                  <a:cxn ang="0">
                    <a:pos x="27" y="38"/>
                  </a:cxn>
                  <a:cxn ang="0">
                    <a:pos x="27" y="36"/>
                  </a:cxn>
                  <a:cxn ang="0">
                    <a:pos x="27" y="34"/>
                  </a:cxn>
                  <a:cxn ang="0">
                    <a:pos x="10" y="2"/>
                  </a:cxn>
                </a:cxnLst>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solidFill>
              <a:ln w="9525">
                <a:noFill/>
              </a:ln>
            </p:spPr>
            <p:txBody>
              <a:bodyPr/>
              <a:p>
                <a:endParaRPr lang="zh-CN" altLang="en-US"/>
              </a:p>
            </p:txBody>
          </p:sp>
          <p:sp>
            <p:nvSpPr>
              <p:cNvPr id="72911" name="Freeform 207"/>
              <p:cNvSpPr/>
              <p:nvPr/>
            </p:nvSpPr>
            <p:spPr>
              <a:xfrm>
                <a:off x="2253" y="1766"/>
                <a:ext cx="27" cy="41"/>
              </a:xfrm>
              <a:custGeom>
                <a:avLst/>
                <a:gdLst/>
                <a:ahLst/>
                <a:cxnLst>
                  <a:cxn ang="0">
                    <a:pos x="10" y="3"/>
                  </a:cxn>
                  <a:cxn ang="0">
                    <a:pos x="10" y="0"/>
                  </a:cxn>
                  <a:cxn ang="0">
                    <a:pos x="7" y="0"/>
                  </a:cxn>
                  <a:cxn ang="0">
                    <a:pos x="5" y="0"/>
                  </a:cxn>
                  <a:cxn ang="0">
                    <a:pos x="2" y="0"/>
                  </a:cxn>
                  <a:cxn ang="0">
                    <a:pos x="0" y="3"/>
                  </a:cxn>
                  <a:cxn ang="0">
                    <a:pos x="0" y="5"/>
                  </a:cxn>
                  <a:cxn ang="0">
                    <a:pos x="17" y="39"/>
                  </a:cxn>
                  <a:cxn ang="0">
                    <a:pos x="20" y="41"/>
                  </a:cxn>
                  <a:cxn ang="0">
                    <a:pos x="22" y="41"/>
                  </a:cxn>
                  <a:cxn ang="0">
                    <a:pos x="25" y="41"/>
                  </a:cxn>
                  <a:cxn ang="0">
                    <a:pos x="27" y="41"/>
                  </a:cxn>
                  <a:cxn ang="0">
                    <a:pos x="27" y="39"/>
                  </a:cxn>
                  <a:cxn ang="0">
                    <a:pos x="27" y="37"/>
                  </a:cxn>
                  <a:cxn ang="0">
                    <a:pos x="10" y="3"/>
                  </a:cxn>
                </a:cxnLst>
                <a:pathLst>
                  <a:path w="27" h="41">
                    <a:moveTo>
                      <a:pt x="10" y="3"/>
                    </a:moveTo>
                    <a:lnTo>
                      <a:pt x="10" y="0"/>
                    </a:lnTo>
                    <a:lnTo>
                      <a:pt x="7" y="0"/>
                    </a:lnTo>
                    <a:lnTo>
                      <a:pt x="5" y="0"/>
                    </a:lnTo>
                    <a:lnTo>
                      <a:pt x="2" y="0"/>
                    </a:lnTo>
                    <a:lnTo>
                      <a:pt x="0" y="3"/>
                    </a:lnTo>
                    <a:lnTo>
                      <a:pt x="0" y="5"/>
                    </a:lnTo>
                    <a:lnTo>
                      <a:pt x="17" y="39"/>
                    </a:lnTo>
                    <a:lnTo>
                      <a:pt x="20" y="41"/>
                    </a:lnTo>
                    <a:lnTo>
                      <a:pt x="22" y="41"/>
                    </a:lnTo>
                    <a:lnTo>
                      <a:pt x="25" y="41"/>
                    </a:lnTo>
                    <a:lnTo>
                      <a:pt x="27" y="41"/>
                    </a:lnTo>
                    <a:lnTo>
                      <a:pt x="27" y="39"/>
                    </a:lnTo>
                    <a:lnTo>
                      <a:pt x="27" y="37"/>
                    </a:lnTo>
                    <a:lnTo>
                      <a:pt x="10" y="3"/>
                    </a:lnTo>
                    <a:close/>
                  </a:path>
                </a:pathLst>
              </a:custGeom>
              <a:solidFill>
                <a:srgbClr val="000000"/>
              </a:solidFill>
              <a:ln w="9525">
                <a:noFill/>
              </a:ln>
            </p:spPr>
            <p:txBody>
              <a:bodyPr/>
              <a:p>
                <a:endParaRPr lang="zh-CN" altLang="en-US"/>
              </a:p>
            </p:txBody>
          </p:sp>
          <p:sp>
            <p:nvSpPr>
              <p:cNvPr id="72912" name="Freeform 208"/>
              <p:cNvSpPr/>
              <p:nvPr/>
            </p:nvSpPr>
            <p:spPr>
              <a:xfrm>
                <a:off x="2283" y="1823"/>
                <a:ext cx="22" cy="32"/>
              </a:xfrm>
              <a:custGeom>
                <a:avLst/>
                <a:gdLst/>
                <a:ahLst/>
                <a:cxnLst>
                  <a:cxn ang="0">
                    <a:pos x="9" y="5"/>
                  </a:cxn>
                  <a:cxn ang="0">
                    <a:pos x="9" y="2"/>
                  </a:cxn>
                  <a:cxn ang="0">
                    <a:pos x="7" y="0"/>
                  </a:cxn>
                  <a:cxn ang="0">
                    <a:pos x="4" y="0"/>
                  </a:cxn>
                  <a:cxn ang="0">
                    <a:pos x="2" y="2"/>
                  </a:cxn>
                  <a:cxn ang="0">
                    <a:pos x="0" y="5"/>
                  </a:cxn>
                  <a:cxn ang="0">
                    <a:pos x="0" y="7"/>
                  </a:cxn>
                  <a:cxn ang="0">
                    <a:pos x="12" y="30"/>
                  </a:cxn>
                  <a:cxn ang="0">
                    <a:pos x="14" y="30"/>
                  </a:cxn>
                  <a:cxn ang="0">
                    <a:pos x="17" y="32"/>
                  </a:cxn>
                  <a:cxn ang="0">
                    <a:pos x="17" y="32"/>
                  </a:cxn>
                  <a:cxn ang="0">
                    <a:pos x="19" y="30"/>
                  </a:cxn>
                  <a:cxn ang="0">
                    <a:pos x="22" y="27"/>
                  </a:cxn>
                  <a:cxn ang="0">
                    <a:pos x="22" y="27"/>
                  </a:cxn>
                  <a:cxn ang="0">
                    <a:pos x="9" y="5"/>
                  </a:cxn>
                </a:cxnLst>
                <a:pathLst>
                  <a:path w="22" h="32">
                    <a:moveTo>
                      <a:pt x="9" y="5"/>
                    </a:moveTo>
                    <a:lnTo>
                      <a:pt x="9" y="2"/>
                    </a:lnTo>
                    <a:lnTo>
                      <a:pt x="7" y="0"/>
                    </a:lnTo>
                    <a:lnTo>
                      <a:pt x="4" y="0"/>
                    </a:lnTo>
                    <a:lnTo>
                      <a:pt x="2" y="2"/>
                    </a:lnTo>
                    <a:lnTo>
                      <a:pt x="0" y="5"/>
                    </a:lnTo>
                    <a:lnTo>
                      <a:pt x="0" y="7"/>
                    </a:lnTo>
                    <a:lnTo>
                      <a:pt x="12" y="30"/>
                    </a:lnTo>
                    <a:lnTo>
                      <a:pt x="14" y="30"/>
                    </a:lnTo>
                    <a:lnTo>
                      <a:pt x="17" y="32"/>
                    </a:lnTo>
                    <a:lnTo>
                      <a:pt x="17" y="32"/>
                    </a:lnTo>
                    <a:lnTo>
                      <a:pt x="19" y="30"/>
                    </a:lnTo>
                    <a:lnTo>
                      <a:pt x="22" y="27"/>
                    </a:lnTo>
                    <a:lnTo>
                      <a:pt x="22" y="27"/>
                    </a:lnTo>
                    <a:lnTo>
                      <a:pt x="9" y="5"/>
                    </a:lnTo>
                    <a:close/>
                  </a:path>
                </a:pathLst>
              </a:custGeom>
              <a:solidFill>
                <a:srgbClr val="000000"/>
              </a:solidFill>
              <a:ln w="9525">
                <a:noFill/>
              </a:ln>
            </p:spPr>
            <p:txBody>
              <a:bodyPr/>
              <a:p>
                <a:endParaRPr lang="zh-CN" altLang="en-US"/>
              </a:p>
            </p:txBody>
          </p:sp>
        </p:grpSp>
        <p:grpSp>
          <p:nvGrpSpPr>
            <p:cNvPr id="72913" name="Group 217"/>
            <p:cNvGrpSpPr/>
            <p:nvPr/>
          </p:nvGrpSpPr>
          <p:grpSpPr>
            <a:xfrm>
              <a:off x="2163" y="1594"/>
              <a:ext cx="386" cy="250"/>
              <a:chOff x="2163" y="1594"/>
              <a:chExt cx="386" cy="250"/>
            </a:xfrm>
          </p:grpSpPr>
          <p:sp>
            <p:nvSpPr>
              <p:cNvPr id="72914" name="Freeform 210"/>
              <p:cNvSpPr/>
              <p:nvPr/>
            </p:nvSpPr>
            <p:spPr>
              <a:xfrm>
                <a:off x="2163" y="1594"/>
                <a:ext cx="42" cy="29"/>
              </a:xfrm>
              <a:custGeom>
                <a:avLst/>
                <a:gdLst/>
                <a:ahLst/>
                <a:cxnLst>
                  <a:cxn ang="0">
                    <a:pos x="10" y="2"/>
                  </a:cxn>
                  <a:cxn ang="0">
                    <a:pos x="5" y="0"/>
                  </a:cxn>
                  <a:cxn ang="0">
                    <a:pos x="5" y="0"/>
                  </a:cxn>
                  <a:cxn ang="0">
                    <a:pos x="3" y="2"/>
                  </a:cxn>
                  <a:cxn ang="0">
                    <a:pos x="0" y="4"/>
                  </a:cxn>
                  <a:cxn ang="0">
                    <a:pos x="0" y="4"/>
                  </a:cxn>
                  <a:cxn ang="0">
                    <a:pos x="3" y="9"/>
                  </a:cxn>
                  <a:cxn ang="0">
                    <a:pos x="35" y="29"/>
                  </a:cxn>
                  <a:cxn ang="0">
                    <a:pos x="37" y="29"/>
                  </a:cxn>
                  <a:cxn ang="0">
                    <a:pos x="40" y="29"/>
                  </a:cxn>
                  <a:cxn ang="0">
                    <a:pos x="42" y="29"/>
                  </a:cxn>
                  <a:cxn ang="0">
                    <a:pos x="42" y="27"/>
                  </a:cxn>
                  <a:cxn ang="0">
                    <a:pos x="42" y="25"/>
                  </a:cxn>
                  <a:cxn ang="0">
                    <a:pos x="42" y="23"/>
                  </a:cxn>
                  <a:cxn ang="0">
                    <a:pos x="10" y="2"/>
                  </a:cxn>
                </a:cxnLst>
                <a:pathLst>
                  <a:path w="42" h="29">
                    <a:moveTo>
                      <a:pt x="10" y="2"/>
                    </a:moveTo>
                    <a:lnTo>
                      <a:pt x="5" y="0"/>
                    </a:lnTo>
                    <a:lnTo>
                      <a:pt x="5" y="0"/>
                    </a:lnTo>
                    <a:lnTo>
                      <a:pt x="3" y="2"/>
                    </a:lnTo>
                    <a:lnTo>
                      <a:pt x="0" y="4"/>
                    </a:lnTo>
                    <a:lnTo>
                      <a:pt x="0" y="4"/>
                    </a:lnTo>
                    <a:lnTo>
                      <a:pt x="3" y="9"/>
                    </a:lnTo>
                    <a:lnTo>
                      <a:pt x="35" y="29"/>
                    </a:lnTo>
                    <a:lnTo>
                      <a:pt x="37" y="29"/>
                    </a:lnTo>
                    <a:lnTo>
                      <a:pt x="40" y="29"/>
                    </a:lnTo>
                    <a:lnTo>
                      <a:pt x="42" y="29"/>
                    </a:lnTo>
                    <a:lnTo>
                      <a:pt x="42" y="27"/>
                    </a:lnTo>
                    <a:lnTo>
                      <a:pt x="42" y="25"/>
                    </a:lnTo>
                    <a:lnTo>
                      <a:pt x="42" y="23"/>
                    </a:lnTo>
                    <a:lnTo>
                      <a:pt x="10" y="2"/>
                    </a:lnTo>
                    <a:close/>
                  </a:path>
                </a:pathLst>
              </a:custGeom>
              <a:solidFill>
                <a:srgbClr val="000000"/>
              </a:solidFill>
              <a:ln w="9525">
                <a:noFill/>
              </a:ln>
            </p:spPr>
            <p:txBody>
              <a:bodyPr/>
              <a:p>
                <a:endParaRPr lang="zh-CN" altLang="en-US"/>
              </a:p>
            </p:txBody>
          </p:sp>
          <p:sp>
            <p:nvSpPr>
              <p:cNvPr id="72915" name="Freeform 211"/>
              <p:cNvSpPr/>
              <p:nvPr/>
            </p:nvSpPr>
            <p:spPr>
              <a:xfrm>
                <a:off x="2220" y="1630"/>
                <a:ext cx="43" cy="30"/>
              </a:xfrm>
              <a:custGeom>
                <a:avLst/>
                <a:gdLst/>
                <a:ahLst/>
                <a:cxnLst>
                  <a:cxn ang="0">
                    <a:pos x="8" y="2"/>
                  </a:cxn>
                  <a:cxn ang="0">
                    <a:pos x="5" y="0"/>
                  </a:cxn>
                  <a:cxn ang="0">
                    <a:pos x="3" y="0"/>
                  </a:cxn>
                  <a:cxn ang="0">
                    <a:pos x="0" y="2"/>
                  </a:cxn>
                  <a:cxn ang="0">
                    <a:pos x="0" y="5"/>
                  </a:cxn>
                  <a:cxn ang="0">
                    <a:pos x="0" y="7"/>
                  </a:cxn>
                  <a:cxn ang="0">
                    <a:pos x="0" y="9"/>
                  </a:cxn>
                  <a:cxn ang="0">
                    <a:pos x="35" y="30"/>
                  </a:cxn>
                  <a:cxn ang="0">
                    <a:pos x="38" y="30"/>
                  </a:cxn>
                  <a:cxn ang="0">
                    <a:pos x="40" y="30"/>
                  </a:cxn>
                  <a:cxn ang="0">
                    <a:pos x="43" y="30"/>
                  </a:cxn>
                  <a:cxn ang="0">
                    <a:pos x="43" y="27"/>
                  </a:cxn>
                  <a:cxn ang="0">
                    <a:pos x="43" y="25"/>
                  </a:cxn>
                  <a:cxn ang="0">
                    <a:pos x="43" y="23"/>
                  </a:cxn>
                  <a:cxn ang="0">
                    <a:pos x="8" y="2"/>
                  </a:cxn>
                </a:cxnLst>
                <a:pathLst>
                  <a:path w="43" h="30">
                    <a:moveTo>
                      <a:pt x="8" y="2"/>
                    </a:moveTo>
                    <a:lnTo>
                      <a:pt x="5" y="0"/>
                    </a:lnTo>
                    <a:lnTo>
                      <a:pt x="3" y="0"/>
                    </a:lnTo>
                    <a:lnTo>
                      <a:pt x="0" y="2"/>
                    </a:lnTo>
                    <a:lnTo>
                      <a:pt x="0" y="5"/>
                    </a:lnTo>
                    <a:lnTo>
                      <a:pt x="0" y="7"/>
                    </a:lnTo>
                    <a:lnTo>
                      <a:pt x="0" y="9"/>
                    </a:lnTo>
                    <a:lnTo>
                      <a:pt x="35" y="30"/>
                    </a:lnTo>
                    <a:lnTo>
                      <a:pt x="38" y="30"/>
                    </a:lnTo>
                    <a:lnTo>
                      <a:pt x="40" y="30"/>
                    </a:lnTo>
                    <a:lnTo>
                      <a:pt x="43" y="30"/>
                    </a:lnTo>
                    <a:lnTo>
                      <a:pt x="43" y="27"/>
                    </a:lnTo>
                    <a:lnTo>
                      <a:pt x="43" y="25"/>
                    </a:lnTo>
                    <a:lnTo>
                      <a:pt x="43" y="23"/>
                    </a:lnTo>
                    <a:lnTo>
                      <a:pt x="8" y="2"/>
                    </a:lnTo>
                    <a:close/>
                  </a:path>
                </a:pathLst>
              </a:custGeom>
              <a:solidFill>
                <a:srgbClr val="000000"/>
              </a:solidFill>
              <a:ln w="9525">
                <a:noFill/>
              </a:ln>
            </p:spPr>
            <p:txBody>
              <a:bodyPr/>
              <a:p>
                <a:endParaRPr lang="zh-CN" altLang="en-US"/>
              </a:p>
            </p:txBody>
          </p:sp>
          <p:sp>
            <p:nvSpPr>
              <p:cNvPr id="72916" name="Freeform 212"/>
              <p:cNvSpPr/>
              <p:nvPr/>
            </p:nvSpPr>
            <p:spPr>
              <a:xfrm>
                <a:off x="2278" y="1667"/>
                <a:ext cx="42" cy="29"/>
              </a:xfrm>
              <a:custGeom>
                <a:avLst/>
                <a:gdLst/>
                <a:ahLst/>
                <a:cxnLst>
                  <a:cxn ang="0">
                    <a:pos x="7" y="2"/>
                  </a:cxn>
                  <a:cxn ang="0">
                    <a:pos x="5" y="0"/>
                  </a:cxn>
                  <a:cxn ang="0">
                    <a:pos x="2" y="0"/>
                  </a:cxn>
                  <a:cxn ang="0">
                    <a:pos x="0" y="2"/>
                  </a:cxn>
                  <a:cxn ang="0">
                    <a:pos x="0" y="4"/>
                  </a:cxn>
                  <a:cxn ang="0">
                    <a:pos x="0" y="6"/>
                  </a:cxn>
                  <a:cxn ang="0">
                    <a:pos x="0" y="9"/>
                  </a:cxn>
                  <a:cxn ang="0">
                    <a:pos x="32" y="29"/>
                  </a:cxn>
                  <a:cxn ang="0">
                    <a:pos x="34" y="29"/>
                  </a:cxn>
                  <a:cxn ang="0">
                    <a:pos x="37" y="29"/>
                  </a:cxn>
                  <a:cxn ang="0">
                    <a:pos x="39" y="29"/>
                  </a:cxn>
                  <a:cxn ang="0">
                    <a:pos x="42" y="27"/>
                  </a:cxn>
                  <a:cxn ang="0">
                    <a:pos x="42" y="25"/>
                  </a:cxn>
                  <a:cxn ang="0">
                    <a:pos x="39" y="22"/>
                  </a:cxn>
                  <a:cxn ang="0">
                    <a:pos x="7" y="2"/>
                  </a:cxn>
                </a:cxnLst>
                <a:pathLst>
                  <a:path w="42" h="29">
                    <a:moveTo>
                      <a:pt x="7" y="2"/>
                    </a:moveTo>
                    <a:lnTo>
                      <a:pt x="5" y="0"/>
                    </a:lnTo>
                    <a:lnTo>
                      <a:pt x="2" y="0"/>
                    </a:lnTo>
                    <a:lnTo>
                      <a:pt x="0" y="2"/>
                    </a:lnTo>
                    <a:lnTo>
                      <a:pt x="0" y="4"/>
                    </a:lnTo>
                    <a:lnTo>
                      <a:pt x="0" y="6"/>
                    </a:lnTo>
                    <a:lnTo>
                      <a:pt x="0" y="9"/>
                    </a:lnTo>
                    <a:lnTo>
                      <a:pt x="32" y="29"/>
                    </a:lnTo>
                    <a:lnTo>
                      <a:pt x="34" y="29"/>
                    </a:lnTo>
                    <a:lnTo>
                      <a:pt x="37" y="29"/>
                    </a:lnTo>
                    <a:lnTo>
                      <a:pt x="39" y="29"/>
                    </a:lnTo>
                    <a:lnTo>
                      <a:pt x="42" y="27"/>
                    </a:lnTo>
                    <a:lnTo>
                      <a:pt x="42" y="25"/>
                    </a:lnTo>
                    <a:lnTo>
                      <a:pt x="39" y="22"/>
                    </a:lnTo>
                    <a:lnTo>
                      <a:pt x="7" y="2"/>
                    </a:lnTo>
                    <a:close/>
                  </a:path>
                </a:pathLst>
              </a:custGeom>
              <a:solidFill>
                <a:srgbClr val="000000"/>
              </a:solidFill>
              <a:ln w="9525">
                <a:noFill/>
              </a:ln>
            </p:spPr>
            <p:txBody>
              <a:bodyPr/>
              <a:p>
                <a:endParaRPr lang="zh-CN" altLang="en-US"/>
              </a:p>
            </p:txBody>
          </p:sp>
          <p:sp>
            <p:nvSpPr>
              <p:cNvPr id="72917" name="Freeform 213"/>
              <p:cNvSpPr/>
              <p:nvPr/>
            </p:nvSpPr>
            <p:spPr>
              <a:xfrm>
                <a:off x="2335" y="1703"/>
                <a:ext cx="42" cy="29"/>
              </a:xfrm>
              <a:custGeom>
                <a:avLst/>
                <a:gdLst/>
                <a:ahLst/>
                <a:cxnLst>
                  <a:cxn ang="0">
                    <a:pos x="7" y="2"/>
                  </a:cxn>
                  <a:cxn ang="0">
                    <a:pos x="5" y="0"/>
                  </a:cxn>
                  <a:cxn ang="0">
                    <a:pos x="2" y="0"/>
                  </a:cxn>
                  <a:cxn ang="0">
                    <a:pos x="0" y="2"/>
                  </a:cxn>
                  <a:cxn ang="0">
                    <a:pos x="0" y="4"/>
                  </a:cxn>
                  <a:cxn ang="0">
                    <a:pos x="0" y="7"/>
                  </a:cxn>
                  <a:cxn ang="0">
                    <a:pos x="0" y="9"/>
                  </a:cxn>
                  <a:cxn ang="0">
                    <a:pos x="32" y="29"/>
                  </a:cxn>
                  <a:cxn ang="0">
                    <a:pos x="35" y="29"/>
                  </a:cxn>
                  <a:cxn ang="0">
                    <a:pos x="37" y="29"/>
                  </a:cxn>
                  <a:cxn ang="0">
                    <a:pos x="40" y="29"/>
                  </a:cxn>
                  <a:cxn ang="0">
                    <a:pos x="42" y="27"/>
                  </a:cxn>
                  <a:cxn ang="0">
                    <a:pos x="42" y="25"/>
                  </a:cxn>
                  <a:cxn ang="0">
                    <a:pos x="40" y="23"/>
                  </a:cxn>
                  <a:cxn ang="0">
                    <a:pos x="7" y="2"/>
                  </a:cxn>
                </a:cxnLst>
                <a:pathLst>
                  <a:path w="42" h="29">
                    <a:moveTo>
                      <a:pt x="7" y="2"/>
                    </a:moveTo>
                    <a:lnTo>
                      <a:pt x="5" y="0"/>
                    </a:lnTo>
                    <a:lnTo>
                      <a:pt x="2" y="0"/>
                    </a:lnTo>
                    <a:lnTo>
                      <a:pt x="0" y="2"/>
                    </a:lnTo>
                    <a:lnTo>
                      <a:pt x="0" y="4"/>
                    </a:lnTo>
                    <a:lnTo>
                      <a:pt x="0" y="7"/>
                    </a:lnTo>
                    <a:lnTo>
                      <a:pt x="0" y="9"/>
                    </a:lnTo>
                    <a:lnTo>
                      <a:pt x="32" y="29"/>
                    </a:lnTo>
                    <a:lnTo>
                      <a:pt x="35" y="29"/>
                    </a:lnTo>
                    <a:lnTo>
                      <a:pt x="37" y="29"/>
                    </a:lnTo>
                    <a:lnTo>
                      <a:pt x="40" y="29"/>
                    </a:lnTo>
                    <a:lnTo>
                      <a:pt x="42" y="27"/>
                    </a:lnTo>
                    <a:lnTo>
                      <a:pt x="42" y="25"/>
                    </a:lnTo>
                    <a:lnTo>
                      <a:pt x="40" y="23"/>
                    </a:lnTo>
                    <a:lnTo>
                      <a:pt x="7" y="2"/>
                    </a:lnTo>
                    <a:close/>
                  </a:path>
                </a:pathLst>
              </a:custGeom>
              <a:solidFill>
                <a:srgbClr val="000000"/>
              </a:solidFill>
              <a:ln w="9525">
                <a:noFill/>
              </a:ln>
            </p:spPr>
            <p:txBody>
              <a:bodyPr/>
              <a:p>
                <a:endParaRPr lang="zh-CN" altLang="en-US"/>
              </a:p>
            </p:txBody>
          </p:sp>
          <p:sp>
            <p:nvSpPr>
              <p:cNvPr id="72918" name="Freeform 214"/>
              <p:cNvSpPr/>
              <p:nvPr/>
            </p:nvSpPr>
            <p:spPr>
              <a:xfrm>
                <a:off x="2392" y="1739"/>
                <a:ext cx="42" cy="32"/>
              </a:xfrm>
              <a:custGeom>
                <a:avLst/>
                <a:gdLst/>
                <a:ahLst/>
                <a:cxnLst>
                  <a:cxn ang="0">
                    <a:pos x="7" y="2"/>
                  </a:cxn>
                  <a:cxn ang="0">
                    <a:pos x="5" y="0"/>
                  </a:cxn>
                  <a:cxn ang="0">
                    <a:pos x="2" y="0"/>
                  </a:cxn>
                  <a:cxn ang="0">
                    <a:pos x="0" y="2"/>
                  </a:cxn>
                  <a:cxn ang="0">
                    <a:pos x="0" y="5"/>
                  </a:cxn>
                  <a:cxn ang="0">
                    <a:pos x="0" y="7"/>
                  </a:cxn>
                  <a:cxn ang="0">
                    <a:pos x="0" y="9"/>
                  </a:cxn>
                  <a:cxn ang="0">
                    <a:pos x="32" y="30"/>
                  </a:cxn>
                  <a:cxn ang="0">
                    <a:pos x="35" y="32"/>
                  </a:cxn>
                  <a:cxn ang="0">
                    <a:pos x="37" y="32"/>
                  </a:cxn>
                  <a:cxn ang="0">
                    <a:pos x="40" y="30"/>
                  </a:cxn>
                  <a:cxn ang="0">
                    <a:pos x="42" y="27"/>
                  </a:cxn>
                  <a:cxn ang="0">
                    <a:pos x="42" y="25"/>
                  </a:cxn>
                  <a:cxn ang="0">
                    <a:pos x="40" y="23"/>
                  </a:cxn>
                  <a:cxn ang="0">
                    <a:pos x="7" y="2"/>
                  </a:cxn>
                </a:cxnLst>
                <a:pathLst>
                  <a:path w="42" h="32">
                    <a:moveTo>
                      <a:pt x="7" y="2"/>
                    </a:moveTo>
                    <a:lnTo>
                      <a:pt x="5" y="0"/>
                    </a:lnTo>
                    <a:lnTo>
                      <a:pt x="2" y="0"/>
                    </a:lnTo>
                    <a:lnTo>
                      <a:pt x="0" y="2"/>
                    </a:lnTo>
                    <a:lnTo>
                      <a:pt x="0" y="5"/>
                    </a:lnTo>
                    <a:lnTo>
                      <a:pt x="0" y="7"/>
                    </a:lnTo>
                    <a:lnTo>
                      <a:pt x="0" y="9"/>
                    </a:lnTo>
                    <a:lnTo>
                      <a:pt x="32" y="30"/>
                    </a:lnTo>
                    <a:lnTo>
                      <a:pt x="35" y="32"/>
                    </a:lnTo>
                    <a:lnTo>
                      <a:pt x="37" y="32"/>
                    </a:lnTo>
                    <a:lnTo>
                      <a:pt x="40" y="30"/>
                    </a:lnTo>
                    <a:lnTo>
                      <a:pt x="42" y="27"/>
                    </a:lnTo>
                    <a:lnTo>
                      <a:pt x="42" y="25"/>
                    </a:lnTo>
                    <a:lnTo>
                      <a:pt x="40" y="23"/>
                    </a:lnTo>
                    <a:lnTo>
                      <a:pt x="7" y="2"/>
                    </a:lnTo>
                    <a:close/>
                  </a:path>
                </a:pathLst>
              </a:custGeom>
              <a:solidFill>
                <a:srgbClr val="000000"/>
              </a:solidFill>
              <a:ln w="9525">
                <a:noFill/>
              </a:ln>
            </p:spPr>
            <p:txBody>
              <a:bodyPr/>
              <a:p>
                <a:endParaRPr lang="zh-CN" altLang="en-US"/>
              </a:p>
            </p:txBody>
          </p:sp>
          <p:sp>
            <p:nvSpPr>
              <p:cNvPr id="72919" name="Freeform 215"/>
              <p:cNvSpPr/>
              <p:nvPr/>
            </p:nvSpPr>
            <p:spPr>
              <a:xfrm>
                <a:off x="2449" y="1776"/>
                <a:ext cx="43" cy="31"/>
              </a:xfrm>
              <a:custGeom>
                <a:avLst/>
                <a:gdLst/>
                <a:ahLst/>
                <a:cxnLst>
                  <a:cxn ang="0">
                    <a:pos x="8" y="2"/>
                  </a:cxn>
                  <a:cxn ang="0">
                    <a:pos x="5" y="0"/>
                  </a:cxn>
                  <a:cxn ang="0">
                    <a:pos x="3" y="0"/>
                  </a:cxn>
                  <a:cxn ang="0">
                    <a:pos x="0" y="2"/>
                  </a:cxn>
                  <a:cxn ang="0">
                    <a:pos x="0" y="4"/>
                  </a:cxn>
                  <a:cxn ang="0">
                    <a:pos x="0" y="6"/>
                  </a:cxn>
                  <a:cxn ang="0">
                    <a:pos x="0" y="9"/>
                  </a:cxn>
                  <a:cxn ang="0">
                    <a:pos x="33" y="29"/>
                  </a:cxn>
                  <a:cxn ang="0">
                    <a:pos x="35" y="31"/>
                  </a:cxn>
                  <a:cxn ang="0">
                    <a:pos x="38" y="31"/>
                  </a:cxn>
                  <a:cxn ang="0">
                    <a:pos x="40" y="29"/>
                  </a:cxn>
                  <a:cxn ang="0">
                    <a:pos x="43" y="27"/>
                  </a:cxn>
                  <a:cxn ang="0">
                    <a:pos x="43" y="24"/>
                  </a:cxn>
                  <a:cxn ang="0">
                    <a:pos x="40" y="22"/>
                  </a:cxn>
                  <a:cxn ang="0">
                    <a:pos x="8" y="2"/>
                  </a:cxn>
                </a:cxnLst>
                <a:pathLst>
                  <a:path w="43" h="31">
                    <a:moveTo>
                      <a:pt x="8" y="2"/>
                    </a:moveTo>
                    <a:lnTo>
                      <a:pt x="5" y="0"/>
                    </a:lnTo>
                    <a:lnTo>
                      <a:pt x="3" y="0"/>
                    </a:lnTo>
                    <a:lnTo>
                      <a:pt x="0" y="2"/>
                    </a:lnTo>
                    <a:lnTo>
                      <a:pt x="0" y="4"/>
                    </a:lnTo>
                    <a:lnTo>
                      <a:pt x="0" y="6"/>
                    </a:lnTo>
                    <a:lnTo>
                      <a:pt x="0" y="9"/>
                    </a:lnTo>
                    <a:lnTo>
                      <a:pt x="33" y="29"/>
                    </a:lnTo>
                    <a:lnTo>
                      <a:pt x="35" y="31"/>
                    </a:lnTo>
                    <a:lnTo>
                      <a:pt x="38" y="31"/>
                    </a:lnTo>
                    <a:lnTo>
                      <a:pt x="40" y="29"/>
                    </a:lnTo>
                    <a:lnTo>
                      <a:pt x="43" y="27"/>
                    </a:lnTo>
                    <a:lnTo>
                      <a:pt x="43" y="24"/>
                    </a:lnTo>
                    <a:lnTo>
                      <a:pt x="40" y="22"/>
                    </a:lnTo>
                    <a:lnTo>
                      <a:pt x="8" y="2"/>
                    </a:lnTo>
                    <a:close/>
                  </a:path>
                </a:pathLst>
              </a:custGeom>
              <a:solidFill>
                <a:srgbClr val="000000"/>
              </a:solidFill>
              <a:ln w="9525">
                <a:noFill/>
              </a:ln>
            </p:spPr>
            <p:txBody>
              <a:bodyPr/>
              <a:p>
                <a:endParaRPr lang="zh-CN" altLang="en-US"/>
              </a:p>
            </p:txBody>
          </p:sp>
          <p:sp>
            <p:nvSpPr>
              <p:cNvPr id="72920" name="Freeform 216"/>
              <p:cNvSpPr/>
              <p:nvPr/>
            </p:nvSpPr>
            <p:spPr>
              <a:xfrm>
                <a:off x="2504" y="1814"/>
                <a:ext cx="45" cy="30"/>
              </a:xfrm>
              <a:custGeom>
                <a:avLst/>
                <a:gdLst/>
                <a:ahLst/>
                <a:cxnLst>
                  <a:cxn ang="0">
                    <a:pos x="10" y="0"/>
                  </a:cxn>
                  <a:cxn ang="0">
                    <a:pos x="7" y="0"/>
                  </a:cxn>
                  <a:cxn ang="0">
                    <a:pos x="5" y="0"/>
                  </a:cxn>
                  <a:cxn ang="0">
                    <a:pos x="2" y="0"/>
                  </a:cxn>
                  <a:cxn ang="0">
                    <a:pos x="0" y="2"/>
                  </a:cxn>
                  <a:cxn ang="0">
                    <a:pos x="0" y="5"/>
                  </a:cxn>
                  <a:cxn ang="0">
                    <a:pos x="2" y="7"/>
                  </a:cxn>
                  <a:cxn ang="0">
                    <a:pos x="35" y="27"/>
                  </a:cxn>
                  <a:cxn ang="0">
                    <a:pos x="37" y="30"/>
                  </a:cxn>
                  <a:cxn ang="0">
                    <a:pos x="40" y="30"/>
                  </a:cxn>
                  <a:cxn ang="0">
                    <a:pos x="42" y="27"/>
                  </a:cxn>
                  <a:cxn ang="0">
                    <a:pos x="45" y="25"/>
                  </a:cxn>
                  <a:cxn ang="0">
                    <a:pos x="45" y="23"/>
                  </a:cxn>
                  <a:cxn ang="0">
                    <a:pos x="42" y="21"/>
                  </a:cxn>
                  <a:cxn ang="0">
                    <a:pos x="10" y="0"/>
                  </a:cxn>
                </a:cxnLst>
                <a:pathLst>
                  <a:path w="45" h="30">
                    <a:moveTo>
                      <a:pt x="10" y="0"/>
                    </a:moveTo>
                    <a:lnTo>
                      <a:pt x="7" y="0"/>
                    </a:lnTo>
                    <a:lnTo>
                      <a:pt x="5" y="0"/>
                    </a:lnTo>
                    <a:lnTo>
                      <a:pt x="2" y="0"/>
                    </a:lnTo>
                    <a:lnTo>
                      <a:pt x="0" y="2"/>
                    </a:lnTo>
                    <a:lnTo>
                      <a:pt x="0" y="5"/>
                    </a:lnTo>
                    <a:lnTo>
                      <a:pt x="2" y="7"/>
                    </a:lnTo>
                    <a:lnTo>
                      <a:pt x="35" y="27"/>
                    </a:lnTo>
                    <a:lnTo>
                      <a:pt x="37" y="30"/>
                    </a:lnTo>
                    <a:lnTo>
                      <a:pt x="40" y="30"/>
                    </a:lnTo>
                    <a:lnTo>
                      <a:pt x="42" y="27"/>
                    </a:lnTo>
                    <a:lnTo>
                      <a:pt x="45" y="25"/>
                    </a:lnTo>
                    <a:lnTo>
                      <a:pt x="45" y="23"/>
                    </a:lnTo>
                    <a:lnTo>
                      <a:pt x="42" y="21"/>
                    </a:lnTo>
                    <a:lnTo>
                      <a:pt x="10" y="0"/>
                    </a:lnTo>
                    <a:close/>
                  </a:path>
                </a:pathLst>
              </a:custGeom>
              <a:solidFill>
                <a:srgbClr val="000000"/>
              </a:solidFill>
              <a:ln w="9525">
                <a:noFill/>
              </a:ln>
            </p:spPr>
            <p:txBody>
              <a:bodyPr/>
              <a:p>
                <a:endParaRPr lang="zh-CN" altLang="en-US"/>
              </a:p>
            </p:txBody>
          </p:sp>
        </p:grpSp>
        <p:sp>
          <p:nvSpPr>
            <p:cNvPr id="72921" name="Rectangle 218"/>
            <p:cNvSpPr/>
            <p:nvPr/>
          </p:nvSpPr>
          <p:spPr>
            <a:xfrm>
              <a:off x="86" y="3201"/>
              <a:ext cx="537" cy="425"/>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22" name="Rectangle 219"/>
            <p:cNvSpPr/>
            <p:nvPr/>
          </p:nvSpPr>
          <p:spPr>
            <a:xfrm>
              <a:off x="203" y="3269"/>
              <a:ext cx="240" cy="144"/>
            </a:xfrm>
            <a:prstGeom prst="rect">
              <a:avLst/>
            </a:prstGeom>
            <a:noFill/>
            <a:ln w="9525">
              <a:noFill/>
            </a:ln>
          </p:spPr>
          <p:txBody>
            <a:bodyPr wrap="none" lIns="0" tIns="0" rIns="0" bIns="0" anchor="t" anchorCtr="0">
              <a:spAutoFit/>
            </a:bodyPr>
            <a:p>
              <a:r>
                <a:rPr lang="zh-CN" altLang="en-US" sz="1500" dirty="0">
                  <a:solidFill>
                    <a:srgbClr val="000000"/>
                  </a:solidFill>
                  <a:latin typeface="宋体" panose="02010600030101010101" pitchFamily="2" charset="-122"/>
                  <a:ea typeface="宋体" panose="02010600030101010101" pitchFamily="2" charset="-122"/>
                </a:rPr>
                <a:t>路径</a:t>
              </a:r>
              <a:endParaRPr lang="zh-CN" altLang="en-US" dirty="0">
                <a:latin typeface="Arial" panose="020B0604020202020204" pitchFamily="34" charset="0"/>
                <a:ea typeface="宋体" panose="02010600030101010101" pitchFamily="2" charset="-122"/>
              </a:endParaRPr>
            </a:p>
          </p:txBody>
        </p:sp>
        <p:sp>
          <p:nvSpPr>
            <p:cNvPr id="72923" name="Rectangle 220"/>
            <p:cNvSpPr/>
            <p:nvPr/>
          </p:nvSpPr>
          <p:spPr>
            <a:xfrm>
              <a:off x="466" y="3265"/>
              <a:ext cx="33"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72924" name="Rectangle 221"/>
            <p:cNvSpPr/>
            <p:nvPr/>
          </p:nvSpPr>
          <p:spPr>
            <a:xfrm>
              <a:off x="501" y="3265"/>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25" name="Rectangle 222"/>
            <p:cNvSpPr/>
            <p:nvPr/>
          </p:nvSpPr>
          <p:spPr>
            <a:xfrm>
              <a:off x="352" y="3440"/>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26" name="Rectangle 223"/>
            <p:cNvSpPr/>
            <p:nvPr/>
          </p:nvSpPr>
          <p:spPr>
            <a:xfrm>
              <a:off x="693" y="3190"/>
              <a:ext cx="55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27" name="Rectangle 224"/>
            <p:cNvSpPr/>
            <p:nvPr/>
          </p:nvSpPr>
          <p:spPr>
            <a:xfrm>
              <a:off x="820" y="3258"/>
              <a:ext cx="240" cy="144"/>
            </a:xfrm>
            <a:prstGeom prst="rect">
              <a:avLst/>
            </a:prstGeom>
            <a:noFill/>
            <a:ln w="9525">
              <a:noFill/>
            </a:ln>
          </p:spPr>
          <p:txBody>
            <a:bodyPr wrap="none" lIns="0" tIns="0" rIns="0" bIns="0" anchor="t" anchorCtr="0">
              <a:spAutoFit/>
            </a:bodyPr>
            <a:p>
              <a:r>
                <a:rPr lang="zh-CN" altLang="en-US" sz="1500" dirty="0">
                  <a:solidFill>
                    <a:srgbClr val="000000"/>
                  </a:solidFill>
                  <a:latin typeface="宋体" panose="02010600030101010101" pitchFamily="2" charset="-122"/>
                  <a:ea typeface="宋体" panose="02010600030101010101" pitchFamily="2" charset="-122"/>
                </a:rPr>
                <a:t>路径</a:t>
              </a:r>
              <a:endParaRPr lang="zh-CN" altLang="en-US" dirty="0">
                <a:latin typeface="Arial" panose="020B0604020202020204" pitchFamily="34" charset="0"/>
                <a:ea typeface="宋体" panose="02010600030101010101" pitchFamily="2" charset="-122"/>
              </a:endParaRPr>
            </a:p>
          </p:txBody>
        </p:sp>
        <p:sp>
          <p:nvSpPr>
            <p:cNvPr id="72928" name="Rectangle 225"/>
            <p:cNvSpPr/>
            <p:nvPr/>
          </p:nvSpPr>
          <p:spPr>
            <a:xfrm>
              <a:off x="1083" y="3253"/>
              <a:ext cx="33"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72929" name="Rectangle 226"/>
            <p:cNvSpPr/>
            <p:nvPr/>
          </p:nvSpPr>
          <p:spPr>
            <a:xfrm>
              <a:off x="1118" y="325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30" name="Rectangle 227"/>
            <p:cNvSpPr/>
            <p:nvPr/>
          </p:nvSpPr>
          <p:spPr>
            <a:xfrm>
              <a:off x="1317" y="3190"/>
              <a:ext cx="55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31" name="Rectangle 228"/>
            <p:cNvSpPr/>
            <p:nvPr/>
          </p:nvSpPr>
          <p:spPr>
            <a:xfrm>
              <a:off x="1444" y="3258"/>
              <a:ext cx="240" cy="144"/>
            </a:xfrm>
            <a:prstGeom prst="rect">
              <a:avLst/>
            </a:prstGeom>
            <a:noFill/>
            <a:ln w="9525">
              <a:noFill/>
            </a:ln>
          </p:spPr>
          <p:txBody>
            <a:bodyPr wrap="none" lIns="0" tIns="0" rIns="0" bIns="0" anchor="t" anchorCtr="0">
              <a:spAutoFit/>
            </a:bodyPr>
            <a:p>
              <a:r>
                <a:rPr lang="zh-CN" altLang="en-US" sz="1500" dirty="0">
                  <a:solidFill>
                    <a:srgbClr val="000000"/>
                  </a:solidFill>
                  <a:latin typeface="宋体" panose="02010600030101010101" pitchFamily="2" charset="-122"/>
                  <a:ea typeface="宋体" panose="02010600030101010101" pitchFamily="2" charset="-122"/>
                </a:rPr>
                <a:t>路径</a:t>
              </a:r>
              <a:endParaRPr lang="zh-CN" altLang="en-US" dirty="0">
                <a:latin typeface="Arial" panose="020B0604020202020204" pitchFamily="34" charset="0"/>
                <a:ea typeface="宋体" panose="02010600030101010101" pitchFamily="2" charset="-122"/>
              </a:endParaRPr>
            </a:p>
          </p:txBody>
        </p:sp>
        <p:sp>
          <p:nvSpPr>
            <p:cNvPr id="72932" name="Rectangle 229"/>
            <p:cNvSpPr/>
            <p:nvPr/>
          </p:nvSpPr>
          <p:spPr>
            <a:xfrm>
              <a:off x="1708" y="3253"/>
              <a:ext cx="33"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72933" name="Rectangle 230"/>
            <p:cNvSpPr/>
            <p:nvPr/>
          </p:nvSpPr>
          <p:spPr>
            <a:xfrm>
              <a:off x="1743" y="325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34" name="Rectangle 231"/>
            <p:cNvSpPr/>
            <p:nvPr/>
          </p:nvSpPr>
          <p:spPr>
            <a:xfrm>
              <a:off x="1942" y="3190"/>
              <a:ext cx="55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35" name="Rectangle 232"/>
            <p:cNvSpPr/>
            <p:nvPr/>
          </p:nvSpPr>
          <p:spPr>
            <a:xfrm>
              <a:off x="2069" y="3258"/>
              <a:ext cx="240" cy="144"/>
            </a:xfrm>
            <a:prstGeom prst="rect">
              <a:avLst/>
            </a:prstGeom>
            <a:noFill/>
            <a:ln w="9525">
              <a:noFill/>
            </a:ln>
          </p:spPr>
          <p:txBody>
            <a:bodyPr wrap="none" lIns="0" tIns="0" rIns="0" bIns="0" anchor="t" anchorCtr="0">
              <a:spAutoFit/>
            </a:bodyPr>
            <a:p>
              <a:r>
                <a:rPr lang="zh-CN" altLang="en-US" sz="1500" dirty="0">
                  <a:solidFill>
                    <a:srgbClr val="000000"/>
                  </a:solidFill>
                  <a:latin typeface="宋体" panose="02010600030101010101" pitchFamily="2" charset="-122"/>
                  <a:ea typeface="宋体" panose="02010600030101010101" pitchFamily="2" charset="-122"/>
                </a:rPr>
                <a:t>路径</a:t>
              </a:r>
              <a:endParaRPr lang="zh-CN" altLang="en-US" dirty="0">
                <a:latin typeface="Arial" panose="020B0604020202020204" pitchFamily="34" charset="0"/>
                <a:ea typeface="宋体" panose="02010600030101010101" pitchFamily="2" charset="-122"/>
              </a:endParaRPr>
            </a:p>
          </p:txBody>
        </p:sp>
        <p:sp>
          <p:nvSpPr>
            <p:cNvPr id="72936" name="Rectangle 233"/>
            <p:cNvSpPr/>
            <p:nvPr/>
          </p:nvSpPr>
          <p:spPr>
            <a:xfrm>
              <a:off x="2332" y="3253"/>
              <a:ext cx="33"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72937" name="Rectangle 234"/>
            <p:cNvSpPr/>
            <p:nvPr/>
          </p:nvSpPr>
          <p:spPr>
            <a:xfrm>
              <a:off x="2367" y="325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38" name="Rectangle 235"/>
            <p:cNvSpPr/>
            <p:nvPr/>
          </p:nvSpPr>
          <p:spPr>
            <a:xfrm>
              <a:off x="620" y="3337"/>
              <a:ext cx="829" cy="221"/>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39" name="Rectangle 236"/>
            <p:cNvSpPr/>
            <p:nvPr/>
          </p:nvSpPr>
          <p:spPr>
            <a:xfrm>
              <a:off x="767" y="3399"/>
              <a:ext cx="494"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ABCEDA</a:t>
              </a:r>
              <a:endParaRPr lang="en-US" altLang="zh-CN" dirty="0">
                <a:latin typeface="Arial" panose="020B0604020202020204" pitchFamily="34" charset="0"/>
                <a:ea typeface="宋体" panose="02010600030101010101" pitchFamily="2" charset="-122"/>
              </a:endParaRPr>
            </a:p>
          </p:txBody>
        </p:sp>
        <p:sp>
          <p:nvSpPr>
            <p:cNvPr id="72940" name="Rectangle 237"/>
            <p:cNvSpPr/>
            <p:nvPr/>
          </p:nvSpPr>
          <p:spPr>
            <a:xfrm>
              <a:off x="1302" y="339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41" name="Rectangle 238"/>
            <p:cNvSpPr/>
            <p:nvPr/>
          </p:nvSpPr>
          <p:spPr>
            <a:xfrm>
              <a:off x="1335" y="3337"/>
              <a:ext cx="734" cy="221"/>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42" name="Rectangle 239"/>
            <p:cNvSpPr/>
            <p:nvPr/>
          </p:nvSpPr>
          <p:spPr>
            <a:xfrm>
              <a:off x="1479" y="3399"/>
              <a:ext cx="407"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ABDCE</a:t>
              </a:r>
              <a:endParaRPr lang="en-US" altLang="zh-CN" dirty="0">
                <a:latin typeface="Arial" panose="020B0604020202020204" pitchFamily="34" charset="0"/>
                <a:ea typeface="宋体" panose="02010600030101010101" pitchFamily="2" charset="-122"/>
              </a:endParaRPr>
            </a:p>
          </p:txBody>
        </p:sp>
        <p:sp>
          <p:nvSpPr>
            <p:cNvPr id="72943" name="Rectangle 240"/>
            <p:cNvSpPr/>
            <p:nvPr/>
          </p:nvSpPr>
          <p:spPr>
            <a:xfrm>
              <a:off x="1922" y="339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44" name="Rectangle 241"/>
            <p:cNvSpPr/>
            <p:nvPr/>
          </p:nvSpPr>
          <p:spPr>
            <a:xfrm>
              <a:off x="1869" y="3337"/>
              <a:ext cx="1003" cy="221"/>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45" name="Rectangle 242"/>
            <p:cNvSpPr/>
            <p:nvPr/>
          </p:nvSpPr>
          <p:spPr>
            <a:xfrm>
              <a:off x="2101" y="3399"/>
              <a:ext cx="167"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AB</a:t>
              </a:r>
              <a:endParaRPr lang="en-US" altLang="zh-CN" dirty="0">
                <a:latin typeface="Arial" panose="020B0604020202020204" pitchFamily="34" charset="0"/>
                <a:ea typeface="宋体" panose="02010600030101010101" pitchFamily="2" charset="-122"/>
              </a:endParaRPr>
            </a:p>
          </p:txBody>
        </p:sp>
        <p:sp>
          <p:nvSpPr>
            <p:cNvPr id="72946" name="Rectangle 243"/>
            <p:cNvSpPr/>
            <p:nvPr/>
          </p:nvSpPr>
          <p:spPr>
            <a:xfrm>
              <a:off x="2283" y="3399"/>
              <a:ext cx="327"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DECA</a:t>
              </a:r>
              <a:endParaRPr lang="en-US" altLang="zh-CN" dirty="0">
                <a:latin typeface="Arial" panose="020B0604020202020204" pitchFamily="34" charset="0"/>
                <a:ea typeface="宋体" panose="02010600030101010101" pitchFamily="2" charset="-122"/>
              </a:endParaRPr>
            </a:p>
          </p:txBody>
        </p:sp>
        <p:sp>
          <p:nvSpPr>
            <p:cNvPr id="72947" name="Rectangle 244"/>
            <p:cNvSpPr/>
            <p:nvPr/>
          </p:nvSpPr>
          <p:spPr>
            <a:xfrm>
              <a:off x="2636" y="339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48" name="Rectangle 245"/>
            <p:cNvSpPr/>
            <p:nvPr/>
          </p:nvSpPr>
          <p:spPr>
            <a:xfrm>
              <a:off x="620" y="3474"/>
              <a:ext cx="62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49" name="Rectangle 246"/>
            <p:cNvSpPr/>
            <p:nvPr/>
          </p:nvSpPr>
          <p:spPr>
            <a:xfrm>
              <a:off x="782" y="3542"/>
              <a:ext cx="240" cy="144"/>
            </a:xfrm>
            <a:prstGeom prst="rect">
              <a:avLst/>
            </a:prstGeom>
            <a:noFill/>
            <a:ln w="9525">
              <a:noFill/>
            </a:ln>
          </p:spPr>
          <p:txBody>
            <a:bodyPr wrap="none" lIns="0" tIns="0" rIns="0" bIns="0" anchor="t" anchorCtr="0">
              <a:spAutoFit/>
            </a:bodyPr>
            <a:p>
              <a:r>
                <a:rPr lang="zh-CN" altLang="en-US" sz="1500" dirty="0">
                  <a:solidFill>
                    <a:srgbClr val="000000"/>
                  </a:solidFill>
                  <a:latin typeface="宋体" panose="02010600030101010101" pitchFamily="2" charset="-122"/>
                  <a:ea typeface="宋体" panose="02010600030101010101" pitchFamily="2" charset="-122"/>
                </a:rPr>
                <a:t>费用</a:t>
              </a:r>
              <a:endParaRPr lang="zh-CN" altLang="en-US" dirty="0">
                <a:latin typeface="Arial" panose="020B0604020202020204" pitchFamily="34" charset="0"/>
                <a:ea typeface="宋体" panose="02010600030101010101" pitchFamily="2" charset="-122"/>
              </a:endParaRPr>
            </a:p>
          </p:txBody>
        </p:sp>
        <p:sp>
          <p:nvSpPr>
            <p:cNvPr id="72950" name="Rectangle 247"/>
            <p:cNvSpPr/>
            <p:nvPr/>
          </p:nvSpPr>
          <p:spPr>
            <a:xfrm>
              <a:off x="1046" y="3537"/>
              <a:ext cx="33"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72951" name="Rectangle 248"/>
            <p:cNvSpPr/>
            <p:nvPr/>
          </p:nvSpPr>
          <p:spPr>
            <a:xfrm>
              <a:off x="1081" y="3537"/>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52" name="Rectangle 249"/>
            <p:cNvSpPr/>
            <p:nvPr/>
          </p:nvSpPr>
          <p:spPr>
            <a:xfrm>
              <a:off x="68" y="3462"/>
              <a:ext cx="55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53" name="Rectangle 250"/>
            <p:cNvSpPr/>
            <p:nvPr/>
          </p:nvSpPr>
          <p:spPr>
            <a:xfrm>
              <a:off x="195" y="3530"/>
              <a:ext cx="240" cy="144"/>
            </a:xfrm>
            <a:prstGeom prst="rect">
              <a:avLst/>
            </a:prstGeom>
            <a:noFill/>
            <a:ln w="9525">
              <a:noFill/>
            </a:ln>
          </p:spPr>
          <p:txBody>
            <a:bodyPr wrap="none" lIns="0" tIns="0" rIns="0" bIns="0" anchor="t" anchorCtr="0">
              <a:spAutoFit/>
            </a:bodyPr>
            <a:p>
              <a:r>
                <a:rPr lang="zh-CN" altLang="en-US" sz="1500" dirty="0">
                  <a:solidFill>
                    <a:srgbClr val="000000"/>
                  </a:solidFill>
                  <a:latin typeface="宋体" panose="02010600030101010101" pitchFamily="2" charset="-122"/>
                  <a:ea typeface="宋体" panose="02010600030101010101" pitchFamily="2" charset="-122"/>
                </a:rPr>
                <a:t>费用</a:t>
              </a:r>
              <a:endParaRPr lang="zh-CN" altLang="en-US" dirty="0">
                <a:latin typeface="Arial" panose="020B0604020202020204" pitchFamily="34" charset="0"/>
                <a:ea typeface="宋体" panose="02010600030101010101" pitchFamily="2" charset="-122"/>
              </a:endParaRPr>
            </a:p>
          </p:txBody>
        </p:sp>
        <p:sp>
          <p:nvSpPr>
            <p:cNvPr id="72954" name="Rectangle 251"/>
            <p:cNvSpPr/>
            <p:nvPr/>
          </p:nvSpPr>
          <p:spPr>
            <a:xfrm>
              <a:off x="459" y="3526"/>
              <a:ext cx="33"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72955" name="Rectangle 252"/>
            <p:cNvSpPr/>
            <p:nvPr/>
          </p:nvSpPr>
          <p:spPr>
            <a:xfrm>
              <a:off x="494" y="3526"/>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56" name="Rectangle 253"/>
            <p:cNvSpPr/>
            <p:nvPr/>
          </p:nvSpPr>
          <p:spPr>
            <a:xfrm>
              <a:off x="1335" y="3474"/>
              <a:ext cx="554"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57" name="Rectangle 254"/>
            <p:cNvSpPr/>
            <p:nvPr/>
          </p:nvSpPr>
          <p:spPr>
            <a:xfrm>
              <a:off x="1461" y="3542"/>
              <a:ext cx="240" cy="144"/>
            </a:xfrm>
            <a:prstGeom prst="rect">
              <a:avLst/>
            </a:prstGeom>
            <a:noFill/>
            <a:ln w="9525">
              <a:noFill/>
            </a:ln>
          </p:spPr>
          <p:txBody>
            <a:bodyPr wrap="none" lIns="0" tIns="0" rIns="0" bIns="0" anchor="t" anchorCtr="0">
              <a:spAutoFit/>
            </a:bodyPr>
            <a:p>
              <a:r>
                <a:rPr lang="zh-CN" altLang="en-US" sz="1500" dirty="0">
                  <a:solidFill>
                    <a:srgbClr val="000000"/>
                  </a:solidFill>
                  <a:latin typeface="宋体" panose="02010600030101010101" pitchFamily="2" charset="-122"/>
                  <a:ea typeface="宋体" panose="02010600030101010101" pitchFamily="2" charset="-122"/>
                </a:rPr>
                <a:t>费用</a:t>
              </a:r>
              <a:endParaRPr lang="zh-CN" altLang="en-US" dirty="0">
                <a:latin typeface="Arial" panose="020B0604020202020204" pitchFamily="34" charset="0"/>
                <a:ea typeface="宋体" panose="02010600030101010101" pitchFamily="2" charset="-122"/>
              </a:endParaRPr>
            </a:p>
          </p:txBody>
        </p:sp>
        <p:sp>
          <p:nvSpPr>
            <p:cNvPr id="72958" name="Rectangle 255"/>
            <p:cNvSpPr/>
            <p:nvPr/>
          </p:nvSpPr>
          <p:spPr>
            <a:xfrm>
              <a:off x="1725" y="3537"/>
              <a:ext cx="33"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72959" name="Rectangle 256"/>
            <p:cNvSpPr/>
            <p:nvPr/>
          </p:nvSpPr>
          <p:spPr>
            <a:xfrm>
              <a:off x="1760" y="3537"/>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60" name="Rectangle 257"/>
            <p:cNvSpPr/>
            <p:nvPr/>
          </p:nvSpPr>
          <p:spPr>
            <a:xfrm>
              <a:off x="1942" y="3462"/>
              <a:ext cx="55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61" name="Rectangle 258"/>
            <p:cNvSpPr/>
            <p:nvPr/>
          </p:nvSpPr>
          <p:spPr>
            <a:xfrm>
              <a:off x="2069" y="3530"/>
              <a:ext cx="240" cy="144"/>
            </a:xfrm>
            <a:prstGeom prst="rect">
              <a:avLst/>
            </a:prstGeom>
            <a:noFill/>
            <a:ln w="9525">
              <a:noFill/>
            </a:ln>
          </p:spPr>
          <p:txBody>
            <a:bodyPr wrap="none" lIns="0" tIns="0" rIns="0" bIns="0" anchor="t" anchorCtr="0">
              <a:spAutoFit/>
            </a:bodyPr>
            <a:p>
              <a:r>
                <a:rPr lang="zh-CN" altLang="en-US" sz="1500" dirty="0">
                  <a:solidFill>
                    <a:srgbClr val="000000"/>
                  </a:solidFill>
                  <a:latin typeface="宋体" panose="02010600030101010101" pitchFamily="2" charset="-122"/>
                  <a:ea typeface="宋体" panose="02010600030101010101" pitchFamily="2" charset="-122"/>
                </a:rPr>
                <a:t>费用</a:t>
              </a:r>
              <a:endParaRPr lang="zh-CN" altLang="en-US" dirty="0">
                <a:latin typeface="Arial" panose="020B0604020202020204" pitchFamily="34" charset="0"/>
                <a:ea typeface="宋体" panose="02010600030101010101" pitchFamily="2" charset="-122"/>
              </a:endParaRPr>
            </a:p>
          </p:txBody>
        </p:sp>
        <p:sp>
          <p:nvSpPr>
            <p:cNvPr id="72962" name="Rectangle 259"/>
            <p:cNvSpPr/>
            <p:nvPr/>
          </p:nvSpPr>
          <p:spPr>
            <a:xfrm>
              <a:off x="2332" y="3526"/>
              <a:ext cx="33"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72963" name="Rectangle 260"/>
            <p:cNvSpPr/>
            <p:nvPr/>
          </p:nvSpPr>
          <p:spPr>
            <a:xfrm>
              <a:off x="2367" y="3526"/>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64" name="Rectangle 261"/>
            <p:cNvSpPr/>
            <p:nvPr/>
          </p:nvSpPr>
          <p:spPr>
            <a:xfrm>
              <a:off x="531" y="3610"/>
              <a:ext cx="71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65" name="Rectangle 262"/>
            <p:cNvSpPr/>
            <p:nvPr/>
          </p:nvSpPr>
          <p:spPr>
            <a:xfrm>
              <a:off x="787" y="3671"/>
              <a:ext cx="24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425</a:t>
              </a:r>
              <a:endParaRPr lang="en-US" altLang="zh-CN" dirty="0">
                <a:latin typeface="Arial" panose="020B0604020202020204" pitchFamily="34" charset="0"/>
                <a:ea typeface="宋体" panose="02010600030101010101" pitchFamily="2" charset="-122"/>
              </a:endParaRPr>
            </a:p>
          </p:txBody>
        </p:sp>
        <p:sp>
          <p:nvSpPr>
            <p:cNvPr id="72966" name="Rectangle 263"/>
            <p:cNvSpPr/>
            <p:nvPr/>
          </p:nvSpPr>
          <p:spPr>
            <a:xfrm>
              <a:off x="989" y="3671"/>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67" name="Rectangle 264"/>
            <p:cNvSpPr/>
            <p:nvPr/>
          </p:nvSpPr>
          <p:spPr>
            <a:xfrm>
              <a:off x="1959" y="3610"/>
              <a:ext cx="468"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68" name="Rectangle 265"/>
            <p:cNvSpPr/>
            <p:nvPr/>
          </p:nvSpPr>
          <p:spPr>
            <a:xfrm>
              <a:off x="2091" y="3671"/>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525</a:t>
              </a:r>
              <a:endParaRPr lang="en-US" altLang="zh-CN" dirty="0">
                <a:latin typeface="Arial" panose="020B0604020202020204" pitchFamily="34" charset="0"/>
                <a:ea typeface="宋体" panose="02010600030101010101" pitchFamily="2" charset="-122"/>
              </a:endParaRPr>
            </a:p>
          </p:txBody>
        </p:sp>
        <p:sp>
          <p:nvSpPr>
            <p:cNvPr id="72969" name="Rectangle 266"/>
            <p:cNvSpPr/>
            <p:nvPr/>
          </p:nvSpPr>
          <p:spPr>
            <a:xfrm>
              <a:off x="2292" y="3671"/>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70" name="Rectangle 267"/>
            <p:cNvSpPr/>
            <p:nvPr/>
          </p:nvSpPr>
          <p:spPr>
            <a:xfrm>
              <a:off x="1335" y="3610"/>
              <a:ext cx="53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71" name="Rectangle 268"/>
            <p:cNvSpPr/>
            <p:nvPr/>
          </p:nvSpPr>
          <p:spPr>
            <a:xfrm>
              <a:off x="1501" y="3671"/>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475</a:t>
              </a:r>
              <a:endParaRPr lang="en-US" altLang="zh-CN" dirty="0">
                <a:latin typeface="Arial" panose="020B0604020202020204" pitchFamily="34" charset="0"/>
                <a:ea typeface="宋体" panose="02010600030101010101" pitchFamily="2" charset="-122"/>
              </a:endParaRPr>
            </a:p>
          </p:txBody>
        </p:sp>
        <p:sp>
          <p:nvSpPr>
            <p:cNvPr id="72972" name="Rectangle 269"/>
            <p:cNvSpPr/>
            <p:nvPr/>
          </p:nvSpPr>
          <p:spPr>
            <a:xfrm>
              <a:off x="1703" y="3671"/>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73" name="Rectangle 270"/>
            <p:cNvSpPr/>
            <p:nvPr/>
          </p:nvSpPr>
          <p:spPr>
            <a:xfrm>
              <a:off x="1758" y="2772"/>
              <a:ext cx="440"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74" name="Rectangle 271"/>
            <p:cNvSpPr/>
            <p:nvPr/>
          </p:nvSpPr>
          <p:spPr>
            <a:xfrm>
              <a:off x="1874" y="2833"/>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525</a:t>
              </a:r>
              <a:endParaRPr lang="en-US" altLang="zh-CN" dirty="0">
                <a:latin typeface="Arial" panose="020B0604020202020204" pitchFamily="34" charset="0"/>
                <a:ea typeface="宋体" panose="02010600030101010101" pitchFamily="2" charset="-122"/>
              </a:endParaRPr>
            </a:p>
          </p:txBody>
        </p:sp>
        <p:sp>
          <p:nvSpPr>
            <p:cNvPr id="72975" name="Rectangle 272"/>
            <p:cNvSpPr/>
            <p:nvPr/>
          </p:nvSpPr>
          <p:spPr>
            <a:xfrm>
              <a:off x="2076" y="283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76" name="Rectangle 273"/>
            <p:cNvSpPr/>
            <p:nvPr/>
          </p:nvSpPr>
          <p:spPr>
            <a:xfrm>
              <a:off x="1223" y="2772"/>
              <a:ext cx="440"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77" name="Rectangle 274"/>
            <p:cNvSpPr/>
            <p:nvPr/>
          </p:nvSpPr>
          <p:spPr>
            <a:xfrm>
              <a:off x="1340" y="2833"/>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475</a:t>
              </a:r>
              <a:endParaRPr lang="en-US" altLang="zh-CN" dirty="0">
                <a:latin typeface="Arial" panose="020B0604020202020204" pitchFamily="34" charset="0"/>
                <a:ea typeface="宋体" panose="02010600030101010101" pitchFamily="2" charset="-122"/>
              </a:endParaRPr>
            </a:p>
          </p:txBody>
        </p:sp>
        <p:sp>
          <p:nvSpPr>
            <p:cNvPr id="72978" name="Rectangle 275"/>
            <p:cNvSpPr/>
            <p:nvPr/>
          </p:nvSpPr>
          <p:spPr>
            <a:xfrm>
              <a:off x="1541" y="283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79" name="Rectangle 276"/>
            <p:cNvSpPr/>
            <p:nvPr/>
          </p:nvSpPr>
          <p:spPr>
            <a:xfrm>
              <a:off x="153" y="2772"/>
              <a:ext cx="440"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80" name="Rectangle 277"/>
            <p:cNvSpPr/>
            <p:nvPr/>
          </p:nvSpPr>
          <p:spPr>
            <a:xfrm>
              <a:off x="270" y="2833"/>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375</a:t>
              </a:r>
              <a:endParaRPr lang="en-US" altLang="zh-CN" dirty="0">
                <a:latin typeface="Arial" panose="020B0604020202020204" pitchFamily="34" charset="0"/>
                <a:ea typeface="宋体" panose="02010600030101010101" pitchFamily="2" charset="-122"/>
              </a:endParaRPr>
            </a:p>
          </p:txBody>
        </p:sp>
        <p:sp>
          <p:nvSpPr>
            <p:cNvPr id="72981" name="Rectangle 278"/>
            <p:cNvSpPr/>
            <p:nvPr/>
          </p:nvSpPr>
          <p:spPr>
            <a:xfrm>
              <a:off x="471" y="2833"/>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82" name="Rectangle 279"/>
            <p:cNvSpPr/>
            <p:nvPr/>
          </p:nvSpPr>
          <p:spPr>
            <a:xfrm>
              <a:off x="620" y="2248"/>
              <a:ext cx="48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83" name="Rectangle 280"/>
            <p:cNvSpPr/>
            <p:nvPr/>
          </p:nvSpPr>
          <p:spPr>
            <a:xfrm>
              <a:off x="760" y="2309"/>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325</a:t>
              </a:r>
              <a:endParaRPr lang="en-US" altLang="zh-CN" dirty="0">
                <a:latin typeface="Arial" panose="020B0604020202020204" pitchFamily="34" charset="0"/>
                <a:ea typeface="宋体" panose="02010600030101010101" pitchFamily="2" charset="-122"/>
              </a:endParaRPr>
            </a:p>
          </p:txBody>
        </p:sp>
        <p:sp>
          <p:nvSpPr>
            <p:cNvPr id="72984" name="Rectangle 281"/>
            <p:cNvSpPr/>
            <p:nvPr/>
          </p:nvSpPr>
          <p:spPr>
            <a:xfrm>
              <a:off x="961" y="230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85" name="Rectangle 282"/>
            <p:cNvSpPr/>
            <p:nvPr/>
          </p:nvSpPr>
          <p:spPr>
            <a:xfrm>
              <a:off x="1245" y="2248"/>
              <a:ext cx="440"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86" name="Rectangle 283"/>
            <p:cNvSpPr/>
            <p:nvPr/>
          </p:nvSpPr>
          <p:spPr>
            <a:xfrm>
              <a:off x="1362" y="2309"/>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400</a:t>
              </a:r>
              <a:endParaRPr lang="en-US" altLang="zh-CN" dirty="0">
                <a:latin typeface="Arial" panose="020B0604020202020204" pitchFamily="34" charset="0"/>
                <a:ea typeface="宋体" panose="02010600030101010101" pitchFamily="2" charset="-122"/>
              </a:endParaRPr>
            </a:p>
          </p:txBody>
        </p:sp>
        <p:sp>
          <p:nvSpPr>
            <p:cNvPr id="72987" name="Rectangle 284"/>
            <p:cNvSpPr/>
            <p:nvPr/>
          </p:nvSpPr>
          <p:spPr>
            <a:xfrm>
              <a:off x="1563" y="230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88" name="Rectangle 285"/>
            <p:cNvSpPr/>
            <p:nvPr/>
          </p:nvSpPr>
          <p:spPr>
            <a:xfrm>
              <a:off x="1690" y="2248"/>
              <a:ext cx="48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89" name="Rectangle 286"/>
            <p:cNvSpPr/>
            <p:nvPr/>
          </p:nvSpPr>
          <p:spPr>
            <a:xfrm>
              <a:off x="1830" y="2309"/>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400</a:t>
              </a:r>
              <a:endParaRPr lang="en-US" altLang="zh-CN" dirty="0">
                <a:latin typeface="Arial" panose="020B0604020202020204" pitchFamily="34" charset="0"/>
                <a:ea typeface="宋体" panose="02010600030101010101" pitchFamily="2" charset="-122"/>
              </a:endParaRPr>
            </a:p>
          </p:txBody>
        </p:sp>
        <p:sp>
          <p:nvSpPr>
            <p:cNvPr id="72990" name="Rectangle 287"/>
            <p:cNvSpPr/>
            <p:nvPr/>
          </p:nvSpPr>
          <p:spPr>
            <a:xfrm>
              <a:off x="2031" y="230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91" name="Rectangle 288"/>
            <p:cNvSpPr/>
            <p:nvPr/>
          </p:nvSpPr>
          <p:spPr>
            <a:xfrm>
              <a:off x="86" y="2248"/>
              <a:ext cx="53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92" name="Rectangle 289"/>
            <p:cNvSpPr/>
            <p:nvPr/>
          </p:nvSpPr>
          <p:spPr>
            <a:xfrm>
              <a:off x="252" y="2309"/>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300</a:t>
              </a:r>
              <a:endParaRPr lang="en-US" altLang="zh-CN" dirty="0">
                <a:latin typeface="Arial" panose="020B0604020202020204" pitchFamily="34" charset="0"/>
                <a:ea typeface="宋体" panose="02010600030101010101" pitchFamily="2" charset="-122"/>
              </a:endParaRPr>
            </a:p>
          </p:txBody>
        </p:sp>
        <p:sp>
          <p:nvSpPr>
            <p:cNvPr id="72993" name="Rectangle 290"/>
            <p:cNvSpPr/>
            <p:nvPr/>
          </p:nvSpPr>
          <p:spPr>
            <a:xfrm>
              <a:off x="454" y="230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94" name="Rectangle 291"/>
            <p:cNvSpPr/>
            <p:nvPr/>
          </p:nvSpPr>
          <p:spPr>
            <a:xfrm>
              <a:off x="620" y="1771"/>
              <a:ext cx="486"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95" name="Rectangle 292"/>
            <p:cNvSpPr/>
            <p:nvPr/>
          </p:nvSpPr>
          <p:spPr>
            <a:xfrm>
              <a:off x="760" y="1832"/>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275</a:t>
              </a:r>
              <a:endParaRPr lang="en-US" altLang="zh-CN" dirty="0">
                <a:latin typeface="Arial" panose="020B0604020202020204" pitchFamily="34" charset="0"/>
                <a:ea typeface="宋体" panose="02010600030101010101" pitchFamily="2" charset="-122"/>
              </a:endParaRPr>
            </a:p>
          </p:txBody>
        </p:sp>
        <p:sp>
          <p:nvSpPr>
            <p:cNvPr id="72996" name="Rectangle 293"/>
            <p:cNvSpPr/>
            <p:nvPr/>
          </p:nvSpPr>
          <p:spPr>
            <a:xfrm>
              <a:off x="961" y="1832"/>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2997" name="Rectangle 294"/>
            <p:cNvSpPr/>
            <p:nvPr/>
          </p:nvSpPr>
          <p:spPr>
            <a:xfrm>
              <a:off x="1223" y="1751"/>
              <a:ext cx="440"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2998" name="Rectangle 295"/>
            <p:cNvSpPr/>
            <p:nvPr/>
          </p:nvSpPr>
          <p:spPr>
            <a:xfrm>
              <a:off x="1340" y="1812"/>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275</a:t>
              </a:r>
              <a:endParaRPr lang="en-US" altLang="zh-CN" dirty="0">
                <a:latin typeface="Arial" panose="020B0604020202020204" pitchFamily="34" charset="0"/>
                <a:ea typeface="宋体" panose="02010600030101010101" pitchFamily="2" charset="-122"/>
              </a:endParaRPr>
            </a:p>
          </p:txBody>
        </p:sp>
        <p:sp>
          <p:nvSpPr>
            <p:cNvPr id="72999" name="Rectangle 296"/>
            <p:cNvSpPr/>
            <p:nvPr/>
          </p:nvSpPr>
          <p:spPr>
            <a:xfrm>
              <a:off x="1541" y="1812"/>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00" name="Rectangle 297"/>
            <p:cNvSpPr/>
            <p:nvPr/>
          </p:nvSpPr>
          <p:spPr>
            <a:xfrm>
              <a:off x="262" y="1771"/>
              <a:ext cx="488"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01" name="Rectangle 298"/>
            <p:cNvSpPr/>
            <p:nvPr/>
          </p:nvSpPr>
          <p:spPr>
            <a:xfrm>
              <a:off x="402" y="1832"/>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250</a:t>
              </a:r>
              <a:endParaRPr lang="en-US" altLang="zh-CN" dirty="0">
                <a:latin typeface="Arial" panose="020B0604020202020204" pitchFamily="34" charset="0"/>
                <a:ea typeface="宋体" panose="02010600030101010101" pitchFamily="2" charset="-122"/>
              </a:endParaRPr>
            </a:p>
          </p:txBody>
        </p:sp>
        <p:sp>
          <p:nvSpPr>
            <p:cNvPr id="73002" name="Rectangle 299"/>
            <p:cNvSpPr/>
            <p:nvPr/>
          </p:nvSpPr>
          <p:spPr>
            <a:xfrm>
              <a:off x="603" y="1832"/>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03" name="Rectangle 300"/>
            <p:cNvSpPr/>
            <p:nvPr/>
          </p:nvSpPr>
          <p:spPr>
            <a:xfrm>
              <a:off x="1578" y="1751"/>
              <a:ext cx="443"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04" name="Rectangle 301"/>
            <p:cNvSpPr/>
            <p:nvPr/>
          </p:nvSpPr>
          <p:spPr>
            <a:xfrm>
              <a:off x="1695" y="1812"/>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225</a:t>
              </a:r>
              <a:endParaRPr lang="en-US" altLang="zh-CN" dirty="0">
                <a:latin typeface="Arial" panose="020B0604020202020204" pitchFamily="34" charset="0"/>
                <a:ea typeface="宋体" panose="02010600030101010101" pitchFamily="2" charset="-122"/>
              </a:endParaRPr>
            </a:p>
          </p:txBody>
        </p:sp>
        <p:sp>
          <p:nvSpPr>
            <p:cNvPr id="73005" name="Rectangle 302"/>
            <p:cNvSpPr/>
            <p:nvPr/>
          </p:nvSpPr>
          <p:spPr>
            <a:xfrm>
              <a:off x="1897" y="1812"/>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06" name="Rectangle 303"/>
            <p:cNvSpPr/>
            <p:nvPr/>
          </p:nvSpPr>
          <p:spPr>
            <a:xfrm>
              <a:off x="867" y="1274"/>
              <a:ext cx="440"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07" name="Rectangle 304"/>
            <p:cNvSpPr/>
            <p:nvPr/>
          </p:nvSpPr>
          <p:spPr>
            <a:xfrm>
              <a:off x="984" y="1335"/>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150</a:t>
              </a:r>
              <a:endParaRPr lang="en-US" altLang="zh-CN" dirty="0">
                <a:latin typeface="Arial" panose="020B0604020202020204" pitchFamily="34" charset="0"/>
                <a:ea typeface="宋体" panose="02010600030101010101" pitchFamily="2" charset="-122"/>
              </a:endParaRPr>
            </a:p>
          </p:txBody>
        </p:sp>
        <p:sp>
          <p:nvSpPr>
            <p:cNvPr id="73008" name="Rectangle 305"/>
            <p:cNvSpPr/>
            <p:nvPr/>
          </p:nvSpPr>
          <p:spPr>
            <a:xfrm>
              <a:off x="1185" y="1335"/>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09" name="Rectangle 306"/>
            <p:cNvSpPr/>
            <p:nvPr/>
          </p:nvSpPr>
          <p:spPr>
            <a:xfrm>
              <a:off x="2404" y="818"/>
              <a:ext cx="575"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10" name="Rectangle 307"/>
            <p:cNvSpPr/>
            <p:nvPr/>
          </p:nvSpPr>
          <p:spPr>
            <a:xfrm>
              <a:off x="2589" y="879"/>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100</a:t>
              </a:r>
              <a:endParaRPr lang="en-US" altLang="zh-CN" dirty="0">
                <a:latin typeface="Arial" panose="020B0604020202020204" pitchFamily="34" charset="0"/>
                <a:ea typeface="宋体" panose="02010600030101010101" pitchFamily="2" charset="-122"/>
              </a:endParaRPr>
            </a:p>
          </p:txBody>
        </p:sp>
        <p:sp>
          <p:nvSpPr>
            <p:cNvPr id="73011" name="Rectangle 308"/>
            <p:cNvSpPr/>
            <p:nvPr/>
          </p:nvSpPr>
          <p:spPr>
            <a:xfrm>
              <a:off x="2790" y="87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12" name="Rectangle 309"/>
            <p:cNvSpPr/>
            <p:nvPr/>
          </p:nvSpPr>
          <p:spPr>
            <a:xfrm>
              <a:off x="4636" y="818"/>
              <a:ext cx="804"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13" name="Rectangle 310"/>
            <p:cNvSpPr/>
            <p:nvPr/>
          </p:nvSpPr>
          <p:spPr>
            <a:xfrm>
              <a:off x="4970" y="879"/>
              <a:ext cx="12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75</a:t>
              </a:r>
              <a:endParaRPr lang="en-US" altLang="zh-CN" dirty="0">
                <a:latin typeface="Arial" panose="020B0604020202020204" pitchFamily="34" charset="0"/>
                <a:ea typeface="宋体" panose="02010600030101010101" pitchFamily="2" charset="-122"/>
              </a:endParaRPr>
            </a:p>
          </p:txBody>
        </p:sp>
        <p:sp>
          <p:nvSpPr>
            <p:cNvPr id="73014" name="Rectangle 311"/>
            <p:cNvSpPr/>
            <p:nvPr/>
          </p:nvSpPr>
          <p:spPr>
            <a:xfrm>
              <a:off x="5104" y="879"/>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15" name="Rectangle 312"/>
            <p:cNvSpPr/>
            <p:nvPr/>
          </p:nvSpPr>
          <p:spPr>
            <a:xfrm>
              <a:off x="3365" y="865"/>
              <a:ext cx="440"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16" name="Rectangle 313"/>
            <p:cNvSpPr/>
            <p:nvPr/>
          </p:nvSpPr>
          <p:spPr>
            <a:xfrm>
              <a:off x="3482" y="926"/>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125</a:t>
              </a:r>
              <a:endParaRPr lang="en-US" altLang="zh-CN" dirty="0">
                <a:latin typeface="Arial" panose="020B0604020202020204" pitchFamily="34" charset="0"/>
                <a:ea typeface="宋体" panose="02010600030101010101" pitchFamily="2" charset="-122"/>
              </a:endParaRPr>
            </a:p>
          </p:txBody>
        </p:sp>
        <p:sp>
          <p:nvSpPr>
            <p:cNvPr id="73017" name="Rectangle 314"/>
            <p:cNvSpPr/>
            <p:nvPr/>
          </p:nvSpPr>
          <p:spPr>
            <a:xfrm>
              <a:off x="3683" y="926"/>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18" name="Rectangle 315"/>
            <p:cNvSpPr/>
            <p:nvPr/>
          </p:nvSpPr>
          <p:spPr>
            <a:xfrm>
              <a:off x="2827" y="1274"/>
              <a:ext cx="443"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19" name="Rectangle 316"/>
            <p:cNvSpPr/>
            <p:nvPr/>
          </p:nvSpPr>
          <p:spPr>
            <a:xfrm>
              <a:off x="2944" y="1335"/>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175</a:t>
              </a:r>
              <a:endParaRPr lang="en-US" altLang="zh-CN" dirty="0">
                <a:latin typeface="Arial" panose="020B0604020202020204" pitchFamily="34" charset="0"/>
                <a:ea typeface="宋体" panose="02010600030101010101" pitchFamily="2" charset="-122"/>
              </a:endParaRPr>
            </a:p>
          </p:txBody>
        </p:sp>
        <p:sp>
          <p:nvSpPr>
            <p:cNvPr id="73020" name="Rectangle 317"/>
            <p:cNvSpPr/>
            <p:nvPr/>
          </p:nvSpPr>
          <p:spPr>
            <a:xfrm>
              <a:off x="3146" y="1335"/>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21" name="Rectangle 318"/>
            <p:cNvSpPr/>
            <p:nvPr/>
          </p:nvSpPr>
          <p:spPr>
            <a:xfrm>
              <a:off x="3452" y="1274"/>
              <a:ext cx="443"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22" name="Rectangle 319"/>
            <p:cNvSpPr/>
            <p:nvPr/>
          </p:nvSpPr>
          <p:spPr>
            <a:xfrm>
              <a:off x="3569" y="1335"/>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225</a:t>
              </a:r>
              <a:endParaRPr lang="en-US" altLang="zh-CN" dirty="0">
                <a:latin typeface="Arial" panose="020B0604020202020204" pitchFamily="34" charset="0"/>
                <a:ea typeface="宋体" panose="02010600030101010101" pitchFamily="2" charset="-122"/>
              </a:endParaRPr>
            </a:p>
          </p:txBody>
        </p:sp>
        <p:sp>
          <p:nvSpPr>
            <p:cNvPr id="73023" name="Rectangle 320"/>
            <p:cNvSpPr/>
            <p:nvPr/>
          </p:nvSpPr>
          <p:spPr>
            <a:xfrm>
              <a:off x="3770" y="1335"/>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24" name="Rectangle 321"/>
            <p:cNvSpPr/>
            <p:nvPr/>
          </p:nvSpPr>
          <p:spPr>
            <a:xfrm>
              <a:off x="3833" y="1294"/>
              <a:ext cx="53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25" name="Rectangle 322"/>
            <p:cNvSpPr/>
            <p:nvPr/>
          </p:nvSpPr>
          <p:spPr>
            <a:xfrm>
              <a:off x="3999" y="1356"/>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250</a:t>
              </a:r>
              <a:endParaRPr lang="en-US" altLang="zh-CN" dirty="0">
                <a:latin typeface="Arial" panose="020B0604020202020204" pitchFamily="34" charset="0"/>
                <a:ea typeface="宋体" panose="02010600030101010101" pitchFamily="2" charset="-122"/>
              </a:endParaRPr>
            </a:p>
          </p:txBody>
        </p:sp>
        <p:sp>
          <p:nvSpPr>
            <p:cNvPr id="73026" name="Rectangle 323"/>
            <p:cNvSpPr/>
            <p:nvPr/>
          </p:nvSpPr>
          <p:spPr>
            <a:xfrm>
              <a:off x="4201" y="1356"/>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27" name="Rectangle 324"/>
            <p:cNvSpPr/>
            <p:nvPr/>
          </p:nvSpPr>
          <p:spPr>
            <a:xfrm>
              <a:off x="3989" y="865"/>
              <a:ext cx="441"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28" name="Rectangle 325"/>
            <p:cNvSpPr/>
            <p:nvPr/>
          </p:nvSpPr>
          <p:spPr>
            <a:xfrm>
              <a:off x="4106" y="926"/>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100</a:t>
              </a:r>
              <a:endParaRPr lang="en-US" altLang="zh-CN" dirty="0">
                <a:latin typeface="Arial" panose="020B0604020202020204" pitchFamily="34" charset="0"/>
                <a:ea typeface="宋体" panose="02010600030101010101" pitchFamily="2" charset="-122"/>
              </a:endParaRPr>
            </a:p>
          </p:txBody>
        </p:sp>
        <p:sp>
          <p:nvSpPr>
            <p:cNvPr id="73029" name="Rectangle 326"/>
            <p:cNvSpPr/>
            <p:nvPr/>
          </p:nvSpPr>
          <p:spPr>
            <a:xfrm>
              <a:off x="4308" y="926"/>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30" name="Rectangle 327"/>
            <p:cNvSpPr/>
            <p:nvPr/>
          </p:nvSpPr>
          <p:spPr>
            <a:xfrm>
              <a:off x="1491" y="1274"/>
              <a:ext cx="441"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31" name="Rectangle 328"/>
            <p:cNvSpPr/>
            <p:nvPr/>
          </p:nvSpPr>
          <p:spPr>
            <a:xfrm>
              <a:off x="1608" y="1335"/>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175</a:t>
              </a:r>
              <a:endParaRPr lang="en-US" altLang="zh-CN" dirty="0">
                <a:latin typeface="Arial" panose="020B0604020202020204" pitchFamily="34" charset="0"/>
                <a:ea typeface="宋体" panose="02010600030101010101" pitchFamily="2" charset="-122"/>
              </a:endParaRPr>
            </a:p>
          </p:txBody>
        </p:sp>
        <p:sp>
          <p:nvSpPr>
            <p:cNvPr id="73032" name="Rectangle 329"/>
            <p:cNvSpPr/>
            <p:nvPr/>
          </p:nvSpPr>
          <p:spPr>
            <a:xfrm>
              <a:off x="1810" y="1335"/>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33" name="Rectangle 330"/>
            <p:cNvSpPr/>
            <p:nvPr/>
          </p:nvSpPr>
          <p:spPr>
            <a:xfrm>
              <a:off x="1847" y="1274"/>
              <a:ext cx="440"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34" name="Rectangle 331"/>
            <p:cNvSpPr/>
            <p:nvPr/>
          </p:nvSpPr>
          <p:spPr>
            <a:xfrm>
              <a:off x="1964" y="1335"/>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225</a:t>
              </a:r>
              <a:endParaRPr lang="en-US" altLang="zh-CN" dirty="0">
                <a:latin typeface="Arial" panose="020B0604020202020204" pitchFamily="34" charset="0"/>
                <a:ea typeface="宋体" panose="02010600030101010101" pitchFamily="2" charset="-122"/>
              </a:endParaRPr>
            </a:p>
          </p:txBody>
        </p:sp>
        <p:sp>
          <p:nvSpPr>
            <p:cNvPr id="73035" name="Rectangle 332"/>
            <p:cNvSpPr/>
            <p:nvPr/>
          </p:nvSpPr>
          <p:spPr>
            <a:xfrm>
              <a:off x="2166" y="1335"/>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36" name="Rectangle 333"/>
            <p:cNvSpPr/>
            <p:nvPr/>
          </p:nvSpPr>
          <p:spPr>
            <a:xfrm>
              <a:off x="531" y="2793"/>
              <a:ext cx="62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37" name="Rectangle 334"/>
            <p:cNvSpPr/>
            <p:nvPr/>
          </p:nvSpPr>
          <p:spPr>
            <a:xfrm>
              <a:off x="742" y="2854"/>
              <a:ext cx="18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425</a:t>
              </a:r>
              <a:endParaRPr lang="en-US" altLang="zh-CN" dirty="0">
                <a:latin typeface="Arial" panose="020B0604020202020204" pitchFamily="34" charset="0"/>
                <a:ea typeface="宋体" panose="02010600030101010101" pitchFamily="2" charset="-122"/>
              </a:endParaRPr>
            </a:p>
          </p:txBody>
        </p:sp>
        <p:sp>
          <p:nvSpPr>
            <p:cNvPr id="73038" name="Rectangle 335"/>
            <p:cNvSpPr/>
            <p:nvPr/>
          </p:nvSpPr>
          <p:spPr>
            <a:xfrm>
              <a:off x="944" y="2854"/>
              <a:ext cx="30" cy="144"/>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39" name="Rectangle 336"/>
            <p:cNvSpPr/>
            <p:nvPr/>
          </p:nvSpPr>
          <p:spPr>
            <a:xfrm>
              <a:off x="2494" y="3133"/>
              <a:ext cx="1607" cy="220"/>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73040" name="Rectangle 337"/>
            <p:cNvSpPr/>
            <p:nvPr/>
          </p:nvSpPr>
          <p:spPr>
            <a:xfrm>
              <a:off x="3086" y="3194"/>
              <a:ext cx="390" cy="144"/>
            </a:xfrm>
            <a:prstGeom prst="rect">
              <a:avLst/>
            </a:prstGeom>
            <a:noFill/>
            <a:ln w="9525">
              <a:noFill/>
            </a:ln>
          </p:spPr>
          <p:txBody>
            <a:bodyPr wrap="none" lIns="0" tIns="0" rIns="0" bIns="0" anchor="t" anchorCtr="0">
              <a:spAutoFit/>
            </a:bodyPr>
            <a:p>
              <a:r>
                <a:rPr lang="en-US" altLang="zh-CN" sz="1500" b="1" dirty="0">
                  <a:solidFill>
                    <a:srgbClr val="000000"/>
                  </a:solidFill>
                  <a:latin typeface="Times New Roman" panose="02020603050405020304" pitchFamily="18" charset="0"/>
                  <a:ea typeface="宋体" panose="02010600030101010101" pitchFamily="2" charset="-122"/>
                </a:rPr>
                <a:t>. . . . . . .</a:t>
              </a:r>
              <a:endParaRPr lang="en-US" altLang="zh-CN" dirty="0">
                <a:latin typeface="Arial" panose="020B0604020202020204" pitchFamily="34" charset="0"/>
                <a:ea typeface="宋体" panose="02010600030101010101" pitchFamily="2" charset="-122"/>
              </a:endParaRPr>
            </a:p>
          </p:txBody>
        </p:sp>
        <p:sp>
          <p:nvSpPr>
            <p:cNvPr id="73041" name="Rectangle 338"/>
            <p:cNvSpPr/>
            <p:nvPr/>
          </p:nvSpPr>
          <p:spPr>
            <a:xfrm>
              <a:off x="3507" y="3224"/>
              <a:ext cx="22" cy="106"/>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73042" name="Rectangle 339"/>
            <p:cNvSpPr/>
            <p:nvPr/>
          </p:nvSpPr>
          <p:spPr>
            <a:xfrm>
              <a:off x="3556" y="3224"/>
              <a:ext cx="22" cy="106"/>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gr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p:txBody>
          <a:bodyPr anchor="b" anchorCtr="0"/>
          <a:p>
            <a:endParaRPr lang="zh-CN" altLang="en-US"/>
          </a:p>
        </p:txBody>
      </p:sp>
      <p:pic>
        <p:nvPicPr>
          <p:cNvPr id="73730" name="内容占位符 3"/>
          <p:cNvPicPr>
            <a:picLocks noGrp="1" noChangeAspect="1"/>
          </p:cNvPicPr>
          <p:nvPr>
            <p:ph idx="1"/>
          </p:nvPr>
        </p:nvPicPr>
        <p:blipFill>
          <a:blip r:embed="rId1"/>
          <a:stretch>
            <a:fillRect/>
          </a:stretch>
        </p:blipFill>
        <p:spPr>
          <a:xfrm>
            <a:off x="2781300" y="3640138"/>
            <a:ext cx="3282950" cy="1946275"/>
          </a:xfrm>
        </p:spPr>
      </p:pic>
      <p:pic>
        <p:nvPicPr>
          <p:cNvPr id="73731" name="图片 1"/>
          <p:cNvPicPr>
            <a:picLocks noChangeAspect="1"/>
          </p:cNvPicPr>
          <p:nvPr/>
        </p:nvPicPr>
        <p:blipFill>
          <a:blip r:embed="rId2"/>
          <a:stretch>
            <a:fillRect/>
          </a:stretch>
        </p:blipFill>
        <p:spPr>
          <a:xfrm>
            <a:off x="334963" y="1031875"/>
            <a:ext cx="8474075" cy="2141538"/>
          </a:xfrm>
          <a:prstGeom prst="rect">
            <a:avLst/>
          </a:prstGeom>
          <a:noFill/>
          <a:ln w="9525">
            <a:noFill/>
          </a:ln>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74754" name="Rectangle 2"/>
          <p:cNvSpPr>
            <a:spLocks noGrp="1"/>
          </p:cNvSpPr>
          <p:nvPr>
            <p:ph type="title"/>
          </p:nvPr>
        </p:nvSpPr>
        <p:spPr/>
        <p:txBody>
          <a:bodyPr vert="horz" wrap="square" lIns="91440" tIns="45720" rIns="91440" bIns="45720" anchor="b" anchorCtr="0"/>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5</a:t>
            </a:r>
            <a:r>
              <a:rPr lang="zh-CN" altLang="en-US" sz="3600" b="0" dirty="0">
                <a:latin typeface="Times New Roman" panose="02020603050405020304" pitchFamily="18" charset="0"/>
                <a:ea typeface="黑体" panose="02010609060101010101" pitchFamily="2" charset="-122"/>
              </a:rPr>
              <a:t>章  搜索求解策略</a:t>
            </a:r>
            <a:endParaRPr lang="zh-CN" altLang="en-US" sz="3600" b="0" dirty="0">
              <a:latin typeface="Times New Roman" panose="02020603050405020304" pitchFamily="18" charset="0"/>
              <a:ea typeface="黑体" panose="02010609060101010101" pitchFamily="2" charset="-122"/>
            </a:endParaRPr>
          </a:p>
        </p:txBody>
      </p:sp>
      <p:sp>
        <p:nvSpPr>
          <p:cNvPr id="74755" name="Rectangle 3"/>
          <p:cNvSpPr>
            <a:spLocks noGrp="1"/>
          </p:cNvSpPr>
          <p:nvPr>
            <p:ph idx="1"/>
          </p:nvPr>
        </p:nvSpPr>
        <p:spPr>
          <a:xfrm>
            <a:off x="468313" y="981075"/>
            <a:ext cx="8424862" cy="5400675"/>
          </a:xfrm>
        </p:spPr>
        <p:txBody>
          <a:bodyPr vert="horz" wrap="square" lIns="91440" tIns="45720" rIns="91440" bIns="45720" anchor="t" anchorCtr="0"/>
          <a:p>
            <a:pPr eaLnBrk="1" hangingPunct="1">
              <a:lnSpc>
                <a:spcPct val="160000"/>
              </a:lnSpc>
            </a:pPr>
            <a:r>
              <a:rPr lang="en-US" altLang="zh-CN" b="1" dirty="0">
                <a:latin typeface="Times New Roman" panose="02020603050405020304" pitchFamily="18" charset="0"/>
              </a:rPr>
              <a:t>5.1  </a:t>
            </a:r>
            <a:r>
              <a:rPr lang="zh-CN" altLang="en-US" b="1" dirty="0">
                <a:latin typeface="Times New Roman" panose="02020603050405020304" pitchFamily="18" charset="0"/>
              </a:rPr>
              <a:t>搜索的概念</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5.2  </a:t>
            </a:r>
            <a:r>
              <a:rPr lang="zh-CN" altLang="en-US" b="1" dirty="0">
                <a:latin typeface="Times New Roman" panose="02020603050405020304" pitchFamily="18" charset="0"/>
              </a:rPr>
              <a:t>状态空间知识表示方法</a:t>
            </a:r>
            <a:endParaRPr lang="zh-CN" altLang="en-US" b="1" dirty="0">
              <a:latin typeface="Times New Roman" panose="02020603050405020304" pitchFamily="18" charset="0"/>
            </a:endParaRP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5.3  </a:t>
            </a:r>
            <a:r>
              <a:rPr lang="zh-CN" altLang="en-US" b="1" dirty="0">
                <a:solidFill>
                  <a:srgbClr val="0000FF"/>
                </a:solidFill>
                <a:latin typeface="Times New Roman" panose="02020603050405020304" pitchFamily="18" charset="0"/>
              </a:rPr>
              <a:t>盲目的图搜索策略</a:t>
            </a:r>
            <a:endParaRPr lang="zh-CN" altLang="en-US" b="1" dirty="0">
              <a:solidFill>
                <a:srgbClr val="0000FF"/>
              </a:solidFill>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5.4  </a:t>
            </a:r>
            <a:r>
              <a:rPr lang="zh-CN" altLang="en-US" b="1" dirty="0">
                <a:latin typeface="Times New Roman" panose="02020603050405020304" pitchFamily="18" charset="0"/>
              </a:rPr>
              <a:t>启发式图搜索策略</a:t>
            </a:r>
            <a:endParaRPr lang="zh-CN" altLang="en-US" b="1" dirty="0">
              <a:latin typeface="Times New Roman" panose="02020603050405020304" pitchFamily="18" charset="0"/>
            </a:endParaRPr>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p:txBody>
          <a:bodyPr anchor="b" anchorCtr="0"/>
          <a:p>
            <a:endParaRPr lang="zh-CN" altLang="en-US"/>
          </a:p>
        </p:txBody>
      </p:sp>
      <p:pic>
        <p:nvPicPr>
          <p:cNvPr id="76802" name="内容占位符 2"/>
          <p:cNvPicPr>
            <a:picLocks noGrp="1" noChangeAspect="1"/>
          </p:cNvPicPr>
          <p:nvPr>
            <p:ph idx="1"/>
          </p:nvPr>
        </p:nvPicPr>
        <p:blipFill>
          <a:blip r:embed="rId1"/>
          <a:stretch>
            <a:fillRect/>
          </a:stretch>
        </p:blipFill>
        <p:spPr>
          <a:xfrm>
            <a:off x="179388" y="1250950"/>
            <a:ext cx="8739187" cy="4198938"/>
          </a:xfrm>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34818" name="Rectangle 2"/>
          <p:cNvSpPr>
            <a:spLocks noGrp="1"/>
          </p:cNvSpPr>
          <p:nvPr>
            <p:ph type="title"/>
          </p:nvPr>
        </p:nvSpPr>
        <p:spPr/>
        <p:txBody>
          <a:bodyPr vert="horz" wrap="square" lIns="91440" tIns="45720" rIns="91440" bIns="45720" anchor="b" anchorCtr="0"/>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5</a:t>
            </a:r>
            <a:r>
              <a:rPr lang="zh-CN" altLang="en-US" sz="3600" b="0" dirty="0">
                <a:latin typeface="Times New Roman" panose="02020603050405020304" pitchFamily="18" charset="0"/>
                <a:ea typeface="黑体" panose="02010609060101010101" pitchFamily="2" charset="-122"/>
              </a:rPr>
              <a:t>章  搜索求解策略</a:t>
            </a:r>
            <a:endParaRPr lang="zh-CN" altLang="en-US" sz="3600" b="0" dirty="0">
              <a:latin typeface="Times New Roman" panose="02020603050405020304" pitchFamily="18" charset="0"/>
              <a:ea typeface="黑体" panose="02010609060101010101" pitchFamily="2" charset="-122"/>
            </a:endParaRPr>
          </a:p>
        </p:txBody>
      </p:sp>
      <p:sp>
        <p:nvSpPr>
          <p:cNvPr id="34819" name="Rectangle 3"/>
          <p:cNvSpPr>
            <a:spLocks noGrp="1"/>
          </p:cNvSpPr>
          <p:nvPr>
            <p:ph idx="1"/>
          </p:nvPr>
        </p:nvSpPr>
        <p:spPr>
          <a:xfrm>
            <a:off x="468313" y="908050"/>
            <a:ext cx="8424862" cy="5400675"/>
          </a:xfrm>
        </p:spPr>
        <p:txBody>
          <a:bodyPr vert="horz" wrap="square" lIns="91440" tIns="45720" rIns="91440" bIns="45720" anchor="t" anchorCtr="0"/>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5.1  </a:t>
            </a:r>
            <a:r>
              <a:rPr lang="zh-CN" altLang="en-US" b="1" dirty="0">
                <a:solidFill>
                  <a:srgbClr val="0000FF"/>
                </a:solidFill>
                <a:latin typeface="Times New Roman" panose="02020603050405020304" pitchFamily="18" charset="0"/>
              </a:rPr>
              <a:t>搜索的概念</a:t>
            </a:r>
            <a:endParaRPr lang="zh-CN" altLang="en-US" b="1" dirty="0">
              <a:solidFill>
                <a:srgbClr val="0000FF"/>
              </a:solidFill>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5.2  </a:t>
            </a:r>
            <a:r>
              <a:rPr lang="zh-CN" altLang="en-US" b="1" dirty="0">
                <a:latin typeface="Times New Roman" panose="02020603050405020304" pitchFamily="18" charset="0"/>
              </a:rPr>
              <a:t>状态空间的搜索策略</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5.3  </a:t>
            </a:r>
            <a:r>
              <a:rPr lang="zh-CN" altLang="en-US" b="1" dirty="0">
                <a:latin typeface="Times New Roman" panose="02020603050405020304" pitchFamily="18" charset="0"/>
              </a:rPr>
              <a:t>盲目的图搜索策略</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5.4  </a:t>
            </a:r>
            <a:r>
              <a:rPr lang="zh-CN" altLang="en-US" b="1" dirty="0">
                <a:latin typeface="Times New Roman" panose="02020603050405020304" pitchFamily="18" charset="0"/>
              </a:rPr>
              <a:t>启发式图搜索策略</a:t>
            </a:r>
            <a:endParaRPr lang="zh-CN" altLang="en-US" b="1" dirty="0">
              <a:latin typeface="Times New Roman" panose="02020603050405020304" pitchFamily="18"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7782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  </a:t>
            </a:r>
            <a:r>
              <a:rPr lang="zh-CN" altLang="en-US" sz="3600" b="0" dirty="0">
                <a:latin typeface="Times New Roman" panose="02020603050405020304" pitchFamily="18" charset="0"/>
                <a:ea typeface="黑体" panose="02010609060101010101" pitchFamily="2" charset="-122"/>
              </a:rPr>
              <a:t>盲目的图搜索策略</a:t>
            </a:r>
            <a:endParaRPr lang="zh-CN" altLang="en-US" sz="3600" b="0" dirty="0">
              <a:latin typeface="Times New Roman" panose="02020603050405020304" pitchFamily="18" charset="0"/>
              <a:ea typeface="黑体" panose="02010609060101010101" pitchFamily="2" charset="-122"/>
            </a:endParaRPr>
          </a:p>
        </p:txBody>
      </p:sp>
      <p:sp>
        <p:nvSpPr>
          <p:cNvPr id="77827" name="Rectangle 3"/>
          <p:cNvSpPr>
            <a:spLocks noGrp="1"/>
          </p:cNvSpPr>
          <p:nvPr>
            <p:ph idx="1"/>
          </p:nvPr>
        </p:nvSpPr>
        <p:spPr>
          <a:xfrm>
            <a:off x="468313" y="1219200"/>
            <a:ext cx="8402637" cy="5400675"/>
          </a:xfrm>
        </p:spPr>
        <p:txBody>
          <a:bodyPr vert="horz" wrap="square" lIns="91440" tIns="45720" rIns="91440" bIns="45720" anchor="t" anchorCtr="0"/>
          <a:p>
            <a:pPr eaLnBrk="1" hangingPunct="1">
              <a:lnSpc>
                <a:spcPct val="140000"/>
              </a:lnSpc>
              <a:buSzPct val="60000"/>
              <a:buFontTx/>
              <a:buChar char="•"/>
            </a:pPr>
            <a:r>
              <a:rPr lang="en-US" altLang="zh-CN" sz="3000" b="1" dirty="0">
                <a:latin typeface="Times New Roman" panose="02020603050405020304" pitchFamily="18" charset="0"/>
              </a:rPr>
              <a:t>5.3.1  </a:t>
            </a:r>
            <a:r>
              <a:rPr lang="zh-CN" altLang="en-US" sz="3000" b="1" dirty="0">
                <a:latin typeface="Times New Roman" panose="02020603050405020304" pitchFamily="18" charset="0"/>
              </a:rPr>
              <a:t>回溯策略</a:t>
            </a:r>
            <a:endParaRPr lang="zh-CN" altLang="en-US" sz="3000" b="1" dirty="0">
              <a:latin typeface="Times New Roman" panose="02020603050405020304" pitchFamily="18" charset="0"/>
            </a:endParaRPr>
          </a:p>
          <a:p>
            <a:pPr eaLnBrk="1" hangingPunct="1">
              <a:lnSpc>
                <a:spcPct val="140000"/>
              </a:lnSpc>
              <a:buSzPct val="60000"/>
              <a:buFontTx/>
              <a:buChar char="•"/>
            </a:pPr>
            <a:r>
              <a:rPr lang="en-US" altLang="zh-CN" sz="3000" b="1" dirty="0">
                <a:latin typeface="Times New Roman" panose="02020603050405020304" pitchFamily="18" charset="0"/>
              </a:rPr>
              <a:t>5.3.2  </a:t>
            </a:r>
            <a:r>
              <a:rPr lang="zh-CN" altLang="en-US" sz="3000" b="1" dirty="0">
                <a:latin typeface="Times New Roman" panose="02020603050405020304" pitchFamily="18" charset="0"/>
              </a:rPr>
              <a:t>宽度优先搜索策略</a:t>
            </a:r>
            <a:endParaRPr lang="zh-CN" altLang="en-US" sz="3000" b="1" dirty="0">
              <a:latin typeface="Times New Roman" panose="02020603050405020304" pitchFamily="18" charset="0"/>
            </a:endParaRPr>
          </a:p>
          <a:p>
            <a:pPr eaLnBrk="1" hangingPunct="1">
              <a:lnSpc>
                <a:spcPct val="140000"/>
              </a:lnSpc>
              <a:buSzPct val="60000"/>
              <a:buFontTx/>
              <a:buChar char="•"/>
            </a:pPr>
            <a:r>
              <a:rPr lang="en-US" altLang="zh-CN" sz="3000" b="1" dirty="0">
                <a:latin typeface="Times New Roman" panose="02020603050405020304" pitchFamily="18" charset="0"/>
              </a:rPr>
              <a:t>5.3.3  </a:t>
            </a:r>
            <a:r>
              <a:rPr lang="zh-CN" altLang="en-US" sz="3000" b="1" dirty="0">
                <a:latin typeface="Times New Roman" panose="02020603050405020304" pitchFamily="18" charset="0"/>
              </a:rPr>
              <a:t>深度优先搜索策略</a:t>
            </a:r>
            <a:endParaRPr lang="zh-CN" altLang="en-US" sz="3000" b="1" dirty="0">
              <a:latin typeface="Times New Roman" panose="02020603050405020304" pitchFamily="18" charset="0"/>
            </a:endParaRPr>
          </a:p>
          <a:p>
            <a:pPr eaLnBrk="1" hangingPunct="1">
              <a:lnSpc>
                <a:spcPct val="140000"/>
              </a:lnSpc>
              <a:buSzPct val="60000"/>
              <a:buFontTx/>
              <a:buNone/>
            </a:pPr>
            <a:endParaRPr lang="en-US" altLang="zh-CN" sz="3000" b="1" dirty="0">
              <a:latin typeface="Times New Roman" panose="02020603050405020304" pitchFamily="18" charset="0"/>
            </a:endParaRPr>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7987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5.3.1  </a:t>
            </a:r>
            <a:r>
              <a:rPr lang="zh-CN" altLang="en-US" sz="3600" b="0" dirty="0">
                <a:latin typeface="Times New Roman" panose="02020603050405020304" pitchFamily="18" charset="0"/>
                <a:ea typeface="黑体" panose="02010609060101010101" pitchFamily="2" charset="-122"/>
              </a:rPr>
              <a:t>回溯策略</a:t>
            </a:r>
            <a:endParaRPr lang="zh-CN" altLang="en-US" sz="3600" b="0" dirty="0">
              <a:latin typeface="Times New Roman" panose="02020603050405020304" pitchFamily="18" charset="0"/>
              <a:ea typeface="黑体" panose="02010609060101010101" pitchFamily="2" charset="-122"/>
            </a:endParaRPr>
          </a:p>
        </p:txBody>
      </p:sp>
      <p:sp>
        <p:nvSpPr>
          <p:cNvPr id="19459" name="Rectangle 3"/>
          <p:cNvSpPr>
            <a:spLocks noGrp="1"/>
          </p:cNvSpPr>
          <p:nvPr>
            <p:ph idx="1"/>
          </p:nvPr>
        </p:nvSpPr>
        <p:spPr>
          <a:xfrm>
            <a:off x="250825" y="1196975"/>
            <a:ext cx="8512175" cy="4319588"/>
          </a:xfrm>
        </p:spPr>
        <p:txBody>
          <a:bodyPr vert="horz" wrap="square" lIns="91440" tIns="45720" rIns="91440" bIns="45720" anchor="t" anchorCtr="0"/>
          <a:p>
            <a:pPr marL="190500" indent="-190500" algn="just" eaLnBrk="1" hangingPunct="1"/>
            <a:r>
              <a:rPr lang="en-US" altLang="zh-CN" dirty="0"/>
              <a:t>   </a:t>
            </a:r>
            <a:r>
              <a:rPr lang="zh-CN" altLang="en-US" b="1" dirty="0"/>
              <a:t>带回溯策略的搜索</a:t>
            </a:r>
            <a:r>
              <a:rPr lang="zh-CN" altLang="en-US" dirty="0"/>
              <a:t>：</a:t>
            </a:r>
            <a:endParaRPr lang="zh-CN" altLang="en-US" dirty="0"/>
          </a:p>
          <a:p>
            <a:pPr marL="190500" indent="-190500" algn="just" eaLnBrk="1" hangingPunct="1">
              <a:buNone/>
            </a:pPr>
            <a:r>
              <a:rPr lang="zh-CN" altLang="en-US" dirty="0"/>
              <a:t>         从初始状态出发，不停地、试探性地寻找路径，直到它到达目的或“不可解结点”，即“死胡同”为止。若它遇到不可解结点就回溯到路径中最近的父结点上，查看该结点是否还有其他的子结点未被扩展。若有，则沿这些子结点继续搜索；如果找到目标，就成功退出搜索，返回解题路径。</a:t>
            </a:r>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charRg st="0" end="13"/>
                                            </p:txEl>
                                          </p:spTgt>
                                        </p:tgtEl>
                                        <p:attrNameLst>
                                          <p:attrName>style.visibility</p:attrName>
                                        </p:attrNameLst>
                                      </p:cBhvr>
                                      <p:to>
                                        <p:strVal val="visible"/>
                                      </p:to>
                                    </p:set>
                                    <p:animEffect transition="in" filter="blinds(horizontal)">
                                      <p:cBhvr>
                                        <p:cTn id="7" dur="500"/>
                                        <p:tgtEl>
                                          <p:spTgt spid="19459">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charRg st="13" end="150"/>
                                            </p:txEl>
                                          </p:spTgt>
                                        </p:tgtEl>
                                        <p:attrNameLst>
                                          <p:attrName>style.visibility</p:attrName>
                                        </p:attrNameLst>
                                      </p:cBhvr>
                                      <p:to>
                                        <p:strVal val="visible"/>
                                      </p:to>
                                    </p:set>
                                    <p:animEffect transition="in" filter="blinds(horizontal)">
                                      <p:cBhvr>
                                        <p:cTn id="12" dur="500"/>
                                        <p:tgtEl>
                                          <p:spTgt spid="19459">
                                            <p:txEl>
                                              <p:charRg st="13" end="15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0898" name="Rectangle 2"/>
          <p:cNvSpPr>
            <a:spLocks noGrp="1"/>
          </p:cNvSpPr>
          <p:nvPr>
            <p:ph type="title"/>
          </p:nvPr>
        </p:nvSpPr>
        <p:spPr>
          <a:xfrm>
            <a:off x="0" y="-26987"/>
            <a:ext cx="9144000" cy="765175"/>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5.3.1  </a:t>
            </a:r>
            <a:r>
              <a:rPr lang="zh-CN" altLang="en-US" sz="3600" b="0" dirty="0">
                <a:latin typeface="Times New Roman" panose="02020603050405020304" pitchFamily="18" charset="0"/>
                <a:ea typeface="黑体" panose="02010609060101010101" pitchFamily="2" charset="-122"/>
              </a:rPr>
              <a:t>回溯策略</a:t>
            </a:r>
            <a:endParaRPr lang="zh-CN" altLang="en-US" sz="3600" b="0" dirty="0">
              <a:latin typeface="Times New Roman" panose="02020603050405020304" pitchFamily="18" charset="0"/>
              <a:ea typeface="黑体" panose="02010609060101010101" pitchFamily="2" charset="-122"/>
            </a:endParaRPr>
          </a:p>
        </p:txBody>
      </p:sp>
      <p:sp>
        <p:nvSpPr>
          <p:cNvPr id="80899" name="Rectangle 3"/>
          <p:cNvSpPr/>
          <p:nvPr/>
        </p:nvSpPr>
        <p:spPr>
          <a:xfrm>
            <a:off x="0" y="246221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80900" name="Object 4"/>
          <p:cNvGraphicFramePr/>
          <p:nvPr/>
        </p:nvGraphicFramePr>
        <p:xfrm>
          <a:off x="971550" y="1435100"/>
          <a:ext cx="7129463" cy="3529013"/>
        </p:xfrm>
        <a:graphic>
          <a:graphicData uri="http://schemas.openxmlformats.org/presentationml/2006/ole">
            <mc:AlternateContent xmlns:mc="http://schemas.openxmlformats.org/markup-compatibility/2006">
              <mc:Choice xmlns:v="urn:schemas-microsoft-com:vml" Requires="v">
                <p:oleObj spid="_x0000_s3090" name="" r:id="rId1" imgW="4071620" imgH="2138045" progId="Visio.Drawing.11">
                  <p:embed/>
                </p:oleObj>
              </mc:Choice>
              <mc:Fallback>
                <p:oleObj name="" r:id="rId1" imgW="4071620" imgH="2138045" progId="Visio.Drawing.11">
                  <p:embed/>
                  <p:pic>
                    <p:nvPicPr>
                      <p:cNvPr id="0" name="图片 3089"/>
                      <p:cNvPicPr/>
                      <p:nvPr/>
                    </p:nvPicPr>
                    <p:blipFill>
                      <a:blip r:embed="rId2"/>
                      <a:stretch>
                        <a:fillRect/>
                      </a:stretch>
                    </p:blipFill>
                    <p:spPr>
                      <a:xfrm>
                        <a:off x="971550" y="1435100"/>
                        <a:ext cx="7129463" cy="3529013"/>
                      </a:xfrm>
                      <a:prstGeom prst="rect">
                        <a:avLst/>
                      </a:prstGeom>
                      <a:noFill/>
                      <a:ln w="38100">
                        <a:noFill/>
                        <a:miter/>
                      </a:ln>
                    </p:spPr>
                  </p:pic>
                </p:oleObj>
              </mc:Fallback>
            </mc:AlternateContent>
          </a:graphicData>
        </a:graphic>
      </p:graphicFrame>
      <p:sp>
        <p:nvSpPr>
          <p:cNvPr id="80901" name="Rectangle 5"/>
          <p:cNvSpPr/>
          <p:nvPr/>
        </p:nvSpPr>
        <p:spPr>
          <a:xfrm>
            <a:off x="3292475" y="5364163"/>
            <a:ext cx="2506663" cy="488950"/>
          </a:xfrm>
          <a:prstGeom prst="rect">
            <a:avLst/>
          </a:prstGeom>
          <a:noFill/>
          <a:ln w="9525">
            <a:noFill/>
          </a:ln>
        </p:spPr>
        <p:txBody>
          <a:bodyPr wrap="none" anchor="ctr" anchorCtr="0">
            <a:spAutoFit/>
          </a:bodyPr>
          <a:p>
            <a:pPr algn="ctr"/>
            <a:r>
              <a:rPr lang="zh-CN" altLang="en-US" sz="2600" b="1" dirty="0">
                <a:latin typeface="Arial" panose="020B0604020202020204" pitchFamily="34" charset="0"/>
                <a:ea typeface="宋体" panose="02010600030101010101" pitchFamily="2" charset="-122"/>
              </a:rPr>
              <a:t>回溯搜索示意图</a:t>
            </a:r>
            <a:endParaRPr lang="zh-CN" altLang="en-US" sz="2600" b="1" dirty="0">
              <a:latin typeface="Arial" panose="020B0604020202020204" pitchFamily="34" charset="0"/>
              <a:ea typeface="宋体" panose="02010600030101010101" pitchFamily="2" charset="-122"/>
            </a:endParaRPr>
          </a:p>
        </p:txBody>
      </p:sp>
      <p:sp>
        <p:nvSpPr>
          <p:cNvPr id="94214" name="Line 6"/>
          <p:cNvSpPr/>
          <p:nvPr/>
        </p:nvSpPr>
        <p:spPr>
          <a:xfrm flipH="1">
            <a:off x="2987675" y="1866900"/>
            <a:ext cx="647700" cy="647700"/>
          </a:xfrm>
          <a:prstGeom prst="line">
            <a:avLst/>
          </a:prstGeom>
          <a:ln w="57150" cap="flat" cmpd="sng">
            <a:solidFill>
              <a:schemeClr val="accent2"/>
            </a:solidFill>
            <a:prstDash val="dash"/>
            <a:round/>
            <a:headEnd type="none" w="med" len="med"/>
            <a:tailEnd type="triangle" w="med" len="med"/>
          </a:ln>
        </p:spPr>
      </p:sp>
      <p:sp>
        <p:nvSpPr>
          <p:cNvPr id="94215" name="Line 7"/>
          <p:cNvSpPr/>
          <p:nvPr/>
        </p:nvSpPr>
        <p:spPr>
          <a:xfrm>
            <a:off x="2268538" y="4027488"/>
            <a:ext cx="431800" cy="719137"/>
          </a:xfrm>
          <a:prstGeom prst="line">
            <a:avLst/>
          </a:prstGeom>
          <a:ln w="57150" cap="flat" cmpd="sng">
            <a:solidFill>
              <a:schemeClr val="accent2"/>
            </a:solidFill>
            <a:prstDash val="dash"/>
            <a:round/>
            <a:headEnd type="none" w="med" len="med"/>
            <a:tailEnd type="triangle" w="med" len="med"/>
          </a:ln>
        </p:spPr>
      </p:sp>
      <p:sp>
        <p:nvSpPr>
          <p:cNvPr id="94216" name="Line 8"/>
          <p:cNvSpPr/>
          <p:nvPr/>
        </p:nvSpPr>
        <p:spPr>
          <a:xfrm flipH="1" flipV="1">
            <a:off x="2555875" y="3738563"/>
            <a:ext cx="720725" cy="720725"/>
          </a:xfrm>
          <a:prstGeom prst="line">
            <a:avLst/>
          </a:prstGeom>
          <a:ln w="57150" cap="flat" cmpd="sng">
            <a:solidFill>
              <a:schemeClr val="accent2"/>
            </a:solidFill>
            <a:prstDash val="dash"/>
            <a:round/>
            <a:headEnd type="none" w="med" len="med"/>
            <a:tailEnd type="triangle" w="med" len="med"/>
          </a:ln>
        </p:spPr>
      </p:sp>
      <p:sp>
        <p:nvSpPr>
          <p:cNvPr id="94217" name="Line 9"/>
          <p:cNvSpPr/>
          <p:nvPr/>
        </p:nvSpPr>
        <p:spPr>
          <a:xfrm>
            <a:off x="3132138" y="3378200"/>
            <a:ext cx="647700" cy="649288"/>
          </a:xfrm>
          <a:prstGeom prst="line">
            <a:avLst/>
          </a:prstGeom>
          <a:ln w="57150" cap="flat" cmpd="sng">
            <a:solidFill>
              <a:schemeClr val="accent2"/>
            </a:solidFill>
            <a:prstDash val="dash"/>
            <a:round/>
            <a:headEnd type="none" w="med" len="med"/>
            <a:tailEnd type="triangle" w="med" len="med"/>
          </a:ln>
        </p:spPr>
      </p:sp>
      <p:sp>
        <p:nvSpPr>
          <p:cNvPr id="94218" name="Line 10"/>
          <p:cNvSpPr/>
          <p:nvPr/>
        </p:nvSpPr>
        <p:spPr>
          <a:xfrm flipH="1" flipV="1">
            <a:off x="4284663" y="3810000"/>
            <a:ext cx="792162" cy="720725"/>
          </a:xfrm>
          <a:prstGeom prst="line">
            <a:avLst/>
          </a:prstGeom>
          <a:ln w="57150" cap="flat" cmpd="sng">
            <a:solidFill>
              <a:schemeClr val="accent2"/>
            </a:solidFill>
            <a:prstDash val="dash"/>
            <a:round/>
            <a:headEnd type="none" w="med" len="med"/>
            <a:tailEnd type="triangle" w="med" len="med"/>
          </a:ln>
        </p:spPr>
      </p:sp>
      <p:sp>
        <p:nvSpPr>
          <p:cNvPr id="94219" name="Line 11"/>
          <p:cNvSpPr/>
          <p:nvPr/>
        </p:nvSpPr>
        <p:spPr>
          <a:xfrm flipV="1">
            <a:off x="4284663" y="3235325"/>
            <a:ext cx="431800" cy="574675"/>
          </a:xfrm>
          <a:prstGeom prst="line">
            <a:avLst/>
          </a:prstGeom>
          <a:ln w="57150" cap="flat" cmpd="sng">
            <a:solidFill>
              <a:schemeClr val="accent2"/>
            </a:solidFill>
            <a:prstDash val="dash"/>
            <a:round/>
            <a:headEnd type="none" w="med" len="med"/>
            <a:tailEnd type="triangle" w="med" len="med"/>
          </a:ln>
        </p:spPr>
      </p:sp>
      <p:sp>
        <p:nvSpPr>
          <p:cNvPr id="94220" name="Line 12"/>
          <p:cNvSpPr/>
          <p:nvPr/>
        </p:nvSpPr>
        <p:spPr>
          <a:xfrm>
            <a:off x="4787900" y="3235325"/>
            <a:ext cx="0" cy="647700"/>
          </a:xfrm>
          <a:prstGeom prst="line">
            <a:avLst/>
          </a:prstGeom>
          <a:ln w="57150" cap="flat" cmpd="sng">
            <a:solidFill>
              <a:schemeClr val="accent2"/>
            </a:solidFill>
            <a:prstDash val="dash"/>
            <a:round/>
            <a:headEnd type="none" w="med" len="med"/>
            <a:tailEnd type="triangle" w="med" len="med"/>
          </a:ln>
        </p:spPr>
      </p:sp>
      <p:sp>
        <p:nvSpPr>
          <p:cNvPr id="94221" name="Line 13"/>
          <p:cNvSpPr/>
          <p:nvPr/>
        </p:nvSpPr>
        <p:spPr>
          <a:xfrm flipH="1" flipV="1">
            <a:off x="5219700" y="3306763"/>
            <a:ext cx="360363" cy="720725"/>
          </a:xfrm>
          <a:prstGeom prst="line">
            <a:avLst/>
          </a:prstGeom>
          <a:ln w="57150" cap="flat" cmpd="sng">
            <a:solidFill>
              <a:schemeClr val="accent2"/>
            </a:solidFill>
            <a:prstDash val="dash"/>
            <a:round/>
            <a:headEnd type="none" w="med" len="med"/>
            <a:tailEnd type="triangle" w="med" len="med"/>
          </a:ln>
        </p:spPr>
      </p:sp>
      <p:sp>
        <p:nvSpPr>
          <p:cNvPr id="94222" name="Line 14"/>
          <p:cNvSpPr/>
          <p:nvPr/>
        </p:nvSpPr>
        <p:spPr>
          <a:xfrm flipH="1" flipV="1">
            <a:off x="5219700" y="2801938"/>
            <a:ext cx="1368425" cy="865187"/>
          </a:xfrm>
          <a:prstGeom prst="line">
            <a:avLst/>
          </a:prstGeom>
          <a:ln w="57150" cap="flat" cmpd="sng">
            <a:solidFill>
              <a:schemeClr val="accent2"/>
            </a:solidFill>
            <a:prstDash val="dash"/>
            <a:round/>
            <a:headEnd type="none" w="med" len="med"/>
            <a:tailEnd type="triangle" w="med" len="med"/>
          </a:ln>
        </p:spPr>
      </p:sp>
      <p:sp>
        <p:nvSpPr>
          <p:cNvPr id="94223" name="Line 15"/>
          <p:cNvSpPr/>
          <p:nvPr/>
        </p:nvSpPr>
        <p:spPr>
          <a:xfrm flipH="1" flipV="1">
            <a:off x="4572000" y="2227263"/>
            <a:ext cx="576263" cy="503237"/>
          </a:xfrm>
          <a:prstGeom prst="line">
            <a:avLst/>
          </a:prstGeom>
          <a:ln w="57150" cap="flat" cmpd="sng">
            <a:solidFill>
              <a:schemeClr val="accent2"/>
            </a:solidFill>
            <a:prstDash val="dash"/>
            <a:round/>
            <a:headEnd type="none" w="med" len="med"/>
            <a:tailEnd type="triangle" w="med" len="med"/>
          </a:ln>
        </p:spPr>
      </p:sp>
      <p:sp>
        <p:nvSpPr>
          <p:cNvPr id="94224" name="Line 16"/>
          <p:cNvSpPr/>
          <p:nvPr/>
        </p:nvSpPr>
        <p:spPr>
          <a:xfrm>
            <a:off x="4932363" y="2227263"/>
            <a:ext cx="2376487" cy="863600"/>
          </a:xfrm>
          <a:prstGeom prst="line">
            <a:avLst/>
          </a:prstGeom>
          <a:ln w="57150" cap="flat" cmpd="sng">
            <a:solidFill>
              <a:schemeClr val="accent2"/>
            </a:solidFill>
            <a:prstDash val="dash"/>
            <a:round/>
            <a:headEnd type="none" w="med" len="med"/>
            <a:tailEnd type="triangle" w="med" len="med"/>
          </a:ln>
        </p:spPr>
      </p:sp>
      <p:sp>
        <p:nvSpPr>
          <p:cNvPr id="94225" name="Line 17"/>
          <p:cNvSpPr/>
          <p:nvPr/>
        </p:nvSpPr>
        <p:spPr>
          <a:xfrm>
            <a:off x="3851275" y="4098925"/>
            <a:ext cx="720725" cy="647700"/>
          </a:xfrm>
          <a:prstGeom prst="line">
            <a:avLst/>
          </a:prstGeom>
          <a:ln w="57150" cap="flat" cmpd="sng">
            <a:solidFill>
              <a:schemeClr val="accent2"/>
            </a:solidFill>
            <a:prstDash val="dash"/>
            <a:round/>
            <a:headEnd type="none" w="med" len="med"/>
            <a:tailEnd type="triangle" w="med" len="med"/>
          </a:ln>
        </p:spPr>
      </p:sp>
      <p:sp>
        <p:nvSpPr>
          <p:cNvPr id="94226" name="Line 18"/>
          <p:cNvSpPr/>
          <p:nvPr/>
        </p:nvSpPr>
        <p:spPr>
          <a:xfrm flipH="1" flipV="1">
            <a:off x="3492500" y="2874963"/>
            <a:ext cx="431800" cy="360362"/>
          </a:xfrm>
          <a:prstGeom prst="line">
            <a:avLst/>
          </a:prstGeom>
          <a:ln w="57150" cap="flat" cmpd="sng">
            <a:solidFill>
              <a:schemeClr val="accent2"/>
            </a:solidFill>
            <a:prstDash val="dash"/>
            <a:round/>
            <a:headEnd type="none" w="med" len="med"/>
            <a:tailEnd type="triangle" w="med" len="med"/>
          </a:ln>
        </p:spPr>
      </p:sp>
      <p:sp>
        <p:nvSpPr>
          <p:cNvPr id="94227" name="Line 19"/>
          <p:cNvSpPr/>
          <p:nvPr/>
        </p:nvSpPr>
        <p:spPr>
          <a:xfrm flipH="1">
            <a:off x="1042988" y="3667125"/>
            <a:ext cx="720725" cy="647700"/>
          </a:xfrm>
          <a:prstGeom prst="line">
            <a:avLst/>
          </a:prstGeom>
          <a:ln w="57150" cap="flat" cmpd="sng">
            <a:solidFill>
              <a:schemeClr val="accent2"/>
            </a:solidFill>
            <a:prstDash val="dash"/>
            <a:round/>
            <a:headEnd type="none" w="med" len="med"/>
            <a:tailEnd type="triangle" w="med" len="med"/>
          </a:ln>
        </p:spPr>
      </p:sp>
      <p:sp>
        <p:nvSpPr>
          <p:cNvPr id="94228" name="Line 20"/>
          <p:cNvSpPr/>
          <p:nvPr/>
        </p:nvSpPr>
        <p:spPr>
          <a:xfrm flipV="1">
            <a:off x="1476375" y="4170363"/>
            <a:ext cx="574675" cy="504825"/>
          </a:xfrm>
          <a:prstGeom prst="line">
            <a:avLst/>
          </a:prstGeom>
          <a:ln w="57150" cap="flat" cmpd="sng">
            <a:solidFill>
              <a:schemeClr val="accent2"/>
            </a:solidFill>
            <a:prstDash val="dash"/>
            <a:round/>
            <a:headEnd type="none" w="med" len="med"/>
            <a:tailEnd type="triangle" w="med" len="med"/>
          </a:ln>
        </p:spPr>
      </p:sp>
      <p:sp>
        <p:nvSpPr>
          <p:cNvPr id="94229" name="Line 21"/>
          <p:cNvSpPr/>
          <p:nvPr/>
        </p:nvSpPr>
        <p:spPr>
          <a:xfrm flipH="1">
            <a:off x="2051050" y="2801938"/>
            <a:ext cx="649288" cy="576262"/>
          </a:xfrm>
          <a:prstGeom prst="line">
            <a:avLst/>
          </a:prstGeom>
          <a:ln w="57150" cap="flat" cmpd="sng">
            <a:solidFill>
              <a:schemeClr val="accent2"/>
            </a:solidFill>
            <a:prstDash val="dash"/>
            <a:round/>
            <a:headEnd type="none" w="med" len="med"/>
            <a:tailEnd type="triangle" w="med" len="med"/>
          </a:ln>
        </p:spPr>
      </p:sp>
      <p:sp>
        <p:nvSpPr>
          <p:cNvPr id="94230" name="Line 22"/>
          <p:cNvSpPr/>
          <p:nvPr/>
        </p:nvSpPr>
        <p:spPr>
          <a:xfrm flipV="1">
            <a:off x="2555875" y="3235325"/>
            <a:ext cx="431800" cy="431800"/>
          </a:xfrm>
          <a:prstGeom prst="line">
            <a:avLst/>
          </a:prstGeom>
          <a:ln w="57150" cap="flat" cmpd="sng">
            <a:solidFill>
              <a:schemeClr val="accent2"/>
            </a:solidFill>
            <a:prstDash val="dash"/>
            <a:round/>
            <a:headEnd type="none" w="med" len="med"/>
            <a:tailEnd type="triangle" w="med" len="med"/>
          </a:ln>
        </p:spPr>
      </p:sp>
      <p:sp>
        <p:nvSpPr>
          <p:cNvPr id="94231" name="Line 23"/>
          <p:cNvSpPr/>
          <p:nvPr/>
        </p:nvSpPr>
        <p:spPr>
          <a:xfrm flipV="1">
            <a:off x="3492500" y="2227263"/>
            <a:ext cx="503238" cy="431800"/>
          </a:xfrm>
          <a:prstGeom prst="line">
            <a:avLst/>
          </a:prstGeom>
          <a:ln w="57150" cap="flat" cmpd="sng">
            <a:solidFill>
              <a:schemeClr val="accent2"/>
            </a:solidFill>
            <a:prstDash val="dash"/>
            <a:round/>
            <a:headEnd type="none" w="med" len="med"/>
            <a:tailEnd type="triangle" w="med" len="med"/>
          </a:ln>
        </p:spPr>
      </p:sp>
      <p:sp>
        <p:nvSpPr>
          <p:cNvPr id="94232" name="Line 24"/>
          <p:cNvSpPr/>
          <p:nvPr/>
        </p:nvSpPr>
        <p:spPr>
          <a:xfrm flipH="1">
            <a:off x="4140200" y="2946400"/>
            <a:ext cx="360363" cy="288925"/>
          </a:xfrm>
          <a:prstGeom prst="line">
            <a:avLst/>
          </a:prstGeom>
          <a:ln w="57150" cap="flat" cmpd="sng">
            <a:solidFill>
              <a:schemeClr val="accent2"/>
            </a:solidFill>
            <a:prstDash val="dash"/>
            <a:round/>
            <a:headEnd type="none" w="med" len="med"/>
            <a:tailEnd type="triangle" w="med" len="med"/>
          </a:ln>
        </p:spPr>
      </p:sp>
      <p:sp>
        <p:nvSpPr>
          <p:cNvPr id="94233" name="Line 25"/>
          <p:cNvSpPr/>
          <p:nvPr/>
        </p:nvSpPr>
        <p:spPr>
          <a:xfrm>
            <a:off x="5580063" y="3522663"/>
            <a:ext cx="863600" cy="431800"/>
          </a:xfrm>
          <a:prstGeom prst="line">
            <a:avLst/>
          </a:prstGeom>
          <a:ln w="57150" cap="flat" cmpd="sng">
            <a:solidFill>
              <a:schemeClr val="accent2"/>
            </a:solidFill>
            <a:prstDash val="dash"/>
            <a:round/>
            <a:headEnd type="none" w="med" len="med"/>
            <a:tailEnd type="triangle" w="med" len="med"/>
          </a:ln>
        </p:spPr>
      </p:sp>
      <p:sp>
        <p:nvSpPr>
          <p:cNvPr id="94234" name="Line 26"/>
          <p:cNvSpPr/>
          <p:nvPr/>
        </p:nvSpPr>
        <p:spPr>
          <a:xfrm>
            <a:off x="4140200" y="2370138"/>
            <a:ext cx="431800" cy="360362"/>
          </a:xfrm>
          <a:prstGeom prst="line">
            <a:avLst/>
          </a:prstGeom>
          <a:ln w="57150" cap="flat" cmpd="sng">
            <a:solidFill>
              <a:schemeClr val="accent2"/>
            </a:solidFill>
            <a:prstDash val="dash"/>
            <a:round/>
            <a:headEnd type="none" w="med" len="med"/>
            <a:tailEnd type="triangle" w="med" len="med"/>
          </a:ln>
        </p:spPr>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94214"/>
                                        </p:tgtEl>
                                        <p:attrNameLst>
                                          <p:attrName>style.visibility</p:attrName>
                                        </p:attrNameLst>
                                      </p:cBhvr>
                                      <p:to>
                                        <p:strVal val="visible"/>
                                      </p:to>
                                    </p:set>
                                    <p:anim calcmode="lin" valueType="num">
                                      <p:cBhvr>
                                        <p:cTn id="7" dur="500" fill="hold"/>
                                        <p:tgtEl>
                                          <p:spTgt spid="94214"/>
                                        </p:tgtEl>
                                        <p:attrNameLst>
                                          <p:attrName>ppt_x</p:attrName>
                                        </p:attrNameLst>
                                      </p:cBhvr>
                                      <p:tavLst>
                                        <p:tav tm="0">
                                          <p:val>
                                            <p:strVal val="#ppt_x"/>
                                          </p:val>
                                        </p:tav>
                                        <p:tav tm="100000">
                                          <p:val>
                                            <p:strVal val="#ppt_x"/>
                                          </p:val>
                                        </p:tav>
                                      </p:tavLst>
                                    </p:anim>
                                    <p:anim calcmode="lin" valueType="num">
                                      <p:cBhvr>
                                        <p:cTn id="8" dur="500" fill="hold"/>
                                        <p:tgtEl>
                                          <p:spTgt spid="94214"/>
                                        </p:tgtEl>
                                        <p:attrNameLst>
                                          <p:attrName>ppt_y</p:attrName>
                                        </p:attrNameLst>
                                      </p:cBhvr>
                                      <p:tavLst>
                                        <p:tav tm="0">
                                          <p:val>
                                            <p:strVal val="#ppt_y-#ppt_h/2"/>
                                          </p:val>
                                        </p:tav>
                                        <p:tav tm="100000">
                                          <p:val>
                                            <p:strVal val="#ppt_y"/>
                                          </p:val>
                                        </p:tav>
                                      </p:tavLst>
                                    </p:anim>
                                    <p:anim calcmode="lin" valueType="num">
                                      <p:cBhvr>
                                        <p:cTn id="9" dur="500" fill="hold"/>
                                        <p:tgtEl>
                                          <p:spTgt spid="94214"/>
                                        </p:tgtEl>
                                        <p:attrNameLst>
                                          <p:attrName>ppt_w</p:attrName>
                                        </p:attrNameLst>
                                      </p:cBhvr>
                                      <p:tavLst>
                                        <p:tav tm="0">
                                          <p:val>
                                            <p:strVal val="#ppt_w"/>
                                          </p:val>
                                        </p:tav>
                                        <p:tav tm="100000">
                                          <p:val>
                                            <p:strVal val="#ppt_w"/>
                                          </p:val>
                                        </p:tav>
                                      </p:tavLst>
                                    </p:anim>
                                    <p:anim calcmode="lin" valueType="num">
                                      <p:cBhvr>
                                        <p:cTn id="10" dur="500" fill="hold"/>
                                        <p:tgtEl>
                                          <p:spTgt spid="94214"/>
                                        </p:tgtEl>
                                        <p:attrNameLst>
                                          <p:attrName>ppt_h</p:attrName>
                                        </p:attrNameLst>
                                      </p:cBhvr>
                                      <p:tavLst>
                                        <p:tav tm="0">
                                          <p:val>
                                            <p:fltVal val="0.00000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94229"/>
                                        </p:tgtEl>
                                        <p:attrNameLst>
                                          <p:attrName>style.visibility</p:attrName>
                                        </p:attrNameLst>
                                      </p:cBhvr>
                                      <p:to>
                                        <p:strVal val="visible"/>
                                      </p:to>
                                    </p:set>
                                    <p:anim calcmode="lin" valueType="num">
                                      <p:cBhvr>
                                        <p:cTn id="15" dur="500" fill="hold"/>
                                        <p:tgtEl>
                                          <p:spTgt spid="94229"/>
                                        </p:tgtEl>
                                        <p:attrNameLst>
                                          <p:attrName>ppt_x</p:attrName>
                                        </p:attrNameLst>
                                      </p:cBhvr>
                                      <p:tavLst>
                                        <p:tav tm="0">
                                          <p:val>
                                            <p:strVal val="#ppt_x"/>
                                          </p:val>
                                        </p:tav>
                                        <p:tav tm="100000">
                                          <p:val>
                                            <p:strVal val="#ppt_x"/>
                                          </p:val>
                                        </p:tav>
                                      </p:tavLst>
                                    </p:anim>
                                    <p:anim calcmode="lin" valueType="num">
                                      <p:cBhvr>
                                        <p:cTn id="16" dur="500" fill="hold"/>
                                        <p:tgtEl>
                                          <p:spTgt spid="94229"/>
                                        </p:tgtEl>
                                        <p:attrNameLst>
                                          <p:attrName>ppt_y</p:attrName>
                                        </p:attrNameLst>
                                      </p:cBhvr>
                                      <p:tavLst>
                                        <p:tav tm="0">
                                          <p:val>
                                            <p:strVal val="#ppt_y-#ppt_h/2"/>
                                          </p:val>
                                        </p:tav>
                                        <p:tav tm="100000">
                                          <p:val>
                                            <p:strVal val="#ppt_y"/>
                                          </p:val>
                                        </p:tav>
                                      </p:tavLst>
                                    </p:anim>
                                    <p:anim calcmode="lin" valueType="num">
                                      <p:cBhvr>
                                        <p:cTn id="17" dur="500" fill="hold"/>
                                        <p:tgtEl>
                                          <p:spTgt spid="94229"/>
                                        </p:tgtEl>
                                        <p:attrNameLst>
                                          <p:attrName>ppt_w</p:attrName>
                                        </p:attrNameLst>
                                      </p:cBhvr>
                                      <p:tavLst>
                                        <p:tav tm="0">
                                          <p:val>
                                            <p:strVal val="#ppt_w"/>
                                          </p:val>
                                        </p:tav>
                                        <p:tav tm="100000">
                                          <p:val>
                                            <p:strVal val="#ppt_w"/>
                                          </p:val>
                                        </p:tav>
                                      </p:tavLst>
                                    </p:anim>
                                    <p:anim calcmode="lin" valueType="num">
                                      <p:cBhvr>
                                        <p:cTn id="18" dur="500" fill="hold"/>
                                        <p:tgtEl>
                                          <p:spTgt spid="94229"/>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94227"/>
                                        </p:tgtEl>
                                        <p:attrNameLst>
                                          <p:attrName>style.visibility</p:attrName>
                                        </p:attrNameLst>
                                      </p:cBhvr>
                                      <p:to>
                                        <p:strVal val="visible"/>
                                      </p:to>
                                    </p:set>
                                    <p:anim calcmode="lin" valueType="num">
                                      <p:cBhvr>
                                        <p:cTn id="23" dur="500" fill="hold"/>
                                        <p:tgtEl>
                                          <p:spTgt spid="94227"/>
                                        </p:tgtEl>
                                        <p:attrNameLst>
                                          <p:attrName>ppt_x</p:attrName>
                                        </p:attrNameLst>
                                      </p:cBhvr>
                                      <p:tavLst>
                                        <p:tav tm="0">
                                          <p:val>
                                            <p:strVal val="#ppt_x"/>
                                          </p:val>
                                        </p:tav>
                                        <p:tav tm="100000">
                                          <p:val>
                                            <p:strVal val="#ppt_x"/>
                                          </p:val>
                                        </p:tav>
                                      </p:tavLst>
                                    </p:anim>
                                    <p:anim calcmode="lin" valueType="num">
                                      <p:cBhvr>
                                        <p:cTn id="24" dur="500" fill="hold"/>
                                        <p:tgtEl>
                                          <p:spTgt spid="94227"/>
                                        </p:tgtEl>
                                        <p:attrNameLst>
                                          <p:attrName>ppt_y</p:attrName>
                                        </p:attrNameLst>
                                      </p:cBhvr>
                                      <p:tavLst>
                                        <p:tav tm="0">
                                          <p:val>
                                            <p:strVal val="#ppt_y-#ppt_h/2"/>
                                          </p:val>
                                        </p:tav>
                                        <p:tav tm="100000">
                                          <p:val>
                                            <p:strVal val="#ppt_y"/>
                                          </p:val>
                                        </p:tav>
                                      </p:tavLst>
                                    </p:anim>
                                    <p:anim calcmode="lin" valueType="num">
                                      <p:cBhvr>
                                        <p:cTn id="25" dur="500" fill="hold"/>
                                        <p:tgtEl>
                                          <p:spTgt spid="94227"/>
                                        </p:tgtEl>
                                        <p:attrNameLst>
                                          <p:attrName>ppt_w</p:attrName>
                                        </p:attrNameLst>
                                      </p:cBhvr>
                                      <p:tavLst>
                                        <p:tav tm="0">
                                          <p:val>
                                            <p:strVal val="#ppt_w"/>
                                          </p:val>
                                        </p:tav>
                                        <p:tav tm="100000">
                                          <p:val>
                                            <p:strVal val="#ppt_w"/>
                                          </p:val>
                                        </p:tav>
                                      </p:tavLst>
                                    </p:anim>
                                    <p:anim calcmode="lin" valueType="num">
                                      <p:cBhvr>
                                        <p:cTn id="26" dur="500" fill="hold"/>
                                        <p:tgtEl>
                                          <p:spTgt spid="94227"/>
                                        </p:tgtEl>
                                        <p:attrNameLst>
                                          <p:attrName>ppt_h</p:attrName>
                                        </p:attrNameLst>
                                      </p:cBhvr>
                                      <p:tavLst>
                                        <p:tav tm="0">
                                          <p:val>
                                            <p:fltVal val="0.00000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4" fill="hold" nodeType="clickEffect">
                                  <p:stCondLst>
                                    <p:cond delay="0"/>
                                  </p:stCondLst>
                                  <p:childTnLst>
                                    <p:set>
                                      <p:cBhvr>
                                        <p:cTn id="30" dur="1" fill="hold">
                                          <p:stCondLst>
                                            <p:cond delay="0"/>
                                          </p:stCondLst>
                                        </p:cTn>
                                        <p:tgtEl>
                                          <p:spTgt spid="94228"/>
                                        </p:tgtEl>
                                        <p:attrNameLst>
                                          <p:attrName>style.visibility</p:attrName>
                                        </p:attrNameLst>
                                      </p:cBhvr>
                                      <p:to>
                                        <p:strVal val="visible"/>
                                      </p:to>
                                    </p:set>
                                    <p:anim calcmode="lin" valueType="num">
                                      <p:cBhvr>
                                        <p:cTn id="31" dur="500" fill="hold"/>
                                        <p:tgtEl>
                                          <p:spTgt spid="94228"/>
                                        </p:tgtEl>
                                        <p:attrNameLst>
                                          <p:attrName>ppt_x</p:attrName>
                                        </p:attrNameLst>
                                      </p:cBhvr>
                                      <p:tavLst>
                                        <p:tav tm="0">
                                          <p:val>
                                            <p:strVal val="#ppt_x"/>
                                          </p:val>
                                        </p:tav>
                                        <p:tav tm="100000">
                                          <p:val>
                                            <p:strVal val="#ppt_x"/>
                                          </p:val>
                                        </p:tav>
                                      </p:tavLst>
                                    </p:anim>
                                    <p:anim calcmode="lin" valueType="num">
                                      <p:cBhvr>
                                        <p:cTn id="32" dur="500" fill="hold"/>
                                        <p:tgtEl>
                                          <p:spTgt spid="94228"/>
                                        </p:tgtEl>
                                        <p:attrNameLst>
                                          <p:attrName>ppt_y</p:attrName>
                                        </p:attrNameLst>
                                      </p:cBhvr>
                                      <p:tavLst>
                                        <p:tav tm="0">
                                          <p:val>
                                            <p:strVal val="#ppt_y+#ppt_h/2"/>
                                          </p:val>
                                        </p:tav>
                                        <p:tav tm="100000">
                                          <p:val>
                                            <p:strVal val="#ppt_y"/>
                                          </p:val>
                                        </p:tav>
                                      </p:tavLst>
                                    </p:anim>
                                    <p:anim calcmode="lin" valueType="num">
                                      <p:cBhvr>
                                        <p:cTn id="33" dur="500" fill="hold"/>
                                        <p:tgtEl>
                                          <p:spTgt spid="94228"/>
                                        </p:tgtEl>
                                        <p:attrNameLst>
                                          <p:attrName>ppt_w</p:attrName>
                                        </p:attrNameLst>
                                      </p:cBhvr>
                                      <p:tavLst>
                                        <p:tav tm="0">
                                          <p:val>
                                            <p:strVal val="#ppt_w"/>
                                          </p:val>
                                        </p:tav>
                                        <p:tav tm="100000">
                                          <p:val>
                                            <p:strVal val="#ppt_w"/>
                                          </p:val>
                                        </p:tav>
                                      </p:tavLst>
                                    </p:anim>
                                    <p:anim calcmode="lin" valueType="num">
                                      <p:cBhvr>
                                        <p:cTn id="34" dur="500" fill="hold"/>
                                        <p:tgtEl>
                                          <p:spTgt spid="94228"/>
                                        </p:tgtEl>
                                        <p:attrNameLst>
                                          <p:attrName>ppt_h</p:attrName>
                                        </p:attrNameLst>
                                      </p:cBhvr>
                                      <p:tavLst>
                                        <p:tav tm="0">
                                          <p:val>
                                            <p:fltVal val="0.00000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94215"/>
                                        </p:tgtEl>
                                        <p:attrNameLst>
                                          <p:attrName>style.visibility</p:attrName>
                                        </p:attrNameLst>
                                      </p:cBhvr>
                                      <p:to>
                                        <p:strVal val="visible"/>
                                      </p:to>
                                    </p:set>
                                    <p:anim calcmode="lin" valueType="num">
                                      <p:cBhvr>
                                        <p:cTn id="39" dur="500" fill="hold"/>
                                        <p:tgtEl>
                                          <p:spTgt spid="94215"/>
                                        </p:tgtEl>
                                        <p:attrNameLst>
                                          <p:attrName>ppt_x</p:attrName>
                                        </p:attrNameLst>
                                      </p:cBhvr>
                                      <p:tavLst>
                                        <p:tav tm="0">
                                          <p:val>
                                            <p:strVal val="#ppt_x-#ppt_w/2"/>
                                          </p:val>
                                        </p:tav>
                                        <p:tav tm="100000">
                                          <p:val>
                                            <p:strVal val="#ppt_x"/>
                                          </p:val>
                                        </p:tav>
                                      </p:tavLst>
                                    </p:anim>
                                    <p:anim calcmode="lin" valueType="num">
                                      <p:cBhvr>
                                        <p:cTn id="40" dur="500" fill="hold"/>
                                        <p:tgtEl>
                                          <p:spTgt spid="94215"/>
                                        </p:tgtEl>
                                        <p:attrNameLst>
                                          <p:attrName>ppt_y</p:attrName>
                                        </p:attrNameLst>
                                      </p:cBhvr>
                                      <p:tavLst>
                                        <p:tav tm="0">
                                          <p:val>
                                            <p:strVal val="#ppt_y"/>
                                          </p:val>
                                        </p:tav>
                                        <p:tav tm="100000">
                                          <p:val>
                                            <p:strVal val="#ppt_y"/>
                                          </p:val>
                                        </p:tav>
                                      </p:tavLst>
                                    </p:anim>
                                    <p:anim calcmode="lin" valueType="num">
                                      <p:cBhvr>
                                        <p:cTn id="41" dur="500" fill="hold"/>
                                        <p:tgtEl>
                                          <p:spTgt spid="94215"/>
                                        </p:tgtEl>
                                        <p:attrNameLst>
                                          <p:attrName>ppt_w</p:attrName>
                                        </p:attrNameLst>
                                      </p:cBhvr>
                                      <p:tavLst>
                                        <p:tav tm="0">
                                          <p:val>
                                            <p:fltVal val="0.000000"/>
                                          </p:val>
                                        </p:tav>
                                        <p:tav tm="100000">
                                          <p:val>
                                            <p:strVal val="#ppt_w"/>
                                          </p:val>
                                        </p:tav>
                                      </p:tavLst>
                                    </p:anim>
                                    <p:anim calcmode="lin" valueType="num">
                                      <p:cBhvr>
                                        <p:cTn id="42" dur="500" fill="hold"/>
                                        <p:tgtEl>
                                          <p:spTgt spid="94215"/>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2" fill="hold" nodeType="clickEffect">
                                  <p:stCondLst>
                                    <p:cond delay="0"/>
                                  </p:stCondLst>
                                  <p:childTnLst>
                                    <p:set>
                                      <p:cBhvr>
                                        <p:cTn id="46" dur="1" fill="hold">
                                          <p:stCondLst>
                                            <p:cond delay="0"/>
                                          </p:stCondLst>
                                        </p:cTn>
                                        <p:tgtEl>
                                          <p:spTgt spid="94216"/>
                                        </p:tgtEl>
                                        <p:attrNameLst>
                                          <p:attrName>style.visibility</p:attrName>
                                        </p:attrNameLst>
                                      </p:cBhvr>
                                      <p:to>
                                        <p:strVal val="visible"/>
                                      </p:to>
                                    </p:set>
                                    <p:anim calcmode="lin" valueType="num">
                                      <p:cBhvr>
                                        <p:cTn id="47" dur="500" fill="hold"/>
                                        <p:tgtEl>
                                          <p:spTgt spid="94216"/>
                                        </p:tgtEl>
                                        <p:attrNameLst>
                                          <p:attrName>ppt_x</p:attrName>
                                        </p:attrNameLst>
                                      </p:cBhvr>
                                      <p:tavLst>
                                        <p:tav tm="0">
                                          <p:val>
                                            <p:strVal val="#ppt_x+#ppt_w/2"/>
                                          </p:val>
                                        </p:tav>
                                        <p:tav tm="100000">
                                          <p:val>
                                            <p:strVal val="#ppt_x"/>
                                          </p:val>
                                        </p:tav>
                                      </p:tavLst>
                                    </p:anim>
                                    <p:anim calcmode="lin" valueType="num">
                                      <p:cBhvr>
                                        <p:cTn id="48" dur="500" fill="hold"/>
                                        <p:tgtEl>
                                          <p:spTgt spid="94216"/>
                                        </p:tgtEl>
                                        <p:attrNameLst>
                                          <p:attrName>ppt_y</p:attrName>
                                        </p:attrNameLst>
                                      </p:cBhvr>
                                      <p:tavLst>
                                        <p:tav tm="0">
                                          <p:val>
                                            <p:strVal val="#ppt_y"/>
                                          </p:val>
                                        </p:tav>
                                        <p:tav tm="100000">
                                          <p:val>
                                            <p:strVal val="#ppt_y"/>
                                          </p:val>
                                        </p:tav>
                                      </p:tavLst>
                                    </p:anim>
                                    <p:anim calcmode="lin" valueType="num">
                                      <p:cBhvr>
                                        <p:cTn id="49" dur="500" fill="hold"/>
                                        <p:tgtEl>
                                          <p:spTgt spid="94216"/>
                                        </p:tgtEl>
                                        <p:attrNameLst>
                                          <p:attrName>ppt_w</p:attrName>
                                        </p:attrNameLst>
                                      </p:cBhvr>
                                      <p:tavLst>
                                        <p:tav tm="0">
                                          <p:val>
                                            <p:fltVal val="0.000000"/>
                                          </p:val>
                                        </p:tav>
                                        <p:tav tm="100000">
                                          <p:val>
                                            <p:strVal val="#ppt_w"/>
                                          </p:val>
                                        </p:tav>
                                      </p:tavLst>
                                    </p:anim>
                                    <p:anim calcmode="lin" valueType="num">
                                      <p:cBhvr>
                                        <p:cTn id="50" dur="500" fill="hold"/>
                                        <p:tgtEl>
                                          <p:spTgt spid="94216"/>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4" fill="hold" nodeType="clickEffect">
                                  <p:stCondLst>
                                    <p:cond delay="0"/>
                                  </p:stCondLst>
                                  <p:childTnLst>
                                    <p:set>
                                      <p:cBhvr>
                                        <p:cTn id="54" dur="1" fill="hold">
                                          <p:stCondLst>
                                            <p:cond delay="0"/>
                                          </p:stCondLst>
                                        </p:cTn>
                                        <p:tgtEl>
                                          <p:spTgt spid="94230"/>
                                        </p:tgtEl>
                                        <p:attrNameLst>
                                          <p:attrName>style.visibility</p:attrName>
                                        </p:attrNameLst>
                                      </p:cBhvr>
                                      <p:to>
                                        <p:strVal val="visible"/>
                                      </p:to>
                                    </p:set>
                                    <p:anim calcmode="lin" valueType="num">
                                      <p:cBhvr>
                                        <p:cTn id="55" dur="500" fill="hold"/>
                                        <p:tgtEl>
                                          <p:spTgt spid="94230"/>
                                        </p:tgtEl>
                                        <p:attrNameLst>
                                          <p:attrName>ppt_x</p:attrName>
                                        </p:attrNameLst>
                                      </p:cBhvr>
                                      <p:tavLst>
                                        <p:tav tm="0">
                                          <p:val>
                                            <p:strVal val="#ppt_x"/>
                                          </p:val>
                                        </p:tav>
                                        <p:tav tm="100000">
                                          <p:val>
                                            <p:strVal val="#ppt_x"/>
                                          </p:val>
                                        </p:tav>
                                      </p:tavLst>
                                    </p:anim>
                                    <p:anim calcmode="lin" valueType="num">
                                      <p:cBhvr>
                                        <p:cTn id="56" dur="500" fill="hold"/>
                                        <p:tgtEl>
                                          <p:spTgt spid="94230"/>
                                        </p:tgtEl>
                                        <p:attrNameLst>
                                          <p:attrName>ppt_y</p:attrName>
                                        </p:attrNameLst>
                                      </p:cBhvr>
                                      <p:tavLst>
                                        <p:tav tm="0">
                                          <p:val>
                                            <p:strVal val="#ppt_y+#ppt_h/2"/>
                                          </p:val>
                                        </p:tav>
                                        <p:tav tm="100000">
                                          <p:val>
                                            <p:strVal val="#ppt_y"/>
                                          </p:val>
                                        </p:tav>
                                      </p:tavLst>
                                    </p:anim>
                                    <p:anim calcmode="lin" valueType="num">
                                      <p:cBhvr>
                                        <p:cTn id="57" dur="500" fill="hold"/>
                                        <p:tgtEl>
                                          <p:spTgt spid="94230"/>
                                        </p:tgtEl>
                                        <p:attrNameLst>
                                          <p:attrName>ppt_w</p:attrName>
                                        </p:attrNameLst>
                                      </p:cBhvr>
                                      <p:tavLst>
                                        <p:tav tm="0">
                                          <p:val>
                                            <p:strVal val="#ppt_w"/>
                                          </p:val>
                                        </p:tav>
                                        <p:tav tm="100000">
                                          <p:val>
                                            <p:strVal val="#ppt_w"/>
                                          </p:val>
                                        </p:tav>
                                      </p:tavLst>
                                    </p:anim>
                                    <p:anim calcmode="lin" valueType="num">
                                      <p:cBhvr>
                                        <p:cTn id="58" dur="500" fill="hold"/>
                                        <p:tgtEl>
                                          <p:spTgt spid="94230"/>
                                        </p:tgtEl>
                                        <p:attrNameLst>
                                          <p:attrName>ppt_h</p:attrName>
                                        </p:attrNameLst>
                                      </p:cBhvr>
                                      <p:tavLst>
                                        <p:tav tm="0">
                                          <p:val>
                                            <p:fltVal val="0.00000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94217"/>
                                        </p:tgtEl>
                                        <p:attrNameLst>
                                          <p:attrName>style.visibility</p:attrName>
                                        </p:attrNameLst>
                                      </p:cBhvr>
                                      <p:to>
                                        <p:strVal val="visible"/>
                                      </p:to>
                                    </p:set>
                                    <p:anim calcmode="lin" valueType="num">
                                      <p:cBhvr>
                                        <p:cTn id="63" dur="500" fill="hold"/>
                                        <p:tgtEl>
                                          <p:spTgt spid="94217"/>
                                        </p:tgtEl>
                                        <p:attrNameLst>
                                          <p:attrName>ppt_x</p:attrName>
                                        </p:attrNameLst>
                                      </p:cBhvr>
                                      <p:tavLst>
                                        <p:tav tm="0">
                                          <p:val>
                                            <p:strVal val="#ppt_x-#ppt_w/2"/>
                                          </p:val>
                                        </p:tav>
                                        <p:tav tm="100000">
                                          <p:val>
                                            <p:strVal val="#ppt_x"/>
                                          </p:val>
                                        </p:tav>
                                      </p:tavLst>
                                    </p:anim>
                                    <p:anim calcmode="lin" valueType="num">
                                      <p:cBhvr>
                                        <p:cTn id="64" dur="500" fill="hold"/>
                                        <p:tgtEl>
                                          <p:spTgt spid="94217"/>
                                        </p:tgtEl>
                                        <p:attrNameLst>
                                          <p:attrName>ppt_y</p:attrName>
                                        </p:attrNameLst>
                                      </p:cBhvr>
                                      <p:tavLst>
                                        <p:tav tm="0">
                                          <p:val>
                                            <p:strVal val="#ppt_y"/>
                                          </p:val>
                                        </p:tav>
                                        <p:tav tm="100000">
                                          <p:val>
                                            <p:strVal val="#ppt_y"/>
                                          </p:val>
                                        </p:tav>
                                      </p:tavLst>
                                    </p:anim>
                                    <p:anim calcmode="lin" valueType="num">
                                      <p:cBhvr>
                                        <p:cTn id="65" dur="500" fill="hold"/>
                                        <p:tgtEl>
                                          <p:spTgt spid="94217"/>
                                        </p:tgtEl>
                                        <p:attrNameLst>
                                          <p:attrName>ppt_w</p:attrName>
                                        </p:attrNameLst>
                                      </p:cBhvr>
                                      <p:tavLst>
                                        <p:tav tm="0">
                                          <p:val>
                                            <p:fltVal val="0.000000"/>
                                          </p:val>
                                        </p:tav>
                                        <p:tav tm="100000">
                                          <p:val>
                                            <p:strVal val="#ppt_w"/>
                                          </p:val>
                                        </p:tav>
                                      </p:tavLst>
                                    </p:anim>
                                    <p:anim calcmode="lin" valueType="num">
                                      <p:cBhvr>
                                        <p:cTn id="66" dur="500" fill="hold"/>
                                        <p:tgtEl>
                                          <p:spTgt spid="94217"/>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nodeType="clickEffect">
                                  <p:stCondLst>
                                    <p:cond delay="0"/>
                                  </p:stCondLst>
                                  <p:childTnLst>
                                    <p:set>
                                      <p:cBhvr>
                                        <p:cTn id="70" dur="1" fill="hold">
                                          <p:stCondLst>
                                            <p:cond delay="0"/>
                                          </p:stCondLst>
                                        </p:cTn>
                                        <p:tgtEl>
                                          <p:spTgt spid="94225"/>
                                        </p:tgtEl>
                                        <p:attrNameLst>
                                          <p:attrName>style.visibility</p:attrName>
                                        </p:attrNameLst>
                                      </p:cBhvr>
                                      <p:to>
                                        <p:strVal val="visible"/>
                                      </p:to>
                                    </p:set>
                                    <p:anim calcmode="lin" valueType="num">
                                      <p:cBhvr>
                                        <p:cTn id="71" dur="500" fill="hold"/>
                                        <p:tgtEl>
                                          <p:spTgt spid="94225"/>
                                        </p:tgtEl>
                                        <p:attrNameLst>
                                          <p:attrName>ppt_x</p:attrName>
                                        </p:attrNameLst>
                                      </p:cBhvr>
                                      <p:tavLst>
                                        <p:tav tm="0">
                                          <p:val>
                                            <p:strVal val="#ppt_x-#ppt_w/2"/>
                                          </p:val>
                                        </p:tav>
                                        <p:tav tm="100000">
                                          <p:val>
                                            <p:strVal val="#ppt_x"/>
                                          </p:val>
                                        </p:tav>
                                      </p:tavLst>
                                    </p:anim>
                                    <p:anim calcmode="lin" valueType="num">
                                      <p:cBhvr>
                                        <p:cTn id="72" dur="500" fill="hold"/>
                                        <p:tgtEl>
                                          <p:spTgt spid="94225"/>
                                        </p:tgtEl>
                                        <p:attrNameLst>
                                          <p:attrName>ppt_y</p:attrName>
                                        </p:attrNameLst>
                                      </p:cBhvr>
                                      <p:tavLst>
                                        <p:tav tm="0">
                                          <p:val>
                                            <p:strVal val="#ppt_y"/>
                                          </p:val>
                                        </p:tav>
                                        <p:tav tm="100000">
                                          <p:val>
                                            <p:strVal val="#ppt_y"/>
                                          </p:val>
                                        </p:tav>
                                      </p:tavLst>
                                    </p:anim>
                                    <p:anim calcmode="lin" valueType="num">
                                      <p:cBhvr>
                                        <p:cTn id="73" dur="500" fill="hold"/>
                                        <p:tgtEl>
                                          <p:spTgt spid="94225"/>
                                        </p:tgtEl>
                                        <p:attrNameLst>
                                          <p:attrName>ppt_w</p:attrName>
                                        </p:attrNameLst>
                                      </p:cBhvr>
                                      <p:tavLst>
                                        <p:tav tm="0">
                                          <p:val>
                                            <p:fltVal val="0.000000"/>
                                          </p:val>
                                        </p:tav>
                                        <p:tav tm="100000">
                                          <p:val>
                                            <p:strVal val="#ppt_w"/>
                                          </p:val>
                                        </p:tav>
                                      </p:tavLst>
                                    </p:anim>
                                    <p:anim calcmode="lin" valueType="num">
                                      <p:cBhvr>
                                        <p:cTn id="74" dur="500" fill="hold"/>
                                        <p:tgtEl>
                                          <p:spTgt spid="94225"/>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2" fill="hold" nodeType="clickEffect">
                                  <p:stCondLst>
                                    <p:cond delay="0"/>
                                  </p:stCondLst>
                                  <p:childTnLst>
                                    <p:set>
                                      <p:cBhvr>
                                        <p:cTn id="78" dur="1" fill="hold">
                                          <p:stCondLst>
                                            <p:cond delay="0"/>
                                          </p:stCondLst>
                                        </p:cTn>
                                        <p:tgtEl>
                                          <p:spTgt spid="94218"/>
                                        </p:tgtEl>
                                        <p:attrNameLst>
                                          <p:attrName>style.visibility</p:attrName>
                                        </p:attrNameLst>
                                      </p:cBhvr>
                                      <p:to>
                                        <p:strVal val="visible"/>
                                      </p:to>
                                    </p:set>
                                    <p:anim calcmode="lin" valueType="num">
                                      <p:cBhvr>
                                        <p:cTn id="79" dur="500" fill="hold"/>
                                        <p:tgtEl>
                                          <p:spTgt spid="94218"/>
                                        </p:tgtEl>
                                        <p:attrNameLst>
                                          <p:attrName>ppt_x</p:attrName>
                                        </p:attrNameLst>
                                      </p:cBhvr>
                                      <p:tavLst>
                                        <p:tav tm="0">
                                          <p:val>
                                            <p:strVal val="#ppt_x+#ppt_w/2"/>
                                          </p:val>
                                        </p:tav>
                                        <p:tav tm="100000">
                                          <p:val>
                                            <p:strVal val="#ppt_x"/>
                                          </p:val>
                                        </p:tav>
                                      </p:tavLst>
                                    </p:anim>
                                    <p:anim calcmode="lin" valueType="num">
                                      <p:cBhvr>
                                        <p:cTn id="80" dur="500" fill="hold"/>
                                        <p:tgtEl>
                                          <p:spTgt spid="94218"/>
                                        </p:tgtEl>
                                        <p:attrNameLst>
                                          <p:attrName>ppt_y</p:attrName>
                                        </p:attrNameLst>
                                      </p:cBhvr>
                                      <p:tavLst>
                                        <p:tav tm="0">
                                          <p:val>
                                            <p:strVal val="#ppt_y"/>
                                          </p:val>
                                        </p:tav>
                                        <p:tav tm="100000">
                                          <p:val>
                                            <p:strVal val="#ppt_y"/>
                                          </p:val>
                                        </p:tav>
                                      </p:tavLst>
                                    </p:anim>
                                    <p:anim calcmode="lin" valueType="num">
                                      <p:cBhvr>
                                        <p:cTn id="81" dur="500" fill="hold"/>
                                        <p:tgtEl>
                                          <p:spTgt spid="94218"/>
                                        </p:tgtEl>
                                        <p:attrNameLst>
                                          <p:attrName>ppt_w</p:attrName>
                                        </p:attrNameLst>
                                      </p:cBhvr>
                                      <p:tavLst>
                                        <p:tav tm="0">
                                          <p:val>
                                            <p:fltVal val="0.000000"/>
                                          </p:val>
                                        </p:tav>
                                        <p:tav tm="100000">
                                          <p:val>
                                            <p:strVal val="#ppt_w"/>
                                          </p:val>
                                        </p:tav>
                                      </p:tavLst>
                                    </p:anim>
                                    <p:anim calcmode="lin" valueType="num">
                                      <p:cBhvr>
                                        <p:cTn id="82" dur="500" fill="hold"/>
                                        <p:tgtEl>
                                          <p:spTgt spid="94218"/>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2" fill="hold" nodeType="clickEffect">
                                  <p:stCondLst>
                                    <p:cond delay="0"/>
                                  </p:stCondLst>
                                  <p:childTnLst>
                                    <p:set>
                                      <p:cBhvr>
                                        <p:cTn id="86" dur="1" fill="hold">
                                          <p:stCondLst>
                                            <p:cond delay="0"/>
                                          </p:stCondLst>
                                        </p:cTn>
                                        <p:tgtEl>
                                          <p:spTgt spid="94226"/>
                                        </p:tgtEl>
                                        <p:attrNameLst>
                                          <p:attrName>style.visibility</p:attrName>
                                        </p:attrNameLst>
                                      </p:cBhvr>
                                      <p:to>
                                        <p:strVal val="visible"/>
                                      </p:to>
                                    </p:set>
                                    <p:anim calcmode="lin" valueType="num">
                                      <p:cBhvr>
                                        <p:cTn id="87" dur="500" fill="hold"/>
                                        <p:tgtEl>
                                          <p:spTgt spid="94226"/>
                                        </p:tgtEl>
                                        <p:attrNameLst>
                                          <p:attrName>ppt_x</p:attrName>
                                        </p:attrNameLst>
                                      </p:cBhvr>
                                      <p:tavLst>
                                        <p:tav tm="0">
                                          <p:val>
                                            <p:strVal val="#ppt_x+#ppt_w/2"/>
                                          </p:val>
                                        </p:tav>
                                        <p:tav tm="100000">
                                          <p:val>
                                            <p:strVal val="#ppt_x"/>
                                          </p:val>
                                        </p:tav>
                                      </p:tavLst>
                                    </p:anim>
                                    <p:anim calcmode="lin" valueType="num">
                                      <p:cBhvr>
                                        <p:cTn id="88" dur="500" fill="hold"/>
                                        <p:tgtEl>
                                          <p:spTgt spid="94226"/>
                                        </p:tgtEl>
                                        <p:attrNameLst>
                                          <p:attrName>ppt_y</p:attrName>
                                        </p:attrNameLst>
                                      </p:cBhvr>
                                      <p:tavLst>
                                        <p:tav tm="0">
                                          <p:val>
                                            <p:strVal val="#ppt_y"/>
                                          </p:val>
                                        </p:tav>
                                        <p:tav tm="100000">
                                          <p:val>
                                            <p:strVal val="#ppt_y"/>
                                          </p:val>
                                        </p:tav>
                                      </p:tavLst>
                                    </p:anim>
                                    <p:anim calcmode="lin" valueType="num">
                                      <p:cBhvr>
                                        <p:cTn id="89" dur="500" fill="hold"/>
                                        <p:tgtEl>
                                          <p:spTgt spid="94226"/>
                                        </p:tgtEl>
                                        <p:attrNameLst>
                                          <p:attrName>ppt_w</p:attrName>
                                        </p:attrNameLst>
                                      </p:cBhvr>
                                      <p:tavLst>
                                        <p:tav tm="0">
                                          <p:val>
                                            <p:fltVal val="0.000000"/>
                                          </p:val>
                                        </p:tav>
                                        <p:tav tm="100000">
                                          <p:val>
                                            <p:strVal val="#ppt_w"/>
                                          </p:val>
                                        </p:tav>
                                      </p:tavLst>
                                    </p:anim>
                                    <p:anim calcmode="lin" valueType="num">
                                      <p:cBhvr>
                                        <p:cTn id="90" dur="500" fill="hold"/>
                                        <p:tgtEl>
                                          <p:spTgt spid="94226"/>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4" fill="hold" nodeType="clickEffect">
                                  <p:stCondLst>
                                    <p:cond delay="0"/>
                                  </p:stCondLst>
                                  <p:childTnLst>
                                    <p:set>
                                      <p:cBhvr>
                                        <p:cTn id="94" dur="1" fill="hold">
                                          <p:stCondLst>
                                            <p:cond delay="0"/>
                                          </p:stCondLst>
                                        </p:cTn>
                                        <p:tgtEl>
                                          <p:spTgt spid="94231"/>
                                        </p:tgtEl>
                                        <p:attrNameLst>
                                          <p:attrName>style.visibility</p:attrName>
                                        </p:attrNameLst>
                                      </p:cBhvr>
                                      <p:to>
                                        <p:strVal val="visible"/>
                                      </p:to>
                                    </p:set>
                                    <p:anim calcmode="lin" valueType="num">
                                      <p:cBhvr>
                                        <p:cTn id="95" dur="500" fill="hold"/>
                                        <p:tgtEl>
                                          <p:spTgt spid="94231"/>
                                        </p:tgtEl>
                                        <p:attrNameLst>
                                          <p:attrName>ppt_x</p:attrName>
                                        </p:attrNameLst>
                                      </p:cBhvr>
                                      <p:tavLst>
                                        <p:tav tm="0">
                                          <p:val>
                                            <p:strVal val="#ppt_x"/>
                                          </p:val>
                                        </p:tav>
                                        <p:tav tm="100000">
                                          <p:val>
                                            <p:strVal val="#ppt_x"/>
                                          </p:val>
                                        </p:tav>
                                      </p:tavLst>
                                    </p:anim>
                                    <p:anim calcmode="lin" valueType="num">
                                      <p:cBhvr>
                                        <p:cTn id="96" dur="500" fill="hold"/>
                                        <p:tgtEl>
                                          <p:spTgt spid="94231"/>
                                        </p:tgtEl>
                                        <p:attrNameLst>
                                          <p:attrName>ppt_y</p:attrName>
                                        </p:attrNameLst>
                                      </p:cBhvr>
                                      <p:tavLst>
                                        <p:tav tm="0">
                                          <p:val>
                                            <p:strVal val="#ppt_y+#ppt_h/2"/>
                                          </p:val>
                                        </p:tav>
                                        <p:tav tm="100000">
                                          <p:val>
                                            <p:strVal val="#ppt_y"/>
                                          </p:val>
                                        </p:tav>
                                      </p:tavLst>
                                    </p:anim>
                                    <p:anim calcmode="lin" valueType="num">
                                      <p:cBhvr>
                                        <p:cTn id="97" dur="500" fill="hold"/>
                                        <p:tgtEl>
                                          <p:spTgt spid="94231"/>
                                        </p:tgtEl>
                                        <p:attrNameLst>
                                          <p:attrName>ppt_w</p:attrName>
                                        </p:attrNameLst>
                                      </p:cBhvr>
                                      <p:tavLst>
                                        <p:tav tm="0">
                                          <p:val>
                                            <p:strVal val="#ppt_w"/>
                                          </p:val>
                                        </p:tav>
                                        <p:tav tm="100000">
                                          <p:val>
                                            <p:strVal val="#ppt_w"/>
                                          </p:val>
                                        </p:tav>
                                      </p:tavLst>
                                    </p:anim>
                                    <p:anim calcmode="lin" valueType="num">
                                      <p:cBhvr>
                                        <p:cTn id="98" dur="500" fill="hold"/>
                                        <p:tgtEl>
                                          <p:spTgt spid="94231"/>
                                        </p:tgtEl>
                                        <p:attrNameLst>
                                          <p:attrName>ppt_h</p:attrName>
                                        </p:attrNameLst>
                                      </p:cBhvr>
                                      <p:tavLst>
                                        <p:tav tm="0">
                                          <p:val>
                                            <p:fltVal val="0.00000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8" fill="hold" nodeType="clickEffect">
                                  <p:stCondLst>
                                    <p:cond delay="0"/>
                                  </p:stCondLst>
                                  <p:childTnLst>
                                    <p:set>
                                      <p:cBhvr>
                                        <p:cTn id="102" dur="1" fill="hold">
                                          <p:stCondLst>
                                            <p:cond delay="0"/>
                                          </p:stCondLst>
                                        </p:cTn>
                                        <p:tgtEl>
                                          <p:spTgt spid="94234"/>
                                        </p:tgtEl>
                                        <p:attrNameLst>
                                          <p:attrName>style.visibility</p:attrName>
                                        </p:attrNameLst>
                                      </p:cBhvr>
                                      <p:to>
                                        <p:strVal val="visible"/>
                                      </p:to>
                                    </p:set>
                                    <p:anim calcmode="lin" valueType="num">
                                      <p:cBhvr>
                                        <p:cTn id="103" dur="500" fill="hold"/>
                                        <p:tgtEl>
                                          <p:spTgt spid="94234"/>
                                        </p:tgtEl>
                                        <p:attrNameLst>
                                          <p:attrName>ppt_x</p:attrName>
                                        </p:attrNameLst>
                                      </p:cBhvr>
                                      <p:tavLst>
                                        <p:tav tm="0">
                                          <p:val>
                                            <p:strVal val="#ppt_x-#ppt_w/2"/>
                                          </p:val>
                                        </p:tav>
                                        <p:tav tm="100000">
                                          <p:val>
                                            <p:strVal val="#ppt_x"/>
                                          </p:val>
                                        </p:tav>
                                      </p:tavLst>
                                    </p:anim>
                                    <p:anim calcmode="lin" valueType="num">
                                      <p:cBhvr>
                                        <p:cTn id="104" dur="500" fill="hold"/>
                                        <p:tgtEl>
                                          <p:spTgt spid="94234"/>
                                        </p:tgtEl>
                                        <p:attrNameLst>
                                          <p:attrName>ppt_y</p:attrName>
                                        </p:attrNameLst>
                                      </p:cBhvr>
                                      <p:tavLst>
                                        <p:tav tm="0">
                                          <p:val>
                                            <p:strVal val="#ppt_y"/>
                                          </p:val>
                                        </p:tav>
                                        <p:tav tm="100000">
                                          <p:val>
                                            <p:strVal val="#ppt_y"/>
                                          </p:val>
                                        </p:tav>
                                      </p:tavLst>
                                    </p:anim>
                                    <p:anim calcmode="lin" valueType="num">
                                      <p:cBhvr>
                                        <p:cTn id="105" dur="500" fill="hold"/>
                                        <p:tgtEl>
                                          <p:spTgt spid="94234"/>
                                        </p:tgtEl>
                                        <p:attrNameLst>
                                          <p:attrName>ppt_w</p:attrName>
                                        </p:attrNameLst>
                                      </p:cBhvr>
                                      <p:tavLst>
                                        <p:tav tm="0">
                                          <p:val>
                                            <p:fltVal val="0.000000"/>
                                          </p:val>
                                        </p:tav>
                                        <p:tav tm="100000">
                                          <p:val>
                                            <p:strVal val="#ppt_w"/>
                                          </p:val>
                                        </p:tav>
                                      </p:tavLst>
                                    </p:anim>
                                    <p:anim calcmode="lin" valueType="num">
                                      <p:cBhvr>
                                        <p:cTn id="106" dur="500" fill="hold"/>
                                        <p:tgtEl>
                                          <p:spTgt spid="94234"/>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7" presetClass="entr" presetSubtype="1" fill="hold" nodeType="clickEffect">
                                  <p:stCondLst>
                                    <p:cond delay="0"/>
                                  </p:stCondLst>
                                  <p:childTnLst>
                                    <p:set>
                                      <p:cBhvr>
                                        <p:cTn id="110" dur="1" fill="hold">
                                          <p:stCondLst>
                                            <p:cond delay="0"/>
                                          </p:stCondLst>
                                        </p:cTn>
                                        <p:tgtEl>
                                          <p:spTgt spid="94232"/>
                                        </p:tgtEl>
                                        <p:attrNameLst>
                                          <p:attrName>style.visibility</p:attrName>
                                        </p:attrNameLst>
                                      </p:cBhvr>
                                      <p:to>
                                        <p:strVal val="visible"/>
                                      </p:to>
                                    </p:set>
                                    <p:anim calcmode="lin" valueType="num">
                                      <p:cBhvr>
                                        <p:cTn id="111" dur="500" fill="hold"/>
                                        <p:tgtEl>
                                          <p:spTgt spid="94232"/>
                                        </p:tgtEl>
                                        <p:attrNameLst>
                                          <p:attrName>ppt_x</p:attrName>
                                        </p:attrNameLst>
                                      </p:cBhvr>
                                      <p:tavLst>
                                        <p:tav tm="0">
                                          <p:val>
                                            <p:strVal val="#ppt_x"/>
                                          </p:val>
                                        </p:tav>
                                        <p:tav tm="100000">
                                          <p:val>
                                            <p:strVal val="#ppt_x"/>
                                          </p:val>
                                        </p:tav>
                                      </p:tavLst>
                                    </p:anim>
                                    <p:anim calcmode="lin" valueType="num">
                                      <p:cBhvr>
                                        <p:cTn id="112" dur="500" fill="hold"/>
                                        <p:tgtEl>
                                          <p:spTgt spid="94232"/>
                                        </p:tgtEl>
                                        <p:attrNameLst>
                                          <p:attrName>ppt_y</p:attrName>
                                        </p:attrNameLst>
                                      </p:cBhvr>
                                      <p:tavLst>
                                        <p:tav tm="0">
                                          <p:val>
                                            <p:strVal val="#ppt_y-#ppt_h/2"/>
                                          </p:val>
                                        </p:tav>
                                        <p:tav tm="100000">
                                          <p:val>
                                            <p:strVal val="#ppt_y"/>
                                          </p:val>
                                        </p:tav>
                                      </p:tavLst>
                                    </p:anim>
                                    <p:anim calcmode="lin" valueType="num">
                                      <p:cBhvr>
                                        <p:cTn id="113" dur="500" fill="hold"/>
                                        <p:tgtEl>
                                          <p:spTgt spid="94232"/>
                                        </p:tgtEl>
                                        <p:attrNameLst>
                                          <p:attrName>ppt_w</p:attrName>
                                        </p:attrNameLst>
                                      </p:cBhvr>
                                      <p:tavLst>
                                        <p:tav tm="0">
                                          <p:val>
                                            <p:strVal val="#ppt_w"/>
                                          </p:val>
                                        </p:tav>
                                        <p:tav tm="100000">
                                          <p:val>
                                            <p:strVal val="#ppt_w"/>
                                          </p:val>
                                        </p:tav>
                                      </p:tavLst>
                                    </p:anim>
                                    <p:anim calcmode="lin" valueType="num">
                                      <p:cBhvr>
                                        <p:cTn id="114" dur="500" fill="hold"/>
                                        <p:tgtEl>
                                          <p:spTgt spid="94232"/>
                                        </p:tgtEl>
                                        <p:attrNameLst>
                                          <p:attrName>ppt_h</p:attrName>
                                        </p:attrNameLst>
                                      </p:cBhvr>
                                      <p:tavLst>
                                        <p:tav tm="0">
                                          <p:val>
                                            <p:fltVal val="0.000000"/>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4" fill="hold" nodeType="clickEffect">
                                  <p:stCondLst>
                                    <p:cond delay="0"/>
                                  </p:stCondLst>
                                  <p:childTnLst>
                                    <p:set>
                                      <p:cBhvr>
                                        <p:cTn id="118" dur="1" fill="hold">
                                          <p:stCondLst>
                                            <p:cond delay="0"/>
                                          </p:stCondLst>
                                        </p:cTn>
                                        <p:tgtEl>
                                          <p:spTgt spid="94219"/>
                                        </p:tgtEl>
                                        <p:attrNameLst>
                                          <p:attrName>style.visibility</p:attrName>
                                        </p:attrNameLst>
                                      </p:cBhvr>
                                      <p:to>
                                        <p:strVal val="visible"/>
                                      </p:to>
                                    </p:set>
                                    <p:anim calcmode="lin" valueType="num">
                                      <p:cBhvr>
                                        <p:cTn id="119" dur="500" fill="hold"/>
                                        <p:tgtEl>
                                          <p:spTgt spid="94219"/>
                                        </p:tgtEl>
                                        <p:attrNameLst>
                                          <p:attrName>ppt_x</p:attrName>
                                        </p:attrNameLst>
                                      </p:cBhvr>
                                      <p:tavLst>
                                        <p:tav tm="0">
                                          <p:val>
                                            <p:strVal val="#ppt_x"/>
                                          </p:val>
                                        </p:tav>
                                        <p:tav tm="100000">
                                          <p:val>
                                            <p:strVal val="#ppt_x"/>
                                          </p:val>
                                        </p:tav>
                                      </p:tavLst>
                                    </p:anim>
                                    <p:anim calcmode="lin" valueType="num">
                                      <p:cBhvr>
                                        <p:cTn id="120" dur="500" fill="hold"/>
                                        <p:tgtEl>
                                          <p:spTgt spid="94219"/>
                                        </p:tgtEl>
                                        <p:attrNameLst>
                                          <p:attrName>ppt_y</p:attrName>
                                        </p:attrNameLst>
                                      </p:cBhvr>
                                      <p:tavLst>
                                        <p:tav tm="0">
                                          <p:val>
                                            <p:strVal val="#ppt_y+#ppt_h/2"/>
                                          </p:val>
                                        </p:tav>
                                        <p:tav tm="100000">
                                          <p:val>
                                            <p:strVal val="#ppt_y"/>
                                          </p:val>
                                        </p:tav>
                                      </p:tavLst>
                                    </p:anim>
                                    <p:anim calcmode="lin" valueType="num">
                                      <p:cBhvr>
                                        <p:cTn id="121" dur="500" fill="hold"/>
                                        <p:tgtEl>
                                          <p:spTgt spid="94219"/>
                                        </p:tgtEl>
                                        <p:attrNameLst>
                                          <p:attrName>ppt_w</p:attrName>
                                        </p:attrNameLst>
                                      </p:cBhvr>
                                      <p:tavLst>
                                        <p:tav tm="0">
                                          <p:val>
                                            <p:strVal val="#ppt_w"/>
                                          </p:val>
                                        </p:tav>
                                        <p:tav tm="100000">
                                          <p:val>
                                            <p:strVal val="#ppt_w"/>
                                          </p:val>
                                        </p:tav>
                                      </p:tavLst>
                                    </p:anim>
                                    <p:anim calcmode="lin" valueType="num">
                                      <p:cBhvr>
                                        <p:cTn id="122" dur="500" fill="hold"/>
                                        <p:tgtEl>
                                          <p:spTgt spid="94219"/>
                                        </p:tgtEl>
                                        <p:attrNameLst>
                                          <p:attrName>ppt_h</p:attrName>
                                        </p:attrNameLst>
                                      </p:cBhvr>
                                      <p:tavLst>
                                        <p:tav tm="0">
                                          <p:val>
                                            <p:fltVal val="0.00000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7" presetClass="entr" presetSubtype="8" fill="hold" nodeType="clickEffect">
                                  <p:stCondLst>
                                    <p:cond delay="0"/>
                                  </p:stCondLst>
                                  <p:childTnLst>
                                    <p:set>
                                      <p:cBhvr>
                                        <p:cTn id="126" dur="1" fill="hold">
                                          <p:stCondLst>
                                            <p:cond delay="0"/>
                                          </p:stCondLst>
                                        </p:cTn>
                                        <p:tgtEl>
                                          <p:spTgt spid="94220"/>
                                        </p:tgtEl>
                                        <p:attrNameLst>
                                          <p:attrName>style.visibility</p:attrName>
                                        </p:attrNameLst>
                                      </p:cBhvr>
                                      <p:to>
                                        <p:strVal val="visible"/>
                                      </p:to>
                                    </p:set>
                                    <p:anim calcmode="lin" valueType="num">
                                      <p:cBhvr>
                                        <p:cTn id="127" dur="500" fill="hold"/>
                                        <p:tgtEl>
                                          <p:spTgt spid="94220"/>
                                        </p:tgtEl>
                                        <p:attrNameLst>
                                          <p:attrName>ppt_x</p:attrName>
                                        </p:attrNameLst>
                                      </p:cBhvr>
                                      <p:tavLst>
                                        <p:tav tm="0">
                                          <p:val>
                                            <p:strVal val="#ppt_x-#ppt_w/2"/>
                                          </p:val>
                                        </p:tav>
                                        <p:tav tm="100000">
                                          <p:val>
                                            <p:strVal val="#ppt_x"/>
                                          </p:val>
                                        </p:tav>
                                      </p:tavLst>
                                    </p:anim>
                                    <p:anim calcmode="lin" valueType="num">
                                      <p:cBhvr>
                                        <p:cTn id="128" dur="500" fill="hold"/>
                                        <p:tgtEl>
                                          <p:spTgt spid="94220"/>
                                        </p:tgtEl>
                                        <p:attrNameLst>
                                          <p:attrName>ppt_y</p:attrName>
                                        </p:attrNameLst>
                                      </p:cBhvr>
                                      <p:tavLst>
                                        <p:tav tm="0">
                                          <p:val>
                                            <p:strVal val="#ppt_y"/>
                                          </p:val>
                                        </p:tav>
                                        <p:tav tm="100000">
                                          <p:val>
                                            <p:strVal val="#ppt_y"/>
                                          </p:val>
                                        </p:tav>
                                      </p:tavLst>
                                    </p:anim>
                                    <p:anim calcmode="lin" valueType="num">
                                      <p:cBhvr>
                                        <p:cTn id="129" dur="500" fill="hold"/>
                                        <p:tgtEl>
                                          <p:spTgt spid="94220"/>
                                        </p:tgtEl>
                                        <p:attrNameLst>
                                          <p:attrName>ppt_w</p:attrName>
                                        </p:attrNameLst>
                                      </p:cBhvr>
                                      <p:tavLst>
                                        <p:tav tm="0">
                                          <p:val>
                                            <p:fltVal val="0.000000"/>
                                          </p:val>
                                        </p:tav>
                                        <p:tav tm="100000">
                                          <p:val>
                                            <p:strVal val="#ppt_w"/>
                                          </p:val>
                                        </p:tav>
                                      </p:tavLst>
                                    </p:anim>
                                    <p:anim calcmode="lin" valueType="num">
                                      <p:cBhvr>
                                        <p:cTn id="130" dur="500" fill="hold"/>
                                        <p:tgtEl>
                                          <p:spTgt spid="94220"/>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7" presetClass="entr" presetSubtype="2" fill="hold" nodeType="clickEffect">
                                  <p:stCondLst>
                                    <p:cond delay="0"/>
                                  </p:stCondLst>
                                  <p:childTnLst>
                                    <p:set>
                                      <p:cBhvr>
                                        <p:cTn id="134" dur="1" fill="hold">
                                          <p:stCondLst>
                                            <p:cond delay="0"/>
                                          </p:stCondLst>
                                        </p:cTn>
                                        <p:tgtEl>
                                          <p:spTgt spid="94221"/>
                                        </p:tgtEl>
                                        <p:attrNameLst>
                                          <p:attrName>style.visibility</p:attrName>
                                        </p:attrNameLst>
                                      </p:cBhvr>
                                      <p:to>
                                        <p:strVal val="visible"/>
                                      </p:to>
                                    </p:set>
                                    <p:anim calcmode="lin" valueType="num">
                                      <p:cBhvr>
                                        <p:cTn id="135" dur="500" fill="hold"/>
                                        <p:tgtEl>
                                          <p:spTgt spid="94221"/>
                                        </p:tgtEl>
                                        <p:attrNameLst>
                                          <p:attrName>ppt_x</p:attrName>
                                        </p:attrNameLst>
                                      </p:cBhvr>
                                      <p:tavLst>
                                        <p:tav tm="0">
                                          <p:val>
                                            <p:strVal val="#ppt_x+#ppt_w/2"/>
                                          </p:val>
                                        </p:tav>
                                        <p:tav tm="100000">
                                          <p:val>
                                            <p:strVal val="#ppt_x"/>
                                          </p:val>
                                        </p:tav>
                                      </p:tavLst>
                                    </p:anim>
                                    <p:anim calcmode="lin" valueType="num">
                                      <p:cBhvr>
                                        <p:cTn id="136" dur="500" fill="hold"/>
                                        <p:tgtEl>
                                          <p:spTgt spid="94221"/>
                                        </p:tgtEl>
                                        <p:attrNameLst>
                                          <p:attrName>ppt_y</p:attrName>
                                        </p:attrNameLst>
                                      </p:cBhvr>
                                      <p:tavLst>
                                        <p:tav tm="0">
                                          <p:val>
                                            <p:strVal val="#ppt_y"/>
                                          </p:val>
                                        </p:tav>
                                        <p:tav tm="100000">
                                          <p:val>
                                            <p:strVal val="#ppt_y"/>
                                          </p:val>
                                        </p:tav>
                                      </p:tavLst>
                                    </p:anim>
                                    <p:anim calcmode="lin" valueType="num">
                                      <p:cBhvr>
                                        <p:cTn id="137" dur="500" fill="hold"/>
                                        <p:tgtEl>
                                          <p:spTgt spid="94221"/>
                                        </p:tgtEl>
                                        <p:attrNameLst>
                                          <p:attrName>ppt_w</p:attrName>
                                        </p:attrNameLst>
                                      </p:cBhvr>
                                      <p:tavLst>
                                        <p:tav tm="0">
                                          <p:val>
                                            <p:fltVal val="0.000000"/>
                                          </p:val>
                                        </p:tav>
                                        <p:tav tm="100000">
                                          <p:val>
                                            <p:strVal val="#ppt_w"/>
                                          </p:val>
                                        </p:tav>
                                      </p:tavLst>
                                    </p:anim>
                                    <p:anim calcmode="lin" valueType="num">
                                      <p:cBhvr>
                                        <p:cTn id="138" dur="500" fill="hold"/>
                                        <p:tgtEl>
                                          <p:spTgt spid="94221"/>
                                        </p:tgtEl>
                                        <p:attrNameLst>
                                          <p:attrName>ppt_h</p:attrName>
                                        </p:attrNameLst>
                                      </p:cBhvr>
                                      <p:tavLst>
                                        <p:tav tm="0">
                                          <p:val>
                                            <p:strVal val="#ppt_h"/>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17" presetClass="entr" presetSubtype="8" fill="hold" nodeType="clickEffect">
                                  <p:stCondLst>
                                    <p:cond delay="0"/>
                                  </p:stCondLst>
                                  <p:childTnLst>
                                    <p:set>
                                      <p:cBhvr>
                                        <p:cTn id="142" dur="1" fill="hold">
                                          <p:stCondLst>
                                            <p:cond delay="0"/>
                                          </p:stCondLst>
                                        </p:cTn>
                                        <p:tgtEl>
                                          <p:spTgt spid="94233"/>
                                        </p:tgtEl>
                                        <p:attrNameLst>
                                          <p:attrName>style.visibility</p:attrName>
                                        </p:attrNameLst>
                                      </p:cBhvr>
                                      <p:to>
                                        <p:strVal val="visible"/>
                                      </p:to>
                                    </p:set>
                                    <p:anim calcmode="lin" valueType="num">
                                      <p:cBhvr>
                                        <p:cTn id="143" dur="500" fill="hold"/>
                                        <p:tgtEl>
                                          <p:spTgt spid="94233"/>
                                        </p:tgtEl>
                                        <p:attrNameLst>
                                          <p:attrName>ppt_x</p:attrName>
                                        </p:attrNameLst>
                                      </p:cBhvr>
                                      <p:tavLst>
                                        <p:tav tm="0">
                                          <p:val>
                                            <p:strVal val="#ppt_x-#ppt_w/2"/>
                                          </p:val>
                                        </p:tav>
                                        <p:tav tm="100000">
                                          <p:val>
                                            <p:strVal val="#ppt_x"/>
                                          </p:val>
                                        </p:tav>
                                      </p:tavLst>
                                    </p:anim>
                                    <p:anim calcmode="lin" valueType="num">
                                      <p:cBhvr>
                                        <p:cTn id="144" dur="500" fill="hold"/>
                                        <p:tgtEl>
                                          <p:spTgt spid="94233"/>
                                        </p:tgtEl>
                                        <p:attrNameLst>
                                          <p:attrName>ppt_y</p:attrName>
                                        </p:attrNameLst>
                                      </p:cBhvr>
                                      <p:tavLst>
                                        <p:tav tm="0">
                                          <p:val>
                                            <p:strVal val="#ppt_y"/>
                                          </p:val>
                                        </p:tav>
                                        <p:tav tm="100000">
                                          <p:val>
                                            <p:strVal val="#ppt_y"/>
                                          </p:val>
                                        </p:tav>
                                      </p:tavLst>
                                    </p:anim>
                                    <p:anim calcmode="lin" valueType="num">
                                      <p:cBhvr>
                                        <p:cTn id="145" dur="500" fill="hold"/>
                                        <p:tgtEl>
                                          <p:spTgt spid="94233"/>
                                        </p:tgtEl>
                                        <p:attrNameLst>
                                          <p:attrName>ppt_w</p:attrName>
                                        </p:attrNameLst>
                                      </p:cBhvr>
                                      <p:tavLst>
                                        <p:tav tm="0">
                                          <p:val>
                                            <p:fltVal val="0.000000"/>
                                          </p:val>
                                        </p:tav>
                                        <p:tav tm="100000">
                                          <p:val>
                                            <p:strVal val="#ppt_w"/>
                                          </p:val>
                                        </p:tav>
                                      </p:tavLst>
                                    </p:anim>
                                    <p:anim calcmode="lin" valueType="num">
                                      <p:cBhvr>
                                        <p:cTn id="146" dur="500" fill="hold"/>
                                        <p:tgtEl>
                                          <p:spTgt spid="94233"/>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7" presetClass="entr" presetSubtype="2" fill="hold" nodeType="clickEffect">
                                  <p:stCondLst>
                                    <p:cond delay="0"/>
                                  </p:stCondLst>
                                  <p:childTnLst>
                                    <p:set>
                                      <p:cBhvr>
                                        <p:cTn id="150" dur="1" fill="hold">
                                          <p:stCondLst>
                                            <p:cond delay="0"/>
                                          </p:stCondLst>
                                        </p:cTn>
                                        <p:tgtEl>
                                          <p:spTgt spid="94222"/>
                                        </p:tgtEl>
                                        <p:attrNameLst>
                                          <p:attrName>style.visibility</p:attrName>
                                        </p:attrNameLst>
                                      </p:cBhvr>
                                      <p:to>
                                        <p:strVal val="visible"/>
                                      </p:to>
                                    </p:set>
                                    <p:anim calcmode="lin" valueType="num">
                                      <p:cBhvr>
                                        <p:cTn id="151" dur="500" fill="hold"/>
                                        <p:tgtEl>
                                          <p:spTgt spid="94222"/>
                                        </p:tgtEl>
                                        <p:attrNameLst>
                                          <p:attrName>ppt_x</p:attrName>
                                        </p:attrNameLst>
                                      </p:cBhvr>
                                      <p:tavLst>
                                        <p:tav tm="0">
                                          <p:val>
                                            <p:strVal val="#ppt_x+#ppt_w/2"/>
                                          </p:val>
                                        </p:tav>
                                        <p:tav tm="100000">
                                          <p:val>
                                            <p:strVal val="#ppt_x"/>
                                          </p:val>
                                        </p:tav>
                                      </p:tavLst>
                                    </p:anim>
                                    <p:anim calcmode="lin" valueType="num">
                                      <p:cBhvr>
                                        <p:cTn id="152" dur="500" fill="hold"/>
                                        <p:tgtEl>
                                          <p:spTgt spid="94222"/>
                                        </p:tgtEl>
                                        <p:attrNameLst>
                                          <p:attrName>ppt_y</p:attrName>
                                        </p:attrNameLst>
                                      </p:cBhvr>
                                      <p:tavLst>
                                        <p:tav tm="0">
                                          <p:val>
                                            <p:strVal val="#ppt_y"/>
                                          </p:val>
                                        </p:tav>
                                        <p:tav tm="100000">
                                          <p:val>
                                            <p:strVal val="#ppt_y"/>
                                          </p:val>
                                        </p:tav>
                                      </p:tavLst>
                                    </p:anim>
                                    <p:anim calcmode="lin" valueType="num">
                                      <p:cBhvr>
                                        <p:cTn id="153" dur="500" fill="hold"/>
                                        <p:tgtEl>
                                          <p:spTgt spid="94222"/>
                                        </p:tgtEl>
                                        <p:attrNameLst>
                                          <p:attrName>ppt_w</p:attrName>
                                        </p:attrNameLst>
                                      </p:cBhvr>
                                      <p:tavLst>
                                        <p:tav tm="0">
                                          <p:val>
                                            <p:fltVal val="0.000000"/>
                                          </p:val>
                                        </p:tav>
                                        <p:tav tm="100000">
                                          <p:val>
                                            <p:strVal val="#ppt_w"/>
                                          </p:val>
                                        </p:tav>
                                      </p:tavLst>
                                    </p:anim>
                                    <p:anim calcmode="lin" valueType="num">
                                      <p:cBhvr>
                                        <p:cTn id="154" dur="500" fill="hold"/>
                                        <p:tgtEl>
                                          <p:spTgt spid="94222"/>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7" presetClass="entr" presetSubtype="2" fill="hold" nodeType="clickEffect">
                                  <p:stCondLst>
                                    <p:cond delay="0"/>
                                  </p:stCondLst>
                                  <p:childTnLst>
                                    <p:set>
                                      <p:cBhvr>
                                        <p:cTn id="158" dur="1" fill="hold">
                                          <p:stCondLst>
                                            <p:cond delay="0"/>
                                          </p:stCondLst>
                                        </p:cTn>
                                        <p:tgtEl>
                                          <p:spTgt spid="94223"/>
                                        </p:tgtEl>
                                        <p:attrNameLst>
                                          <p:attrName>style.visibility</p:attrName>
                                        </p:attrNameLst>
                                      </p:cBhvr>
                                      <p:to>
                                        <p:strVal val="visible"/>
                                      </p:to>
                                    </p:set>
                                    <p:anim calcmode="lin" valueType="num">
                                      <p:cBhvr>
                                        <p:cTn id="159" dur="500" fill="hold"/>
                                        <p:tgtEl>
                                          <p:spTgt spid="94223"/>
                                        </p:tgtEl>
                                        <p:attrNameLst>
                                          <p:attrName>ppt_x</p:attrName>
                                        </p:attrNameLst>
                                      </p:cBhvr>
                                      <p:tavLst>
                                        <p:tav tm="0">
                                          <p:val>
                                            <p:strVal val="#ppt_x+#ppt_w/2"/>
                                          </p:val>
                                        </p:tav>
                                        <p:tav tm="100000">
                                          <p:val>
                                            <p:strVal val="#ppt_x"/>
                                          </p:val>
                                        </p:tav>
                                      </p:tavLst>
                                    </p:anim>
                                    <p:anim calcmode="lin" valueType="num">
                                      <p:cBhvr>
                                        <p:cTn id="160" dur="500" fill="hold"/>
                                        <p:tgtEl>
                                          <p:spTgt spid="94223"/>
                                        </p:tgtEl>
                                        <p:attrNameLst>
                                          <p:attrName>ppt_y</p:attrName>
                                        </p:attrNameLst>
                                      </p:cBhvr>
                                      <p:tavLst>
                                        <p:tav tm="0">
                                          <p:val>
                                            <p:strVal val="#ppt_y"/>
                                          </p:val>
                                        </p:tav>
                                        <p:tav tm="100000">
                                          <p:val>
                                            <p:strVal val="#ppt_y"/>
                                          </p:val>
                                        </p:tav>
                                      </p:tavLst>
                                    </p:anim>
                                    <p:anim calcmode="lin" valueType="num">
                                      <p:cBhvr>
                                        <p:cTn id="161" dur="500" fill="hold"/>
                                        <p:tgtEl>
                                          <p:spTgt spid="94223"/>
                                        </p:tgtEl>
                                        <p:attrNameLst>
                                          <p:attrName>ppt_w</p:attrName>
                                        </p:attrNameLst>
                                      </p:cBhvr>
                                      <p:tavLst>
                                        <p:tav tm="0">
                                          <p:val>
                                            <p:fltVal val="0.000000"/>
                                          </p:val>
                                        </p:tav>
                                        <p:tav tm="100000">
                                          <p:val>
                                            <p:strVal val="#ppt_w"/>
                                          </p:val>
                                        </p:tav>
                                      </p:tavLst>
                                    </p:anim>
                                    <p:anim calcmode="lin" valueType="num">
                                      <p:cBhvr>
                                        <p:cTn id="162" dur="500" fill="hold"/>
                                        <p:tgtEl>
                                          <p:spTgt spid="94223"/>
                                        </p:tgtEl>
                                        <p:attrNameLst>
                                          <p:attrName>ppt_h</p:attrName>
                                        </p:attrNameLst>
                                      </p:cBhvr>
                                      <p:tavLst>
                                        <p:tav tm="0">
                                          <p:val>
                                            <p:strVal val="#ppt_h"/>
                                          </p:val>
                                        </p:tav>
                                        <p:tav tm="100000">
                                          <p:val>
                                            <p:strVal val="#ppt_h"/>
                                          </p:val>
                                        </p:tav>
                                      </p:tavLst>
                                    </p:anim>
                                  </p:childTnLst>
                                </p:cTn>
                              </p:par>
                            </p:childTnLst>
                          </p:cTn>
                        </p:par>
                      </p:childTnLst>
                    </p:cTn>
                  </p:par>
                  <p:par>
                    <p:cTn id="163" fill="hold">
                      <p:stCondLst>
                        <p:cond delay="indefinite"/>
                      </p:stCondLst>
                      <p:childTnLst>
                        <p:par>
                          <p:cTn id="164" fill="hold">
                            <p:stCondLst>
                              <p:cond delay="0"/>
                            </p:stCondLst>
                            <p:childTnLst>
                              <p:par>
                                <p:cTn id="165" presetID="17" presetClass="entr" presetSubtype="8" fill="hold" nodeType="clickEffect">
                                  <p:stCondLst>
                                    <p:cond delay="0"/>
                                  </p:stCondLst>
                                  <p:childTnLst>
                                    <p:set>
                                      <p:cBhvr>
                                        <p:cTn id="166" dur="1" fill="hold">
                                          <p:stCondLst>
                                            <p:cond delay="0"/>
                                          </p:stCondLst>
                                        </p:cTn>
                                        <p:tgtEl>
                                          <p:spTgt spid="94224"/>
                                        </p:tgtEl>
                                        <p:attrNameLst>
                                          <p:attrName>style.visibility</p:attrName>
                                        </p:attrNameLst>
                                      </p:cBhvr>
                                      <p:to>
                                        <p:strVal val="visible"/>
                                      </p:to>
                                    </p:set>
                                    <p:anim calcmode="lin" valueType="num">
                                      <p:cBhvr>
                                        <p:cTn id="167" dur="500" fill="hold"/>
                                        <p:tgtEl>
                                          <p:spTgt spid="94224"/>
                                        </p:tgtEl>
                                        <p:attrNameLst>
                                          <p:attrName>ppt_x</p:attrName>
                                        </p:attrNameLst>
                                      </p:cBhvr>
                                      <p:tavLst>
                                        <p:tav tm="0">
                                          <p:val>
                                            <p:strVal val="#ppt_x-#ppt_w/2"/>
                                          </p:val>
                                        </p:tav>
                                        <p:tav tm="100000">
                                          <p:val>
                                            <p:strVal val="#ppt_x"/>
                                          </p:val>
                                        </p:tav>
                                      </p:tavLst>
                                    </p:anim>
                                    <p:anim calcmode="lin" valueType="num">
                                      <p:cBhvr>
                                        <p:cTn id="168" dur="500" fill="hold"/>
                                        <p:tgtEl>
                                          <p:spTgt spid="94224"/>
                                        </p:tgtEl>
                                        <p:attrNameLst>
                                          <p:attrName>ppt_y</p:attrName>
                                        </p:attrNameLst>
                                      </p:cBhvr>
                                      <p:tavLst>
                                        <p:tav tm="0">
                                          <p:val>
                                            <p:strVal val="#ppt_y"/>
                                          </p:val>
                                        </p:tav>
                                        <p:tav tm="100000">
                                          <p:val>
                                            <p:strVal val="#ppt_y"/>
                                          </p:val>
                                        </p:tav>
                                      </p:tavLst>
                                    </p:anim>
                                    <p:anim calcmode="lin" valueType="num">
                                      <p:cBhvr>
                                        <p:cTn id="169" dur="500" fill="hold"/>
                                        <p:tgtEl>
                                          <p:spTgt spid="94224"/>
                                        </p:tgtEl>
                                        <p:attrNameLst>
                                          <p:attrName>ppt_w</p:attrName>
                                        </p:attrNameLst>
                                      </p:cBhvr>
                                      <p:tavLst>
                                        <p:tav tm="0">
                                          <p:val>
                                            <p:fltVal val="0.000000"/>
                                          </p:val>
                                        </p:tav>
                                        <p:tav tm="100000">
                                          <p:val>
                                            <p:strVal val="#ppt_w"/>
                                          </p:val>
                                        </p:tav>
                                      </p:tavLst>
                                    </p:anim>
                                    <p:anim calcmode="lin" valueType="num">
                                      <p:cBhvr>
                                        <p:cTn id="170" dur="500" fill="hold"/>
                                        <p:tgtEl>
                                          <p:spTgt spid="942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1922"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5.3.1  </a:t>
            </a:r>
            <a:r>
              <a:rPr lang="zh-CN" altLang="en-US" sz="3600" b="0" dirty="0">
                <a:latin typeface="Times New Roman" panose="02020603050405020304" pitchFamily="18" charset="0"/>
                <a:ea typeface="黑体" panose="02010609060101010101" pitchFamily="2" charset="-122"/>
              </a:rPr>
              <a:t>回溯策略</a:t>
            </a:r>
            <a:endParaRPr lang="zh-CN" altLang="en-US" sz="3600" b="0" dirty="0">
              <a:latin typeface="Times New Roman" panose="02020603050405020304" pitchFamily="18" charset="0"/>
              <a:ea typeface="黑体" panose="02010609060101010101" pitchFamily="2" charset="-122"/>
            </a:endParaRPr>
          </a:p>
        </p:txBody>
      </p:sp>
      <p:sp>
        <p:nvSpPr>
          <p:cNvPr id="44035" name="Rectangle 3"/>
          <p:cNvSpPr>
            <a:spLocks noGrp="1"/>
          </p:cNvSpPr>
          <p:nvPr>
            <p:ph idx="1"/>
          </p:nvPr>
        </p:nvSpPr>
        <p:spPr/>
        <p:txBody>
          <a:bodyPr vert="horz" wrap="square" lIns="91440" tIns="45720" rIns="91440" bIns="45720" anchor="t" anchorCtr="0"/>
          <a:p>
            <a:pPr marL="533400" indent="-533400" eaLnBrk="1" hangingPunct="1">
              <a:lnSpc>
                <a:spcPct val="110000"/>
              </a:lnSpc>
            </a:pPr>
            <a:r>
              <a:rPr lang="zh-CN" altLang="en-US" b="1" dirty="0">
                <a:latin typeface="Times New Roman" panose="02020603050405020304" pitchFamily="18" charset="0"/>
              </a:rPr>
              <a:t>回溯搜索的算法</a:t>
            </a:r>
            <a:endParaRPr lang="zh-CN" altLang="en-US" b="1" dirty="0">
              <a:latin typeface="Times New Roman" panose="02020603050405020304" pitchFamily="18" charset="0"/>
            </a:endParaRPr>
          </a:p>
          <a:p>
            <a:pPr marL="533400" indent="-533400" algn="just" eaLnBrk="1" hangingPunct="1">
              <a:lnSpc>
                <a:spcPct val="110000"/>
              </a:lnSpc>
              <a:buClr>
                <a:schemeClr val="tx1"/>
              </a:buClr>
              <a:buNone/>
            </a:pPr>
            <a:r>
              <a:rPr lang="en-US" altLang="zh-CN" sz="2600" b="1" dirty="0">
                <a:latin typeface="Times New Roman" panose="02020603050405020304" pitchFamily="18" charset="0"/>
              </a:rPr>
              <a:t>(1) PS</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path states</a:t>
            </a:r>
            <a:r>
              <a:rPr lang="zh-CN" altLang="en-US" sz="2600" b="1" dirty="0">
                <a:latin typeface="Times New Roman" panose="02020603050405020304" pitchFamily="18" charset="0"/>
              </a:rPr>
              <a:t>）表</a:t>
            </a:r>
            <a:r>
              <a:rPr lang="zh-CN" altLang="en-US" sz="2600" dirty="0">
                <a:latin typeface="Times New Roman" panose="02020603050405020304" pitchFamily="18" charset="0"/>
              </a:rPr>
              <a:t>：保存当前搜索路径上的状态。如果找到了目的，</a:t>
            </a:r>
            <a:r>
              <a:rPr lang="en-US" altLang="zh-CN" sz="2600" dirty="0">
                <a:latin typeface="Times New Roman" panose="02020603050405020304" pitchFamily="18" charset="0"/>
              </a:rPr>
              <a:t>PS</a:t>
            </a:r>
            <a:r>
              <a:rPr lang="zh-CN" altLang="en-US" sz="2600" dirty="0">
                <a:latin typeface="Times New Roman" panose="02020603050405020304" pitchFamily="18" charset="0"/>
              </a:rPr>
              <a:t>就是解路径上的状态有序集。 </a:t>
            </a:r>
            <a:endParaRPr lang="zh-CN" altLang="en-US" sz="2600" dirty="0">
              <a:latin typeface="Times New Roman" panose="02020603050405020304" pitchFamily="18" charset="0"/>
            </a:endParaRPr>
          </a:p>
          <a:p>
            <a:pPr marL="533400" indent="-533400" algn="just" eaLnBrk="1" hangingPunct="1">
              <a:lnSpc>
                <a:spcPct val="110000"/>
              </a:lnSpc>
              <a:buClr>
                <a:schemeClr val="tx1"/>
              </a:buClr>
              <a:buNone/>
            </a:pPr>
            <a:r>
              <a:rPr lang="en-US" altLang="zh-CN" sz="2600" b="1" dirty="0">
                <a:latin typeface="Times New Roman" panose="02020603050405020304" pitchFamily="18" charset="0"/>
              </a:rPr>
              <a:t>(2) NPS</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new path states</a:t>
            </a:r>
            <a:r>
              <a:rPr lang="zh-CN" altLang="en-US" sz="2600" b="1" dirty="0">
                <a:latin typeface="Times New Roman" panose="02020603050405020304" pitchFamily="18" charset="0"/>
              </a:rPr>
              <a:t>）表</a:t>
            </a:r>
            <a:r>
              <a:rPr lang="zh-CN" altLang="en-US" sz="2600" dirty="0">
                <a:latin typeface="Times New Roman" panose="02020603050405020304" pitchFamily="18" charset="0"/>
              </a:rPr>
              <a:t>：新的路径状态表。它包含了等待搜索的状态，其后裔状态还未被搜索到，即未被生成扩展 。</a:t>
            </a:r>
            <a:endParaRPr lang="zh-CN" altLang="en-US" sz="2600" dirty="0">
              <a:latin typeface="Times New Roman" panose="02020603050405020304" pitchFamily="18" charset="0"/>
            </a:endParaRPr>
          </a:p>
          <a:p>
            <a:pPr marL="533400" indent="-533400" algn="just" eaLnBrk="1" hangingPunct="1">
              <a:lnSpc>
                <a:spcPct val="110000"/>
              </a:lnSpc>
              <a:buClr>
                <a:schemeClr val="tx1"/>
              </a:buClr>
              <a:buNone/>
            </a:pPr>
            <a:r>
              <a:rPr lang="en-US" altLang="zh-CN" sz="2600" b="1" dirty="0">
                <a:latin typeface="Times New Roman" panose="02020603050405020304" pitchFamily="18" charset="0"/>
              </a:rPr>
              <a:t>(3) NSS</a:t>
            </a:r>
            <a:r>
              <a:rPr lang="zh-CN" altLang="en-US" sz="2600" b="1" dirty="0">
                <a:latin typeface="Times New Roman" panose="02020603050405020304" pitchFamily="18" charset="0"/>
              </a:rPr>
              <a:t>（</a:t>
            </a:r>
            <a:r>
              <a:rPr lang="en-US" altLang="zh-CN" sz="2600" b="1" dirty="0">
                <a:latin typeface="Times New Roman" panose="02020603050405020304" pitchFamily="18" charset="0"/>
              </a:rPr>
              <a:t>no solvable states</a:t>
            </a:r>
            <a:r>
              <a:rPr lang="zh-CN" altLang="en-US" sz="2600" b="1" dirty="0">
                <a:latin typeface="Times New Roman" panose="02020603050405020304" pitchFamily="18" charset="0"/>
              </a:rPr>
              <a:t>）表</a:t>
            </a:r>
            <a:r>
              <a:rPr lang="zh-CN" altLang="en-US" sz="2600" dirty="0">
                <a:latin typeface="Times New Roman" panose="02020603050405020304" pitchFamily="18" charset="0"/>
              </a:rPr>
              <a:t>：不可解状态集，列出了找不到解题路径的状态。如果在搜索中扩展出的状态是它的元素，则可立即将之排除，不必沿该状态继续搜索。</a:t>
            </a:r>
            <a:r>
              <a:rPr lang="zh-CN" altLang="en-US" dirty="0">
                <a:latin typeface="Times New Roman" panose="02020603050405020304" pitchFamily="18" charset="0"/>
              </a:rPr>
              <a:t> </a:t>
            </a:r>
            <a:endParaRPr lang="zh-CN" altLang="en-US"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4035">
                                            <p:txEl>
                                              <p:charRg st="0" end="8"/>
                                            </p:txEl>
                                          </p:spTgt>
                                        </p:tgtEl>
                                        <p:attrNameLst>
                                          <p:attrName>style.visibility</p:attrName>
                                        </p:attrNameLst>
                                      </p:cBhvr>
                                      <p:to>
                                        <p:strVal val="visible"/>
                                      </p:to>
                                    </p:set>
                                    <p:animEffect transition="in" filter="barn(inHorizontal)">
                                      <p:cBhvr>
                                        <p:cTn id="7" dur="500"/>
                                        <p:tgtEl>
                                          <p:spTgt spid="44035">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4035">
                                            <p:txEl>
                                              <p:charRg st="8" end="67"/>
                                            </p:txEl>
                                          </p:spTgt>
                                        </p:tgtEl>
                                        <p:attrNameLst>
                                          <p:attrName>style.visibility</p:attrName>
                                        </p:attrNameLst>
                                      </p:cBhvr>
                                      <p:to>
                                        <p:strVal val="visible"/>
                                      </p:to>
                                    </p:set>
                                    <p:animEffect transition="in" filter="barn(inHorizontal)">
                                      <p:cBhvr>
                                        <p:cTn id="12" dur="500"/>
                                        <p:tgtEl>
                                          <p:spTgt spid="44035">
                                            <p:txEl>
                                              <p:charRg st="8" end="6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44035">
                                            <p:txEl>
                                              <p:charRg st="67" end="135"/>
                                            </p:txEl>
                                          </p:spTgt>
                                        </p:tgtEl>
                                        <p:attrNameLst>
                                          <p:attrName>style.visibility</p:attrName>
                                        </p:attrNameLst>
                                      </p:cBhvr>
                                      <p:to>
                                        <p:strVal val="visible"/>
                                      </p:to>
                                    </p:set>
                                    <p:animEffect transition="in" filter="barn(inHorizontal)">
                                      <p:cBhvr>
                                        <p:cTn id="17" dur="500"/>
                                        <p:tgtEl>
                                          <p:spTgt spid="44035">
                                            <p:txEl>
                                              <p:charRg st="67" end="13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44035">
                                            <p:txEl>
                                              <p:charRg st="135" end="225"/>
                                            </p:txEl>
                                          </p:spTgt>
                                        </p:tgtEl>
                                        <p:attrNameLst>
                                          <p:attrName>style.visibility</p:attrName>
                                        </p:attrNameLst>
                                      </p:cBhvr>
                                      <p:to>
                                        <p:strVal val="visible"/>
                                      </p:to>
                                    </p:set>
                                    <p:animEffect transition="in" filter="barn(inHorizontal)">
                                      <p:cBhvr>
                                        <p:cTn id="22" dur="500"/>
                                        <p:tgtEl>
                                          <p:spTgt spid="44035">
                                            <p:txEl>
                                              <p:charRg st="135" end="2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294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5.3.1  </a:t>
            </a:r>
            <a:r>
              <a:rPr lang="zh-CN" altLang="en-US" sz="3600" b="0" dirty="0">
                <a:latin typeface="Times New Roman" panose="02020603050405020304" pitchFamily="18" charset="0"/>
                <a:ea typeface="黑体" panose="02010609060101010101" pitchFamily="2" charset="-122"/>
              </a:rPr>
              <a:t>回溯策略</a:t>
            </a:r>
            <a:endParaRPr lang="zh-CN" altLang="en-US" sz="3600" b="0" dirty="0">
              <a:latin typeface="Times New Roman" panose="02020603050405020304" pitchFamily="18" charset="0"/>
              <a:ea typeface="黑体" panose="02010609060101010101" pitchFamily="2" charset="-122"/>
            </a:endParaRPr>
          </a:p>
        </p:txBody>
      </p:sp>
      <p:sp>
        <p:nvSpPr>
          <p:cNvPr id="82947" name="Rectangle 3"/>
          <p:cNvSpPr>
            <a:spLocks noGrp="1"/>
          </p:cNvSpPr>
          <p:nvPr>
            <p:ph idx="1"/>
          </p:nvPr>
        </p:nvSpPr>
        <p:spPr>
          <a:xfrm>
            <a:off x="250825" y="908050"/>
            <a:ext cx="8642350" cy="5949950"/>
          </a:xfrm>
        </p:spPr>
        <p:txBody>
          <a:bodyPr vert="horz" wrap="square" lIns="91440" tIns="45720" rIns="91440" bIns="45720" anchor="t" anchorCtr="0"/>
          <a:p>
            <a:pPr marL="457200" indent="-457200" algn="just" eaLnBrk="1" hangingPunct="1"/>
            <a:r>
              <a:rPr lang="zh-CN" altLang="en-US" sz="2600" dirty="0"/>
              <a:t>图搜索算法（深度优先、宽度优先、最好优先搜索等）的回溯思想：</a:t>
            </a:r>
            <a:endParaRPr lang="zh-CN" altLang="en-US" sz="2600" dirty="0"/>
          </a:p>
        </p:txBody>
      </p:sp>
      <p:sp>
        <p:nvSpPr>
          <p:cNvPr id="20484" name="Text Box 4"/>
          <p:cNvSpPr txBox="1"/>
          <p:nvPr/>
        </p:nvSpPr>
        <p:spPr>
          <a:xfrm>
            <a:off x="395288" y="1989138"/>
            <a:ext cx="8286750" cy="4629150"/>
          </a:xfrm>
          <a:prstGeom prst="rect">
            <a:avLst/>
          </a:prstGeom>
          <a:gradFill rotWithShape="0">
            <a:gsLst>
              <a:gs pos="0">
                <a:srgbClr val="CCFFFF"/>
              </a:gs>
              <a:gs pos="100000">
                <a:schemeClr val="bg1"/>
              </a:gs>
            </a:gsLst>
            <a:lin ang="5400000" scaled="1"/>
            <a:tileRect/>
          </a:gradFill>
          <a:ln w="9525" cap="flat" cmpd="sng">
            <a:solidFill>
              <a:srgbClr val="008080"/>
            </a:solidFill>
            <a:prstDash val="solid"/>
            <a:miter/>
            <a:headEnd type="none" w="med" len="med"/>
            <a:tailEnd type="none" w="med" len="med"/>
          </a:ln>
        </p:spPr>
        <p:txBody>
          <a:bodyPr anchor="t" anchorCtr="0">
            <a:spAutoFit/>
          </a:bodyPr>
          <a:p>
            <a:pPr marL="342900" indent="-342900" algn="just">
              <a:lnSpc>
                <a:spcPct val="120000"/>
              </a:lnSpc>
              <a:spcBef>
                <a:spcPct val="40000"/>
              </a:spcBef>
              <a:buClr>
                <a:schemeClr val="tx1"/>
              </a:buClr>
              <a:buFont typeface="Wingdings" panose="05000000000000000000" pitchFamily="2" charset="2"/>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）用未处理状态表（</a:t>
            </a:r>
            <a:r>
              <a:rPr lang="en-US" altLang="zh-CN" sz="2400" dirty="0">
                <a:latin typeface="Times New Roman" panose="02020603050405020304" pitchFamily="18" charset="0"/>
                <a:ea typeface="宋体" panose="02010600030101010101" pitchFamily="2" charset="-122"/>
              </a:rPr>
              <a:t>NPS</a:t>
            </a:r>
            <a:r>
              <a:rPr lang="zh-CN" altLang="en-US" sz="2400" dirty="0">
                <a:latin typeface="Times New Roman" panose="02020603050405020304" pitchFamily="18" charset="0"/>
                <a:ea typeface="宋体" panose="02010600030101010101" pitchFamily="2" charset="-122"/>
              </a:rPr>
              <a:t>）使算法能返回（回溯）到其  </a:t>
            </a:r>
            <a:endParaRPr lang="zh-CN" altLang="en-US" sz="2400" dirty="0">
              <a:latin typeface="Times New Roman" panose="02020603050405020304" pitchFamily="18" charset="0"/>
              <a:ea typeface="宋体" panose="02010600030101010101" pitchFamily="2" charset="-122"/>
            </a:endParaRPr>
          </a:p>
          <a:p>
            <a:pPr marL="342900" indent="-342900" algn="just">
              <a:lnSpc>
                <a:spcPct val="120000"/>
              </a:lnSpc>
              <a:spcBef>
                <a:spcPct val="40000"/>
              </a:spcBef>
              <a:buClr>
                <a:schemeClr val="tx1"/>
              </a:buClr>
              <a:buFont typeface="Wingdings" panose="05000000000000000000" pitchFamily="2" charset="2"/>
            </a:pPr>
            <a:r>
              <a:rPr lang="zh-CN" altLang="en-US" sz="2400" dirty="0">
                <a:latin typeface="Times New Roman" panose="02020603050405020304" pitchFamily="18" charset="0"/>
                <a:ea typeface="宋体" panose="02010600030101010101" pitchFamily="2" charset="-122"/>
              </a:rPr>
              <a:t>          中任一状态。 </a:t>
            </a:r>
            <a:endParaRPr lang="zh-CN" altLang="en-US" sz="2400" dirty="0">
              <a:latin typeface="Times New Roman" panose="02020603050405020304" pitchFamily="18" charset="0"/>
              <a:ea typeface="宋体" panose="02010600030101010101" pitchFamily="2" charset="-122"/>
            </a:endParaRPr>
          </a:p>
          <a:p>
            <a:pPr marL="342900" indent="-342900" algn="just">
              <a:lnSpc>
                <a:spcPct val="120000"/>
              </a:lnSpc>
              <a:spcBef>
                <a:spcPct val="40000"/>
              </a:spcBef>
              <a:buClr>
                <a:schemeClr val="tx1"/>
              </a:buClr>
              <a:buFont typeface="Wingdings" panose="05000000000000000000" pitchFamily="2" charset="2"/>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）用一张“死胡同”状态表（</a:t>
            </a:r>
            <a:r>
              <a:rPr lang="en-US" altLang="zh-CN" sz="2400" dirty="0">
                <a:latin typeface="Times New Roman" panose="02020603050405020304" pitchFamily="18" charset="0"/>
                <a:ea typeface="宋体" panose="02010600030101010101" pitchFamily="2" charset="-122"/>
              </a:rPr>
              <a:t>NSS</a:t>
            </a:r>
            <a:r>
              <a:rPr lang="zh-CN" altLang="en-US" sz="2400" dirty="0">
                <a:latin typeface="Times New Roman" panose="02020603050405020304" pitchFamily="18" charset="0"/>
                <a:ea typeface="宋体" panose="02010600030101010101" pitchFamily="2" charset="-122"/>
              </a:rPr>
              <a:t>）来避免算法重新搜索</a:t>
            </a:r>
            <a:endParaRPr lang="zh-CN" altLang="en-US" sz="2400" dirty="0">
              <a:latin typeface="Times New Roman" panose="02020603050405020304" pitchFamily="18" charset="0"/>
              <a:ea typeface="宋体" panose="02010600030101010101" pitchFamily="2" charset="-122"/>
            </a:endParaRPr>
          </a:p>
          <a:p>
            <a:pPr marL="342900" indent="-342900" algn="just">
              <a:lnSpc>
                <a:spcPct val="120000"/>
              </a:lnSpc>
              <a:spcBef>
                <a:spcPct val="40000"/>
              </a:spcBef>
              <a:buClr>
                <a:schemeClr val="tx1"/>
              </a:buClr>
              <a:buFont typeface="Wingdings" panose="05000000000000000000" pitchFamily="2" charset="2"/>
            </a:pPr>
            <a:r>
              <a:rPr lang="zh-CN" altLang="en-US" sz="2400" dirty="0">
                <a:latin typeface="Times New Roman" panose="02020603050405020304" pitchFamily="18" charset="0"/>
                <a:ea typeface="宋体" panose="02010600030101010101" pitchFamily="2" charset="-122"/>
              </a:rPr>
              <a:t>          无解的路径。 </a:t>
            </a:r>
            <a:endParaRPr lang="zh-CN" altLang="en-US" sz="2400" dirty="0">
              <a:latin typeface="Times New Roman" panose="02020603050405020304" pitchFamily="18" charset="0"/>
              <a:ea typeface="宋体" panose="02010600030101010101" pitchFamily="2" charset="-122"/>
            </a:endParaRPr>
          </a:p>
          <a:p>
            <a:pPr marL="342900" indent="-342900" algn="just">
              <a:lnSpc>
                <a:spcPct val="120000"/>
              </a:lnSpc>
              <a:spcBef>
                <a:spcPct val="40000"/>
              </a:spcBef>
              <a:buClr>
                <a:schemeClr val="tx1"/>
              </a:buClr>
              <a:buFont typeface="Wingdings" panose="05000000000000000000" pitchFamily="2" charset="2"/>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）在</a:t>
            </a:r>
            <a:r>
              <a:rPr lang="en-US" altLang="zh-CN" sz="2400" dirty="0">
                <a:latin typeface="Times New Roman" panose="02020603050405020304" pitchFamily="18" charset="0"/>
                <a:ea typeface="宋体" panose="02010600030101010101" pitchFamily="2" charset="-122"/>
              </a:rPr>
              <a:t>PS </a:t>
            </a:r>
            <a:r>
              <a:rPr lang="zh-CN" altLang="en-US" sz="2400" dirty="0">
                <a:latin typeface="Times New Roman" panose="02020603050405020304" pitchFamily="18" charset="0"/>
                <a:ea typeface="宋体" panose="02010600030101010101" pitchFamily="2" charset="-122"/>
              </a:rPr>
              <a:t>表中记录当前搜索路径的状态，当满足目的时可</a:t>
            </a:r>
            <a:endParaRPr lang="zh-CN" altLang="en-US" sz="2400" dirty="0">
              <a:latin typeface="Times New Roman" panose="02020603050405020304" pitchFamily="18" charset="0"/>
              <a:ea typeface="宋体" panose="02010600030101010101" pitchFamily="2" charset="-122"/>
            </a:endParaRPr>
          </a:p>
          <a:p>
            <a:pPr marL="342900" indent="-342900" algn="just">
              <a:lnSpc>
                <a:spcPct val="120000"/>
              </a:lnSpc>
              <a:spcBef>
                <a:spcPct val="40000"/>
              </a:spcBef>
              <a:buClr>
                <a:schemeClr val="tx1"/>
              </a:buClr>
              <a:buFont typeface="Wingdings" panose="05000000000000000000" pitchFamily="2" charset="2"/>
            </a:pPr>
            <a:r>
              <a:rPr lang="zh-CN" altLang="en-US" sz="2400" dirty="0">
                <a:latin typeface="Times New Roman" panose="02020603050405020304" pitchFamily="18" charset="0"/>
                <a:ea typeface="宋体" panose="02010600030101010101" pitchFamily="2" charset="-122"/>
              </a:rPr>
              <a:t>          以将它作为结果返回。 </a:t>
            </a:r>
            <a:endParaRPr lang="zh-CN" altLang="en-US" sz="2400" dirty="0">
              <a:latin typeface="Times New Roman" panose="02020603050405020304" pitchFamily="18" charset="0"/>
              <a:ea typeface="宋体" panose="02010600030101010101" pitchFamily="2" charset="-122"/>
            </a:endParaRPr>
          </a:p>
          <a:p>
            <a:pPr marL="342900" indent="-342900" algn="just">
              <a:lnSpc>
                <a:spcPct val="120000"/>
              </a:lnSpc>
              <a:spcBef>
                <a:spcPct val="40000"/>
              </a:spcBef>
              <a:buClr>
                <a:schemeClr val="tx1"/>
              </a:buClr>
              <a:buFont typeface="Wingdings" panose="05000000000000000000" pitchFamily="2" charset="2"/>
            </a:pP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）为避免陷入死循环必须对新生成的子状态进行检查，</a:t>
            </a:r>
            <a:endParaRPr lang="zh-CN" altLang="en-US" sz="2400" dirty="0">
              <a:latin typeface="Times New Roman" panose="02020603050405020304" pitchFamily="18" charset="0"/>
              <a:ea typeface="宋体" panose="02010600030101010101" pitchFamily="2" charset="-122"/>
            </a:endParaRPr>
          </a:p>
          <a:p>
            <a:pPr marL="342900" indent="-342900" algn="just">
              <a:lnSpc>
                <a:spcPct val="120000"/>
              </a:lnSpc>
              <a:spcBef>
                <a:spcPct val="40000"/>
              </a:spcBef>
              <a:buClr>
                <a:schemeClr val="tx1"/>
              </a:buClr>
              <a:buFont typeface="Wingdings" panose="05000000000000000000" pitchFamily="2" charset="2"/>
            </a:pPr>
            <a:r>
              <a:rPr lang="zh-CN" altLang="en-US" sz="2400" dirty="0">
                <a:latin typeface="Times New Roman" panose="02020603050405020304" pitchFamily="18" charset="0"/>
                <a:ea typeface="宋体" panose="02010600030101010101" pitchFamily="2" charset="-122"/>
              </a:rPr>
              <a:t>          看它是否在该三张表中 。</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strips(downLeft)">
                                      <p:cBhvr>
                                        <p:cTn id="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标题 1"/>
          <p:cNvSpPr>
            <a:spLocks noGrp="1"/>
          </p:cNvSpPr>
          <p:nvPr>
            <p:ph type="title"/>
          </p:nvPr>
        </p:nvSpPr>
        <p:spPr/>
        <p:txBody>
          <a:bodyPr anchor="b" anchorCtr="0"/>
          <a:p>
            <a:endParaRPr lang="zh-CN" altLang="en-US"/>
          </a:p>
        </p:txBody>
      </p:sp>
      <p:pic>
        <p:nvPicPr>
          <p:cNvPr id="83970" name="内容占位符 3"/>
          <p:cNvPicPr>
            <a:picLocks noGrp="1" noChangeAspect="1"/>
          </p:cNvPicPr>
          <p:nvPr>
            <p:ph idx="1"/>
          </p:nvPr>
        </p:nvPicPr>
        <p:blipFill>
          <a:blip r:embed="rId1"/>
          <a:stretch>
            <a:fillRect/>
          </a:stretch>
        </p:blipFill>
        <p:spPr>
          <a:xfrm>
            <a:off x="2243138" y="2041525"/>
            <a:ext cx="4657725" cy="3133725"/>
          </a:xfrm>
        </p:spPr>
      </p:pic>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499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5.3.2  </a:t>
            </a:r>
            <a:r>
              <a:rPr lang="zh-CN" altLang="en-US" sz="3600" b="0" dirty="0">
                <a:latin typeface="Times New Roman" panose="02020603050405020304" pitchFamily="18" charset="0"/>
                <a:ea typeface="黑体" panose="02010609060101010101" pitchFamily="2" charset="-122"/>
              </a:rPr>
              <a:t>宽度优先搜索策略</a:t>
            </a:r>
            <a:endParaRPr lang="zh-CN" altLang="en-US" sz="3600" b="0" dirty="0">
              <a:latin typeface="Times New Roman" panose="02020603050405020304" pitchFamily="18" charset="0"/>
              <a:ea typeface="黑体" panose="02010609060101010101" pitchFamily="2" charset="-122"/>
            </a:endParaRPr>
          </a:p>
        </p:txBody>
      </p:sp>
      <p:sp>
        <p:nvSpPr>
          <p:cNvPr id="84995" name="Rectangle 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84996"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21513" name="Rectangle 9"/>
          <p:cNvSpPr>
            <a:spLocks noGrp="1"/>
          </p:cNvSpPr>
          <p:nvPr>
            <p:ph idx="1"/>
          </p:nvPr>
        </p:nvSpPr>
        <p:spPr>
          <a:xfrm>
            <a:off x="5410200" y="1341438"/>
            <a:ext cx="3554413" cy="4638675"/>
          </a:xfrm>
        </p:spPr>
        <p:txBody>
          <a:bodyPr vert="horz" wrap="square" lIns="91440" tIns="45720" rIns="91440" bIns="45720" anchor="t" anchorCtr="0"/>
          <a:p>
            <a:pPr eaLnBrk="1" hangingPunct="1"/>
            <a:r>
              <a:rPr lang="en-US" altLang="zh-CN" sz="2600" dirty="0">
                <a:latin typeface="Times New Roman" panose="02020603050405020304" pitchFamily="18" charset="0"/>
              </a:rPr>
              <a:t>open</a:t>
            </a:r>
            <a:r>
              <a:rPr lang="zh-CN" altLang="en-US" sz="2600" dirty="0">
                <a:latin typeface="Times New Roman" panose="02020603050405020304" pitchFamily="18" charset="0"/>
              </a:rPr>
              <a:t>表（</a:t>
            </a:r>
            <a:r>
              <a:rPr lang="en-US" altLang="zh-CN" sz="2600" dirty="0">
                <a:latin typeface="Times New Roman" panose="02020603050405020304" pitchFamily="18" charset="0"/>
              </a:rPr>
              <a:t>NPS</a:t>
            </a:r>
            <a:r>
              <a:rPr lang="zh-CN" altLang="en-US" sz="2600" dirty="0">
                <a:latin typeface="Times New Roman" panose="02020603050405020304" pitchFamily="18" charset="0"/>
              </a:rPr>
              <a:t>表）：已经生成出来但其子状态未被搜索的状态。</a:t>
            </a:r>
            <a:endParaRPr lang="zh-CN" altLang="en-US" sz="2600" dirty="0">
              <a:latin typeface="Times New Roman" panose="02020603050405020304" pitchFamily="18" charset="0"/>
            </a:endParaRPr>
          </a:p>
          <a:p>
            <a:pPr eaLnBrk="1" hangingPunct="1"/>
            <a:r>
              <a:rPr lang="en-US" altLang="zh-CN" sz="2600" dirty="0">
                <a:latin typeface="Times New Roman" panose="02020603050405020304" pitchFamily="18" charset="0"/>
              </a:rPr>
              <a:t>closed</a:t>
            </a:r>
            <a:r>
              <a:rPr lang="zh-CN" altLang="en-US" sz="2600" dirty="0">
                <a:latin typeface="Times New Roman" panose="02020603050405020304" pitchFamily="18" charset="0"/>
              </a:rPr>
              <a:t>表（ </a:t>
            </a:r>
            <a:r>
              <a:rPr lang="en-US" altLang="zh-CN" sz="2600" dirty="0">
                <a:latin typeface="Times New Roman" panose="02020603050405020304" pitchFamily="18" charset="0"/>
              </a:rPr>
              <a:t>PS</a:t>
            </a:r>
            <a:r>
              <a:rPr lang="zh-CN" altLang="en-US" sz="2600" dirty="0">
                <a:latin typeface="Times New Roman" panose="02020603050405020304" pitchFamily="18" charset="0"/>
              </a:rPr>
              <a:t>表和</a:t>
            </a:r>
            <a:r>
              <a:rPr lang="en-US" altLang="zh-CN" sz="2600" dirty="0">
                <a:latin typeface="Times New Roman" panose="02020603050405020304" pitchFamily="18" charset="0"/>
              </a:rPr>
              <a:t>NSS</a:t>
            </a:r>
            <a:r>
              <a:rPr lang="zh-CN" altLang="en-US" sz="2600" dirty="0">
                <a:latin typeface="Times New Roman" panose="02020603050405020304" pitchFamily="18" charset="0"/>
              </a:rPr>
              <a:t>表的合并）：记录了已被生成扩展过的状态。</a:t>
            </a:r>
            <a:r>
              <a:rPr lang="zh-CN" altLang="en-US" dirty="0">
                <a:latin typeface="宋体" panose="02010600030101010101" pitchFamily="2" charset="-122"/>
              </a:rPr>
              <a:t> </a:t>
            </a:r>
            <a:r>
              <a:rPr lang="zh-CN" altLang="en-US" dirty="0"/>
              <a:t> </a:t>
            </a:r>
            <a:endParaRPr lang="zh-CN" altLang="en-US" dirty="0"/>
          </a:p>
        </p:txBody>
      </p:sp>
      <p:grpSp>
        <p:nvGrpSpPr>
          <p:cNvPr id="84998" name="Group 11"/>
          <p:cNvGrpSpPr>
            <a:grpSpLocks noChangeAspect="1"/>
          </p:cNvGrpSpPr>
          <p:nvPr/>
        </p:nvGrpSpPr>
        <p:grpSpPr>
          <a:xfrm>
            <a:off x="152400" y="990600"/>
            <a:ext cx="5329238" cy="5256213"/>
            <a:chOff x="96" y="624"/>
            <a:chExt cx="3357" cy="3311"/>
          </a:xfrm>
        </p:grpSpPr>
        <p:sp>
          <p:nvSpPr>
            <p:cNvPr id="84999" name="AutoShape 10"/>
            <p:cNvSpPr>
              <a:spLocks noChangeAspect="1" noTextEdit="1"/>
            </p:cNvSpPr>
            <p:nvPr/>
          </p:nvSpPr>
          <p:spPr>
            <a:xfrm>
              <a:off x="96" y="624"/>
              <a:ext cx="3357" cy="3311"/>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sp>
          <p:nvSpPr>
            <p:cNvPr id="85000" name="Oval 12"/>
            <p:cNvSpPr/>
            <p:nvPr/>
          </p:nvSpPr>
          <p:spPr>
            <a:xfrm>
              <a:off x="2988" y="2341"/>
              <a:ext cx="101" cy="145"/>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01" name="Oval 13"/>
            <p:cNvSpPr/>
            <p:nvPr/>
          </p:nvSpPr>
          <p:spPr>
            <a:xfrm>
              <a:off x="2988" y="2341"/>
              <a:ext cx="101" cy="145"/>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02" name="Oval 14"/>
            <p:cNvSpPr/>
            <p:nvPr/>
          </p:nvSpPr>
          <p:spPr>
            <a:xfrm>
              <a:off x="1658" y="2341"/>
              <a:ext cx="100" cy="145"/>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03" name="Oval 15"/>
            <p:cNvSpPr/>
            <p:nvPr/>
          </p:nvSpPr>
          <p:spPr>
            <a:xfrm>
              <a:off x="1658" y="2341"/>
              <a:ext cx="100" cy="145"/>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04" name="Oval 16"/>
            <p:cNvSpPr/>
            <p:nvPr/>
          </p:nvSpPr>
          <p:spPr>
            <a:xfrm>
              <a:off x="1160" y="1615"/>
              <a:ext cx="100" cy="146"/>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05" name="Oval 17"/>
            <p:cNvSpPr/>
            <p:nvPr/>
          </p:nvSpPr>
          <p:spPr>
            <a:xfrm>
              <a:off x="1160" y="1615"/>
              <a:ext cx="100" cy="146"/>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06" name="Oval 18"/>
            <p:cNvSpPr/>
            <p:nvPr/>
          </p:nvSpPr>
          <p:spPr>
            <a:xfrm>
              <a:off x="2490" y="1615"/>
              <a:ext cx="99" cy="146"/>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07" name="Oval 19"/>
            <p:cNvSpPr/>
            <p:nvPr/>
          </p:nvSpPr>
          <p:spPr>
            <a:xfrm>
              <a:off x="2490" y="1615"/>
              <a:ext cx="99" cy="146"/>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08" name="Oval 20"/>
            <p:cNvSpPr/>
            <p:nvPr/>
          </p:nvSpPr>
          <p:spPr>
            <a:xfrm>
              <a:off x="611" y="2341"/>
              <a:ext cx="100" cy="145"/>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09" name="Oval 21"/>
            <p:cNvSpPr/>
            <p:nvPr/>
          </p:nvSpPr>
          <p:spPr>
            <a:xfrm>
              <a:off x="611" y="2341"/>
              <a:ext cx="100" cy="145"/>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0" name="Oval 22"/>
            <p:cNvSpPr/>
            <p:nvPr/>
          </p:nvSpPr>
          <p:spPr>
            <a:xfrm>
              <a:off x="1825" y="963"/>
              <a:ext cx="99" cy="145"/>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1" name="Oval 23"/>
            <p:cNvSpPr/>
            <p:nvPr/>
          </p:nvSpPr>
          <p:spPr>
            <a:xfrm>
              <a:off x="1825" y="963"/>
              <a:ext cx="99" cy="145"/>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2" name="Oval 24"/>
            <p:cNvSpPr/>
            <p:nvPr/>
          </p:nvSpPr>
          <p:spPr>
            <a:xfrm>
              <a:off x="1991" y="2341"/>
              <a:ext cx="99" cy="145"/>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3" name="Oval 25"/>
            <p:cNvSpPr/>
            <p:nvPr/>
          </p:nvSpPr>
          <p:spPr>
            <a:xfrm>
              <a:off x="1991" y="2341"/>
              <a:ext cx="99" cy="145"/>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4" name="Oval 26"/>
            <p:cNvSpPr/>
            <p:nvPr/>
          </p:nvSpPr>
          <p:spPr>
            <a:xfrm>
              <a:off x="162" y="3066"/>
              <a:ext cx="100" cy="145"/>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5" name="Oval 27"/>
            <p:cNvSpPr/>
            <p:nvPr/>
          </p:nvSpPr>
          <p:spPr>
            <a:xfrm>
              <a:off x="162" y="3066"/>
              <a:ext cx="100" cy="145"/>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6" name="Oval 28"/>
            <p:cNvSpPr/>
            <p:nvPr/>
          </p:nvSpPr>
          <p:spPr>
            <a:xfrm>
              <a:off x="1160" y="2341"/>
              <a:ext cx="100" cy="145"/>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7" name="Oval 29"/>
            <p:cNvSpPr/>
            <p:nvPr/>
          </p:nvSpPr>
          <p:spPr>
            <a:xfrm>
              <a:off x="1160" y="2341"/>
              <a:ext cx="100" cy="145"/>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8" name="Oval 30"/>
            <p:cNvSpPr/>
            <p:nvPr/>
          </p:nvSpPr>
          <p:spPr>
            <a:xfrm>
              <a:off x="827" y="3066"/>
              <a:ext cx="100" cy="145"/>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19" name="Oval 31"/>
            <p:cNvSpPr/>
            <p:nvPr/>
          </p:nvSpPr>
          <p:spPr>
            <a:xfrm>
              <a:off x="827" y="3066"/>
              <a:ext cx="100" cy="145"/>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20" name="Oval 32"/>
            <p:cNvSpPr/>
            <p:nvPr/>
          </p:nvSpPr>
          <p:spPr>
            <a:xfrm>
              <a:off x="2490" y="2341"/>
              <a:ext cx="99" cy="145"/>
            </a:xfrm>
            <a:prstGeom prst="ellipse">
              <a:avLst/>
            </a:prstGeom>
            <a:solidFill>
              <a:srgbClr val="000000"/>
            </a:solidFill>
            <a:ln w="0"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21" name="Oval 33"/>
            <p:cNvSpPr/>
            <p:nvPr/>
          </p:nvSpPr>
          <p:spPr>
            <a:xfrm>
              <a:off x="2490" y="2341"/>
              <a:ext cx="99" cy="145"/>
            </a:xfrm>
            <a:prstGeom prst="ellipse">
              <a:avLst/>
            </a:prstGeom>
            <a:noFill/>
            <a:ln w="12700" cap="rnd"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5022" name="Line 34"/>
            <p:cNvSpPr/>
            <p:nvPr/>
          </p:nvSpPr>
          <p:spPr>
            <a:xfrm flipV="1">
              <a:off x="1328" y="1094"/>
              <a:ext cx="518" cy="489"/>
            </a:xfrm>
            <a:prstGeom prst="line">
              <a:avLst/>
            </a:prstGeom>
            <a:ln w="4763" cap="rnd" cmpd="sng">
              <a:solidFill>
                <a:srgbClr val="000000"/>
              </a:solidFill>
              <a:prstDash val="solid"/>
              <a:round/>
              <a:headEnd type="none" w="med" len="med"/>
              <a:tailEnd type="none" w="med" len="med"/>
            </a:ln>
          </p:spPr>
        </p:sp>
        <p:sp>
          <p:nvSpPr>
            <p:cNvPr id="85023" name="Freeform 35"/>
            <p:cNvSpPr/>
            <p:nvPr/>
          </p:nvSpPr>
          <p:spPr>
            <a:xfrm>
              <a:off x="1253" y="1536"/>
              <a:ext cx="99" cy="117"/>
            </a:xfrm>
            <a:custGeom>
              <a:avLst/>
              <a:gdLst/>
              <a:ahLst/>
              <a:cxnLst>
                <a:cxn ang="0">
                  <a:pos x="99" y="79"/>
                </a:cxn>
                <a:cxn ang="0">
                  <a:pos x="0" y="117"/>
                </a:cxn>
                <a:cxn ang="0">
                  <a:pos x="64" y="0"/>
                </a:cxn>
                <a:cxn ang="0">
                  <a:pos x="99" y="79"/>
                </a:cxn>
              </a:cxnLst>
              <a:pathLst>
                <a:path w="99" h="117">
                  <a:moveTo>
                    <a:pt x="99" y="79"/>
                  </a:moveTo>
                  <a:lnTo>
                    <a:pt x="0" y="117"/>
                  </a:lnTo>
                  <a:lnTo>
                    <a:pt x="64" y="0"/>
                  </a:lnTo>
                  <a:lnTo>
                    <a:pt x="99" y="79"/>
                  </a:lnTo>
                  <a:close/>
                </a:path>
              </a:pathLst>
            </a:custGeom>
            <a:solidFill>
              <a:srgbClr val="000000"/>
            </a:solidFill>
            <a:ln w="9525">
              <a:noFill/>
            </a:ln>
          </p:spPr>
          <p:txBody>
            <a:bodyPr/>
            <a:p>
              <a:endParaRPr lang="zh-CN" altLang="en-US"/>
            </a:p>
          </p:txBody>
        </p:sp>
        <p:sp>
          <p:nvSpPr>
            <p:cNvPr id="85024" name="Line 36"/>
            <p:cNvSpPr/>
            <p:nvPr/>
          </p:nvSpPr>
          <p:spPr>
            <a:xfrm flipV="1">
              <a:off x="769" y="1759"/>
              <a:ext cx="428" cy="527"/>
            </a:xfrm>
            <a:prstGeom prst="line">
              <a:avLst/>
            </a:prstGeom>
            <a:ln w="4763" cap="rnd" cmpd="sng">
              <a:solidFill>
                <a:srgbClr val="000000"/>
              </a:solidFill>
              <a:prstDash val="solid"/>
              <a:round/>
              <a:headEnd type="none" w="med" len="med"/>
              <a:tailEnd type="none" w="med" len="med"/>
            </a:ln>
          </p:spPr>
        </p:sp>
        <p:sp>
          <p:nvSpPr>
            <p:cNvPr id="85025" name="Freeform 37"/>
            <p:cNvSpPr/>
            <p:nvPr/>
          </p:nvSpPr>
          <p:spPr>
            <a:xfrm>
              <a:off x="701" y="2243"/>
              <a:ext cx="94" cy="127"/>
            </a:xfrm>
            <a:custGeom>
              <a:avLst/>
              <a:gdLst/>
              <a:ahLst/>
              <a:cxnLst>
                <a:cxn ang="0">
                  <a:pos x="94" y="71"/>
                </a:cxn>
                <a:cxn ang="0">
                  <a:pos x="0" y="127"/>
                </a:cxn>
                <a:cxn ang="0">
                  <a:pos x="53" y="0"/>
                </a:cxn>
                <a:cxn ang="0">
                  <a:pos x="94" y="71"/>
                </a:cxn>
              </a:cxnLst>
              <a:pathLst>
                <a:path w="94" h="127">
                  <a:moveTo>
                    <a:pt x="94" y="71"/>
                  </a:moveTo>
                  <a:lnTo>
                    <a:pt x="0" y="127"/>
                  </a:lnTo>
                  <a:lnTo>
                    <a:pt x="53" y="0"/>
                  </a:lnTo>
                  <a:lnTo>
                    <a:pt x="94" y="71"/>
                  </a:lnTo>
                  <a:close/>
                </a:path>
              </a:pathLst>
            </a:custGeom>
            <a:solidFill>
              <a:srgbClr val="000000"/>
            </a:solidFill>
            <a:ln w="9525">
              <a:noFill/>
            </a:ln>
          </p:spPr>
          <p:txBody>
            <a:bodyPr/>
            <a:p>
              <a:endParaRPr lang="zh-CN" altLang="en-US"/>
            </a:p>
          </p:txBody>
        </p:sp>
        <p:sp>
          <p:nvSpPr>
            <p:cNvPr id="85026" name="Line 38"/>
            <p:cNvSpPr/>
            <p:nvPr/>
          </p:nvSpPr>
          <p:spPr>
            <a:xfrm flipH="1" flipV="1">
              <a:off x="1197" y="1759"/>
              <a:ext cx="10" cy="452"/>
            </a:xfrm>
            <a:prstGeom prst="line">
              <a:avLst/>
            </a:prstGeom>
            <a:ln w="4763" cap="rnd" cmpd="sng">
              <a:solidFill>
                <a:srgbClr val="000000"/>
              </a:solidFill>
              <a:prstDash val="solid"/>
              <a:round/>
              <a:headEnd type="none" w="med" len="med"/>
              <a:tailEnd type="none" w="med" len="med"/>
            </a:ln>
          </p:spPr>
        </p:sp>
        <p:sp>
          <p:nvSpPr>
            <p:cNvPr id="85027" name="Freeform 39"/>
            <p:cNvSpPr/>
            <p:nvPr/>
          </p:nvSpPr>
          <p:spPr>
            <a:xfrm>
              <a:off x="1174" y="2198"/>
              <a:ext cx="65" cy="143"/>
            </a:xfrm>
            <a:custGeom>
              <a:avLst/>
              <a:gdLst/>
              <a:ahLst/>
              <a:cxnLst>
                <a:cxn ang="0">
                  <a:pos x="65" y="0"/>
                </a:cxn>
                <a:cxn ang="0">
                  <a:pos x="36" y="143"/>
                </a:cxn>
                <a:cxn ang="0">
                  <a:pos x="0" y="4"/>
                </a:cxn>
                <a:cxn ang="0">
                  <a:pos x="65" y="0"/>
                </a:cxn>
              </a:cxnLst>
              <a:pathLst>
                <a:path w="65" h="143">
                  <a:moveTo>
                    <a:pt x="65" y="0"/>
                  </a:moveTo>
                  <a:lnTo>
                    <a:pt x="36" y="143"/>
                  </a:lnTo>
                  <a:lnTo>
                    <a:pt x="0" y="4"/>
                  </a:lnTo>
                  <a:lnTo>
                    <a:pt x="65" y="0"/>
                  </a:lnTo>
                  <a:close/>
                </a:path>
              </a:pathLst>
            </a:custGeom>
            <a:solidFill>
              <a:srgbClr val="000000"/>
            </a:solidFill>
            <a:ln w="9525">
              <a:noFill/>
            </a:ln>
          </p:spPr>
          <p:txBody>
            <a:bodyPr/>
            <a:p>
              <a:endParaRPr lang="zh-CN" altLang="en-US"/>
            </a:p>
          </p:txBody>
        </p:sp>
        <p:sp>
          <p:nvSpPr>
            <p:cNvPr id="85028" name="Line 40"/>
            <p:cNvSpPr/>
            <p:nvPr/>
          </p:nvSpPr>
          <p:spPr>
            <a:xfrm flipH="1" flipV="1">
              <a:off x="1197" y="1759"/>
              <a:ext cx="427" cy="504"/>
            </a:xfrm>
            <a:prstGeom prst="line">
              <a:avLst/>
            </a:prstGeom>
            <a:ln w="4763" cap="rnd" cmpd="sng">
              <a:solidFill>
                <a:srgbClr val="000000"/>
              </a:solidFill>
              <a:prstDash val="solid"/>
              <a:round/>
              <a:headEnd type="none" w="med" len="med"/>
              <a:tailEnd type="none" w="med" len="med"/>
            </a:ln>
          </p:spPr>
        </p:sp>
        <p:sp>
          <p:nvSpPr>
            <p:cNvPr id="85029" name="Freeform 41"/>
            <p:cNvSpPr/>
            <p:nvPr/>
          </p:nvSpPr>
          <p:spPr>
            <a:xfrm>
              <a:off x="1597" y="2219"/>
              <a:ext cx="95" cy="126"/>
            </a:xfrm>
            <a:custGeom>
              <a:avLst/>
              <a:gdLst/>
              <a:ahLst/>
              <a:cxnLst>
                <a:cxn ang="0">
                  <a:pos x="40" y="0"/>
                </a:cxn>
                <a:cxn ang="0">
                  <a:pos x="95" y="126"/>
                </a:cxn>
                <a:cxn ang="0">
                  <a:pos x="0" y="73"/>
                </a:cxn>
                <a:cxn ang="0">
                  <a:pos x="40" y="0"/>
                </a:cxn>
              </a:cxnLst>
              <a:pathLst>
                <a:path w="95" h="126">
                  <a:moveTo>
                    <a:pt x="40" y="0"/>
                  </a:moveTo>
                  <a:lnTo>
                    <a:pt x="95" y="126"/>
                  </a:lnTo>
                  <a:lnTo>
                    <a:pt x="0" y="73"/>
                  </a:lnTo>
                  <a:lnTo>
                    <a:pt x="40" y="0"/>
                  </a:lnTo>
                  <a:close/>
                </a:path>
              </a:pathLst>
            </a:custGeom>
            <a:solidFill>
              <a:srgbClr val="000000"/>
            </a:solidFill>
            <a:ln w="9525">
              <a:noFill/>
            </a:ln>
          </p:spPr>
          <p:txBody>
            <a:bodyPr/>
            <a:p>
              <a:endParaRPr lang="zh-CN" altLang="en-US"/>
            </a:p>
          </p:txBody>
        </p:sp>
        <p:sp>
          <p:nvSpPr>
            <p:cNvPr id="85030" name="Line 42"/>
            <p:cNvSpPr/>
            <p:nvPr/>
          </p:nvSpPr>
          <p:spPr>
            <a:xfrm flipV="1">
              <a:off x="2139" y="1739"/>
              <a:ext cx="366" cy="531"/>
            </a:xfrm>
            <a:prstGeom prst="line">
              <a:avLst/>
            </a:prstGeom>
            <a:ln w="4763" cap="rnd" cmpd="sng">
              <a:solidFill>
                <a:srgbClr val="000000"/>
              </a:solidFill>
              <a:prstDash val="solid"/>
              <a:round/>
              <a:headEnd type="none" w="med" len="med"/>
              <a:tailEnd type="none" w="med" len="med"/>
            </a:ln>
          </p:spPr>
        </p:sp>
        <p:sp>
          <p:nvSpPr>
            <p:cNvPr id="85031" name="Freeform 43"/>
            <p:cNvSpPr/>
            <p:nvPr/>
          </p:nvSpPr>
          <p:spPr>
            <a:xfrm>
              <a:off x="2076" y="2229"/>
              <a:ext cx="91" cy="133"/>
            </a:xfrm>
            <a:custGeom>
              <a:avLst/>
              <a:gdLst/>
              <a:ahLst/>
              <a:cxnLst>
                <a:cxn ang="0">
                  <a:pos x="91" y="67"/>
                </a:cxn>
                <a:cxn ang="0">
                  <a:pos x="0" y="133"/>
                </a:cxn>
                <a:cxn ang="0">
                  <a:pos x="46" y="0"/>
                </a:cxn>
                <a:cxn ang="0">
                  <a:pos x="91" y="67"/>
                </a:cxn>
              </a:cxnLst>
              <a:pathLst>
                <a:path w="91" h="133">
                  <a:moveTo>
                    <a:pt x="91" y="67"/>
                  </a:moveTo>
                  <a:lnTo>
                    <a:pt x="0" y="133"/>
                  </a:lnTo>
                  <a:lnTo>
                    <a:pt x="46" y="0"/>
                  </a:lnTo>
                  <a:lnTo>
                    <a:pt x="91" y="67"/>
                  </a:lnTo>
                  <a:close/>
                </a:path>
              </a:pathLst>
            </a:custGeom>
            <a:solidFill>
              <a:srgbClr val="000000"/>
            </a:solidFill>
            <a:ln w="9525">
              <a:noFill/>
            </a:ln>
          </p:spPr>
          <p:txBody>
            <a:bodyPr/>
            <a:p>
              <a:endParaRPr lang="zh-CN" altLang="en-US"/>
            </a:p>
          </p:txBody>
        </p:sp>
        <p:sp>
          <p:nvSpPr>
            <p:cNvPr id="85032" name="Line 44"/>
            <p:cNvSpPr/>
            <p:nvPr/>
          </p:nvSpPr>
          <p:spPr>
            <a:xfrm flipV="1">
              <a:off x="2555" y="1757"/>
              <a:ext cx="1" cy="458"/>
            </a:xfrm>
            <a:prstGeom prst="line">
              <a:avLst/>
            </a:prstGeom>
            <a:ln w="4763" cap="rnd" cmpd="sng">
              <a:solidFill>
                <a:srgbClr val="000000"/>
              </a:solidFill>
              <a:prstDash val="solid"/>
              <a:round/>
              <a:headEnd type="none" w="med" len="med"/>
              <a:tailEnd type="none" w="med" len="med"/>
            </a:ln>
          </p:spPr>
        </p:sp>
        <p:sp>
          <p:nvSpPr>
            <p:cNvPr id="85033" name="Freeform 45"/>
            <p:cNvSpPr/>
            <p:nvPr/>
          </p:nvSpPr>
          <p:spPr>
            <a:xfrm>
              <a:off x="2523" y="2203"/>
              <a:ext cx="65" cy="142"/>
            </a:xfrm>
            <a:custGeom>
              <a:avLst/>
              <a:gdLst/>
              <a:ahLst/>
              <a:cxnLst>
                <a:cxn ang="0">
                  <a:pos x="65" y="0"/>
                </a:cxn>
                <a:cxn ang="0">
                  <a:pos x="32" y="142"/>
                </a:cxn>
                <a:cxn ang="0">
                  <a:pos x="0" y="0"/>
                </a:cxn>
                <a:cxn ang="0">
                  <a:pos x="65" y="0"/>
                </a:cxn>
              </a:cxnLst>
              <a:pathLst>
                <a:path w="65" h="142">
                  <a:moveTo>
                    <a:pt x="65" y="0"/>
                  </a:moveTo>
                  <a:lnTo>
                    <a:pt x="32" y="142"/>
                  </a:lnTo>
                  <a:lnTo>
                    <a:pt x="0" y="0"/>
                  </a:lnTo>
                  <a:lnTo>
                    <a:pt x="65" y="0"/>
                  </a:lnTo>
                  <a:close/>
                </a:path>
              </a:pathLst>
            </a:custGeom>
            <a:solidFill>
              <a:srgbClr val="000000"/>
            </a:solidFill>
            <a:ln w="9525">
              <a:noFill/>
            </a:ln>
          </p:spPr>
          <p:txBody>
            <a:bodyPr/>
            <a:p>
              <a:endParaRPr lang="zh-CN" altLang="en-US"/>
            </a:p>
          </p:txBody>
        </p:sp>
        <p:sp>
          <p:nvSpPr>
            <p:cNvPr id="85034" name="Line 46"/>
            <p:cNvSpPr/>
            <p:nvPr/>
          </p:nvSpPr>
          <p:spPr>
            <a:xfrm flipH="1" flipV="1">
              <a:off x="2584" y="1720"/>
              <a:ext cx="369" cy="537"/>
            </a:xfrm>
            <a:prstGeom prst="line">
              <a:avLst/>
            </a:prstGeom>
            <a:ln w="4763" cap="rnd" cmpd="sng">
              <a:solidFill>
                <a:srgbClr val="000000"/>
              </a:solidFill>
              <a:prstDash val="solid"/>
              <a:round/>
              <a:headEnd type="none" w="med" len="med"/>
              <a:tailEnd type="none" w="med" len="med"/>
            </a:ln>
          </p:spPr>
        </p:sp>
        <p:sp>
          <p:nvSpPr>
            <p:cNvPr id="85035" name="Freeform 47"/>
            <p:cNvSpPr/>
            <p:nvPr/>
          </p:nvSpPr>
          <p:spPr>
            <a:xfrm>
              <a:off x="2925" y="2215"/>
              <a:ext cx="91" cy="134"/>
            </a:xfrm>
            <a:custGeom>
              <a:avLst/>
              <a:gdLst/>
              <a:ahLst/>
              <a:cxnLst>
                <a:cxn ang="0">
                  <a:pos x="45" y="0"/>
                </a:cxn>
                <a:cxn ang="0">
                  <a:pos x="91" y="134"/>
                </a:cxn>
                <a:cxn ang="0">
                  <a:pos x="0" y="67"/>
                </a:cxn>
                <a:cxn ang="0">
                  <a:pos x="45" y="0"/>
                </a:cxn>
              </a:cxnLst>
              <a:pathLst>
                <a:path w="91" h="134">
                  <a:moveTo>
                    <a:pt x="45" y="0"/>
                  </a:moveTo>
                  <a:lnTo>
                    <a:pt x="91" y="134"/>
                  </a:lnTo>
                  <a:lnTo>
                    <a:pt x="0" y="67"/>
                  </a:lnTo>
                  <a:lnTo>
                    <a:pt x="45" y="0"/>
                  </a:lnTo>
                  <a:close/>
                </a:path>
              </a:pathLst>
            </a:custGeom>
            <a:solidFill>
              <a:srgbClr val="000000"/>
            </a:solidFill>
            <a:ln w="9525">
              <a:noFill/>
            </a:ln>
          </p:spPr>
          <p:txBody>
            <a:bodyPr/>
            <a:p>
              <a:endParaRPr lang="zh-CN" altLang="en-US"/>
            </a:p>
          </p:txBody>
        </p:sp>
        <p:sp>
          <p:nvSpPr>
            <p:cNvPr id="85036" name="Line 48"/>
            <p:cNvSpPr/>
            <p:nvPr/>
          </p:nvSpPr>
          <p:spPr>
            <a:xfrm flipV="1">
              <a:off x="304" y="2448"/>
              <a:ext cx="313" cy="540"/>
            </a:xfrm>
            <a:prstGeom prst="line">
              <a:avLst/>
            </a:prstGeom>
            <a:ln w="4763" cap="rnd" cmpd="sng">
              <a:solidFill>
                <a:srgbClr val="000000"/>
              </a:solidFill>
              <a:prstDash val="solid"/>
              <a:round/>
              <a:headEnd type="none" w="med" len="med"/>
              <a:tailEnd type="none" w="med" len="med"/>
            </a:ln>
          </p:spPr>
        </p:sp>
        <p:sp>
          <p:nvSpPr>
            <p:cNvPr id="85037" name="Freeform 49"/>
            <p:cNvSpPr/>
            <p:nvPr/>
          </p:nvSpPr>
          <p:spPr>
            <a:xfrm>
              <a:off x="247" y="2949"/>
              <a:ext cx="88" cy="138"/>
            </a:xfrm>
            <a:custGeom>
              <a:avLst/>
              <a:gdLst/>
              <a:ahLst/>
              <a:cxnLst>
                <a:cxn ang="0">
                  <a:pos x="88" y="61"/>
                </a:cxn>
                <a:cxn ang="0">
                  <a:pos x="0" y="138"/>
                </a:cxn>
                <a:cxn ang="0">
                  <a:pos x="38" y="0"/>
                </a:cxn>
                <a:cxn ang="0">
                  <a:pos x="88" y="61"/>
                </a:cxn>
              </a:cxnLst>
              <a:pathLst>
                <a:path w="88" h="138">
                  <a:moveTo>
                    <a:pt x="88" y="61"/>
                  </a:moveTo>
                  <a:lnTo>
                    <a:pt x="0" y="138"/>
                  </a:lnTo>
                  <a:lnTo>
                    <a:pt x="38" y="0"/>
                  </a:lnTo>
                  <a:lnTo>
                    <a:pt x="88" y="61"/>
                  </a:lnTo>
                  <a:close/>
                </a:path>
              </a:pathLst>
            </a:custGeom>
            <a:solidFill>
              <a:srgbClr val="000000"/>
            </a:solidFill>
            <a:ln w="9525">
              <a:noFill/>
            </a:ln>
          </p:spPr>
          <p:txBody>
            <a:bodyPr/>
            <a:p>
              <a:endParaRPr lang="zh-CN" altLang="en-US"/>
            </a:p>
          </p:txBody>
        </p:sp>
        <p:sp>
          <p:nvSpPr>
            <p:cNvPr id="85038" name="Line 50"/>
            <p:cNvSpPr/>
            <p:nvPr/>
          </p:nvSpPr>
          <p:spPr>
            <a:xfrm flipH="1" flipV="1">
              <a:off x="1840" y="983"/>
              <a:ext cx="593" cy="575"/>
            </a:xfrm>
            <a:prstGeom prst="line">
              <a:avLst/>
            </a:prstGeom>
            <a:ln w="4763" cap="rnd" cmpd="sng">
              <a:solidFill>
                <a:srgbClr val="000000"/>
              </a:solidFill>
              <a:prstDash val="solid"/>
              <a:round/>
              <a:headEnd type="none" w="med" len="med"/>
              <a:tailEnd type="none" w="med" len="med"/>
            </a:ln>
          </p:spPr>
        </p:sp>
        <p:sp>
          <p:nvSpPr>
            <p:cNvPr id="85039" name="Freeform 51"/>
            <p:cNvSpPr/>
            <p:nvPr/>
          </p:nvSpPr>
          <p:spPr>
            <a:xfrm>
              <a:off x="2409" y="1512"/>
              <a:ext cx="98" cy="118"/>
            </a:xfrm>
            <a:custGeom>
              <a:avLst/>
              <a:gdLst/>
              <a:ahLst/>
              <a:cxnLst>
                <a:cxn ang="0">
                  <a:pos x="36" y="0"/>
                </a:cxn>
                <a:cxn ang="0">
                  <a:pos x="98" y="118"/>
                </a:cxn>
                <a:cxn ang="0">
                  <a:pos x="0" y="79"/>
                </a:cxn>
                <a:cxn ang="0">
                  <a:pos x="36" y="0"/>
                </a:cxn>
              </a:cxnLst>
              <a:pathLst>
                <a:path w="98" h="118">
                  <a:moveTo>
                    <a:pt x="36" y="0"/>
                  </a:moveTo>
                  <a:lnTo>
                    <a:pt x="98" y="118"/>
                  </a:lnTo>
                  <a:lnTo>
                    <a:pt x="0" y="79"/>
                  </a:lnTo>
                  <a:lnTo>
                    <a:pt x="36" y="0"/>
                  </a:lnTo>
                  <a:close/>
                </a:path>
              </a:pathLst>
            </a:custGeom>
            <a:solidFill>
              <a:srgbClr val="000000"/>
            </a:solidFill>
            <a:ln w="9525">
              <a:noFill/>
            </a:ln>
          </p:spPr>
          <p:txBody>
            <a:bodyPr/>
            <a:p>
              <a:endParaRPr lang="zh-CN" altLang="en-US"/>
            </a:p>
          </p:txBody>
        </p:sp>
        <p:sp>
          <p:nvSpPr>
            <p:cNvPr id="85040" name="Line 52"/>
            <p:cNvSpPr/>
            <p:nvPr/>
          </p:nvSpPr>
          <p:spPr>
            <a:xfrm flipH="1" flipV="1">
              <a:off x="690" y="2472"/>
              <a:ext cx="137" cy="478"/>
            </a:xfrm>
            <a:prstGeom prst="line">
              <a:avLst/>
            </a:prstGeom>
            <a:ln w="4763" cap="rnd" cmpd="sng">
              <a:solidFill>
                <a:srgbClr val="000000"/>
              </a:solidFill>
              <a:prstDash val="solid"/>
              <a:round/>
              <a:headEnd type="none" w="med" len="med"/>
              <a:tailEnd type="none" w="med" len="med"/>
            </a:ln>
          </p:spPr>
        </p:sp>
        <p:sp>
          <p:nvSpPr>
            <p:cNvPr id="85041" name="Freeform 53"/>
            <p:cNvSpPr/>
            <p:nvPr/>
          </p:nvSpPr>
          <p:spPr>
            <a:xfrm>
              <a:off x="794" y="2921"/>
              <a:ext cx="67" cy="149"/>
            </a:xfrm>
            <a:custGeom>
              <a:avLst/>
              <a:gdLst/>
              <a:ahLst/>
              <a:cxnLst>
                <a:cxn ang="0">
                  <a:pos x="60" y="0"/>
                </a:cxn>
                <a:cxn ang="0">
                  <a:pos x="67" y="149"/>
                </a:cxn>
                <a:cxn ang="0">
                  <a:pos x="0" y="36"/>
                </a:cxn>
                <a:cxn ang="0">
                  <a:pos x="60" y="0"/>
                </a:cxn>
              </a:cxnLst>
              <a:pathLst>
                <a:path w="67" h="149">
                  <a:moveTo>
                    <a:pt x="60" y="0"/>
                  </a:moveTo>
                  <a:lnTo>
                    <a:pt x="67" y="149"/>
                  </a:lnTo>
                  <a:lnTo>
                    <a:pt x="0" y="36"/>
                  </a:lnTo>
                  <a:lnTo>
                    <a:pt x="60" y="0"/>
                  </a:lnTo>
                  <a:close/>
                </a:path>
              </a:pathLst>
            </a:custGeom>
            <a:solidFill>
              <a:srgbClr val="000000"/>
            </a:solidFill>
            <a:ln w="9525">
              <a:noFill/>
            </a:ln>
          </p:spPr>
          <p:txBody>
            <a:bodyPr/>
            <a:p>
              <a:endParaRPr lang="zh-CN" altLang="en-US"/>
            </a:p>
          </p:txBody>
        </p:sp>
        <p:grpSp>
          <p:nvGrpSpPr>
            <p:cNvPr id="85042" name="Group 56"/>
            <p:cNvGrpSpPr/>
            <p:nvPr/>
          </p:nvGrpSpPr>
          <p:grpSpPr>
            <a:xfrm>
              <a:off x="1817" y="683"/>
              <a:ext cx="151" cy="287"/>
              <a:chOff x="1817" y="683"/>
              <a:chExt cx="151" cy="287"/>
            </a:xfrm>
          </p:grpSpPr>
          <p:sp>
            <p:nvSpPr>
              <p:cNvPr id="85043" name="Rectangle 54"/>
              <p:cNvSpPr/>
              <p:nvPr/>
            </p:nvSpPr>
            <p:spPr>
              <a:xfrm>
                <a:off x="1893" y="805"/>
                <a:ext cx="75" cy="165"/>
              </a:xfrm>
              <a:prstGeom prst="rect">
                <a:avLst/>
              </a:prstGeom>
              <a:noFill/>
              <a:ln w="9525">
                <a:noFill/>
              </a:ln>
            </p:spPr>
            <p:txBody>
              <a:bodyPr wrap="none" lIns="0" tIns="0" rIns="0" bIns="0" anchor="t" anchorCtr="0">
                <a:spAutoFit/>
              </a:bodyPr>
              <a:p>
                <a:r>
                  <a:rPr lang="en-US" altLang="zh-CN" sz="1400"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85044" name="Rectangle 55"/>
              <p:cNvSpPr/>
              <p:nvPr/>
            </p:nvSpPr>
            <p:spPr>
              <a:xfrm>
                <a:off x="1817" y="683"/>
                <a:ext cx="125" cy="267"/>
              </a:xfrm>
              <a:prstGeom prst="rect">
                <a:avLst/>
              </a:prstGeom>
              <a:noFill/>
              <a:ln w="9525">
                <a:noFill/>
              </a:ln>
            </p:spPr>
            <p:txBody>
              <a:bodyPr wrap="none" lIns="0" tIns="0" rIns="0" bIns="0" anchor="t" anchorCtr="0">
                <a:spAutoFit/>
              </a:bodyPr>
              <a:p>
                <a:r>
                  <a:rPr lang="en-US" altLang="zh-CN" sz="25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sp>
          <p:nvSpPr>
            <p:cNvPr id="85045" name="Rectangle 57"/>
            <p:cNvSpPr/>
            <p:nvPr/>
          </p:nvSpPr>
          <p:spPr>
            <a:xfrm>
              <a:off x="1037" y="1456"/>
              <a:ext cx="123"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85046" name="Rectangle 58"/>
            <p:cNvSpPr/>
            <p:nvPr/>
          </p:nvSpPr>
          <p:spPr>
            <a:xfrm>
              <a:off x="2568" y="1379"/>
              <a:ext cx="123"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85047" name="Rectangle 59"/>
            <p:cNvSpPr/>
            <p:nvPr/>
          </p:nvSpPr>
          <p:spPr>
            <a:xfrm>
              <a:off x="510" y="2249"/>
              <a:ext cx="123"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85048" name="Rectangle 60"/>
            <p:cNvSpPr/>
            <p:nvPr/>
          </p:nvSpPr>
          <p:spPr>
            <a:xfrm>
              <a:off x="1073" y="2198"/>
              <a:ext cx="123"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85049" name="Rectangle 61"/>
            <p:cNvSpPr/>
            <p:nvPr/>
          </p:nvSpPr>
          <p:spPr>
            <a:xfrm>
              <a:off x="1759" y="2146"/>
              <a:ext cx="123"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85050" name="Rectangle 62"/>
            <p:cNvSpPr/>
            <p:nvPr/>
          </p:nvSpPr>
          <p:spPr>
            <a:xfrm>
              <a:off x="2172" y="2300"/>
              <a:ext cx="123"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85051" name="Rectangle 63"/>
            <p:cNvSpPr/>
            <p:nvPr/>
          </p:nvSpPr>
          <p:spPr>
            <a:xfrm>
              <a:off x="2621" y="2300"/>
              <a:ext cx="123"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85052" name="Rectangle 64"/>
            <p:cNvSpPr/>
            <p:nvPr/>
          </p:nvSpPr>
          <p:spPr>
            <a:xfrm>
              <a:off x="3167" y="2300"/>
              <a:ext cx="123"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8</a:t>
              </a:r>
              <a:endParaRPr lang="en-US" altLang="zh-CN" dirty="0">
                <a:latin typeface="Arial" panose="020B0604020202020204" pitchFamily="34" charset="0"/>
                <a:ea typeface="宋体" panose="02010600030101010101" pitchFamily="2" charset="-122"/>
              </a:endParaRPr>
            </a:p>
          </p:txBody>
        </p:sp>
        <p:sp>
          <p:nvSpPr>
            <p:cNvPr id="85053" name="Rectangle 65"/>
            <p:cNvSpPr/>
            <p:nvPr/>
          </p:nvSpPr>
          <p:spPr>
            <a:xfrm>
              <a:off x="325" y="3119"/>
              <a:ext cx="123"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9</a:t>
              </a:r>
              <a:endParaRPr lang="en-US" altLang="zh-CN" dirty="0">
                <a:latin typeface="Arial" panose="020B0604020202020204" pitchFamily="34" charset="0"/>
                <a:ea typeface="宋体" panose="02010600030101010101" pitchFamily="2" charset="-122"/>
              </a:endParaRPr>
            </a:p>
          </p:txBody>
        </p:sp>
        <p:sp>
          <p:nvSpPr>
            <p:cNvPr id="85054" name="Rectangle 66"/>
            <p:cNvSpPr/>
            <p:nvPr/>
          </p:nvSpPr>
          <p:spPr>
            <a:xfrm>
              <a:off x="941" y="3170"/>
              <a:ext cx="194" cy="281"/>
            </a:xfrm>
            <a:prstGeom prst="rect">
              <a:avLst/>
            </a:prstGeom>
            <a:noFill/>
            <a:ln w="9525">
              <a:noFill/>
            </a:ln>
          </p:spPr>
          <p:txBody>
            <a:bodyPr wrap="none" lIns="0" tIns="0" rIns="0" bIns="0" anchor="t" anchorCtr="0">
              <a:spAutoFit/>
            </a:bodyPr>
            <a:p>
              <a:r>
                <a:rPr lang="en-US" altLang="zh-CN" sz="2600" dirty="0">
                  <a:solidFill>
                    <a:srgbClr val="000000"/>
                  </a:solidFill>
                  <a:latin typeface="Times New Roman" panose="02020603050405020304" pitchFamily="18" charset="0"/>
                  <a:ea typeface="宋体" panose="02010600030101010101" pitchFamily="2" charset="-122"/>
                </a:rPr>
                <a:t>10</a:t>
              </a:r>
              <a:endParaRPr lang="en-US" altLang="zh-CN" dirty="0">
                <a:latin typeface="Arial" panose="020B0604020202020204" pitchFamily="34" charset="0"/>
                <a:ea typeface="宋体" panose="02010600030101010101" pitchFamily="2" charset="-122"/>
              </a:endParaRPr>
            </a:p>
          </p:txBody>
        </p:sp>
        <p:sp>
          <p:nvSpPr>
            <p:cNvPr id="85055" name="Rectangle 67"/>
            <p:cNvSpPr/>
            <p:nvPr/>
          </p:nvSpPr>
          <p:spPr>
            <a:xfrm>
              <a:off x="589" y="3515"/>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85056" name="Rectangle 68"/>
            <p:cNvSpPr/>
            <p:nvPr/>
          </p:nvSpPr>
          <p:spPr>
            <a:xfrm>
              <a:off x="729" y="3515"/>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85057" name="Rectangle 69"/>
            <p:cNvSpPr/>
            <p:nvPr/>
          </p:nvSpPr>
          <p:spPr>
            <a:xfrm>
              <a:off x="800" y="3515"/>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85058" name="Rectangle 70"/>
            <p:cNvSpPr/>
            <p:nvPr/>
          </p:nvSpPr>
          <p:spPr>
            <a:xfrm>
              <a:off x="835" y="3515"/>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85059" name="Rectangle 71"/>
            <p:cNvSpPr/>
            <p:nvPr/>
          </p:nvSpPr>
          <p:spPr>
            <a:xfrm>
              <a:off x="941" y="3515"/>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grpSp>
      <p:sp>
        <p:nvSpPr>
          <p:cNvPr id="85060" name="Text Box 72"/>
          <p:cNvSpPr txBox="1"/>
          <p:nvPr/>
        </p:nvSpPr>
        <p:spPr>
          <a:xfrm>
            <a:off x="395288" y="5661025"/>
            <a:ext cx="4967287" cy="457200"/>
          </a:xfrm>
          <a:prstGeom prst="rect">
            <a:avLst/>
          </a:prstGeom>
          <a:noFill/>
          <a:ln w="9525">
            <a:noFill/>
          </a:ln>
        </p:spPr>
        <p:txBody>
          <a:bodyPr anchor="t" anchorCtr="0">
            <a:spAutoFit/>
          </a:bodyPr>
          <a:p>
            <a:pPr>
              <a:spcBef>
                <a:spcPct val="50000"/>
              </a:spcBef>
            </a:pPr>
            <a:r>
              <a:rPr lang="zh-CN" altLang="en-US" sz="2400" b="1" dirty="0">
                <a:latin typeface="Arial" panose="020B0604020202020204" pitchFamily="34" charset="0"/>
                <a:ea typeface="宋体" panose="02010600030101010101" pitchFamily="2" charset="-122"/>
              </a:rPr>
              <a:t>宽度优先搜索法中状态的搜索次序</a:t>
            </a:r>
            <a:endParaRPr lang="zh-CN" altLang="en-US" sz="2400" b="1" dirty="0">
              <a:latin typeface="Arial" panose="020B0604020202020204" pitchFamily="34" charset="0"/>
              <a:ea typeface="宋体" panose="02010600030101010101" pitchFamily="2" charset="-122"/>
            </a:endParaRPr>
          </a:p>
        </p:txBody>
      </p:sp>
      <p:pic>
        <p:nvPicPr>
          <p:cNvPr id="85061" name="图片 2"/>
          <p:cNvPicPr>
            <a:picLocks noChangeAspect="1"/>
          </p:cNvPicPr>
          <p:nvPr/>
        </p:nvPicPr>
        <p:blipFill>
          <a:blip r:embed="rId1"/>
          <a:stretch>
            <a:fillRect/>
          </a:stretch>
        </p:blipFill>
        <p:spPr>
          <a:xfrm>
            <a:off x="257175" y="1085850"/>
            <a:ext cx="5522913" cy="4313238"/>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513">
                                            <p:txEl>
                                              <p:charRg st="0" end="32"/>
                                            </p:txEl>
                                          </p:spTgt>
                                        </p:tgtEl>
                                        <p:attrNameLst>
                                          <p:attrName>style.visibility</p:attrName>
                                        </p:attrNameLst>
                                      </p:cBhvr>
                                      <p:to>
                                        <p:strVal val="visible"/>
                                      </p:to>
                                    </p:set>
                                    <p:anim calcmode="lin" valueType="num">
                                      <p:cBhvr additive="base">
                                        <p:cTn id="7" dur="500" fill="hold"/>
                                        <p:tgtEl>
                                          <p:spTgt spid="21513">
                                            <p:txEl>
                                              <p:charRg st="0" end="3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513">
                                            <p:txEl>
                                              <p:charRg st="0" end="3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513">
                                            <p:txEl>
                                              <p:charRg st="32" end="71"/>
                                            </p:txEl>
                                          </p:spTgt>
                                        </p:tgtEl>
                                        <p:attrNameLst>
                                          <p:attrName>style.visibility</p:attrName>
                                        </p:attrNameLst>
                                      </p:cBhvr>
                                      <p:to>
                                        <p:strVal val="visible"/>
                                      </p:to>
                                    </p:set>
                                    <p:anim calcmode="lin" valueType="num">
                                      <p:cBhvr additive="base">
                                        <p:cTn id="13" dur="500" fill="hold"/>
                                        <p:tgtEl>
                                          <p:spTgt spid="21513">
                                            <p:txEl>
                                              <p:charRg st="32" end="7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513">
                                            <p:txEl>
                                              <p:charRg st="32" end="7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标题 1"/>
          <p:cNvSpPr>
            <a:spLocks noGrp="1"/>
          </p:cNvSpPr>
          <p:nvPr>
            <p:ph type="title"/>
          </p:nvPr>
        </p:nvSpPr>
        <p:spPr/>
        <p:txBody>
          <a:bodyPr anchor="b" anchorCtr="0"/>
          <a:p>
            <a:endParaRPr lang="zh-CN" altLang="en-US"/>
          </a:p>
        </p:txBody>
      </p:sp>
      <p:pic>
        <p:nvPicPr>
          <p:cNvPr id="86018" name="内容占位符 3"/>
          <p:cNvPicPr>
            <a:picLocks noGrp="1" noChangeAspect="1"/>
          </p:cNvPicPr>
          <p:nvPr>
            <p:ph idx="1"/>
          </p:nvPr>
        </p:nvPicPr>
        <p:blipFill>
          <a:blip r:embed="rId1"/>
          <a:stretch>
            <a:fillRect/>
          </a:stretch>
        </p:blipFill>
        <p:spPr>
          <a:xfrm>
            <a:off x="1466850" y="2093913"/>
            <a:ext cx="6210300" cy="3028950"/>
          </a:xfrm>
        </p:spPr>
      </p:pic>
      <p:pic>
        <p:nvPicPr>
          <p:cNvPr id="86019" name="图片 1"/>
          <p:cNvPicPr>
            <a:picLocks noChangeAspect="1"/>
          </p:cNvPicPr>
          <p:nvPr/>
        </p:nvPicPr>
        <p:blipFill>
          <a:blip r:embed="rId2"/>
          <a:stretch>
            <a:fillRect/>
          </a:stretch>
        </p:blipFill>
        <p:spPr>
          <a:xfrm>
            <a:off x="536575" y="1406525"/>
            <a:ext cx="8093075" cy="4537075"/>
          </a:xfrm>
          <a:prstGeom prst="rect">
            <a:avLst/>
          </a:prstGeom>
          <a:noFill/>
          <a:ln w="9525">
            <a:noFill/>
          </a:ln>
        </p:spPr>
      </p:pic>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标题 1"/>
          <p:cNvSpPr>
            <a:spLocks noGrp="1"/>
          </p:cNvSpPr>
          <p:nvPr>
            <p:ph type="title"/>
          </p:nvPr>
        </p:nvSpPr>
        <p:spPr/>
        <p:txBody>
          <a:bodyPr anchor="b" anchorCtr="0"/>
          <a:p>
            <a:endParaRPr lang="zh-CN" altLang="en-US"/>
          </a:p>
        </p:txBody>
      </p:sp>
      <p:pic>
        <p:nvPicPr>
          <p:cNvPr id="87042" name="内容占位符 3"/>
          <p:cNvPicPr>
            <a:picLocks noGrp="1" noChangeAspect="1"/>
          </p:cNvPicPr>
          <p:nvPr>
            <p:ph idx="1"/>
          </p:nvPr>
        </p:nvPicPr>
        <p:blipFill>
          <a:blip r:embed="rId1"/>
          <a:stretch>
            <a:fillRect/>
          </a:stretch>
        </p:blipFill>
        <p:spPr>
          <a:xfrm>
            <a:off x="1085850" y="936625"/>
            <a:ext cx="6972300" cy="5343525"/>
          </a:xfrm>
        </p:spPr>
      </p:pic>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
          <p:cNvSpPr>
            <a:spLocks noGrp="1"/>
          </p:cNvSpPr>
          <p:nvPr>
            <p:ph type="title"/>
          </p:nvPr>
        </p:nvSpPr>
        <p:spPr/>
        <p:txBody>
          <a:bodyPr anchor="b" anchorCtr="0"/>
          <a:p>
            <a:endParaRPr lang="zh-CN" altLang="en-US"/>
          </a:p>
        </p:txBody>
      </p:sp>
      <p:pic>
        <p:nvPicPr>
          <p:cNvPr id="88066" name="内容占位符 3"/>
          <p:cNvPicPr>
            <a:picLocks noGrp="1" noChangeAspect="1"/>
          </p:cNvPicPr>
          <p:nvPr>
            <p:ph idx="1"/>
          </p:nvPr>
        </p:nvPicPr>
        <p:blipFill>
          <a:blip r:embed="rId1"/>
          <a:stretch>
            <a:fillRect/>
          </a:stretch>
        </p:blipFill>
        <p:spPr>
          <a:xfrm>
            <a:off x="1103313" y="908050"/>
            <a:ext cx="6935787" cy="5400675"/>
          </a:xfrm>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p:txBody>
          <a:bodyPr anchor="b" anchorCtr="0"/>
          <a:p>
            <a:endParaRPr lang="zh-CN" altLang="en-US"/>
          </a:p>
        </p:txBody>
      </p:sp>
      <p:pic>
        <p:nvPicPr>
          <p:cNvPr id="36866" name="内容占位符 2"/>
          <p:cNvPicPr>
            <a:picLocks noGrp="1" noChangeAspect="1"/>
          </p:cNvPicPr>
          <p:nvPr>
            <p:ph idx="1"/>
          </p:nvPr>
        </p:nvPicPr>
        <p:blipFill>
          <a:blip r:embed="rId1"/>
          <a:stretch>
            <a:fillRect/>
          </a:stretch>
        </p:blipFill>
        <p:spPr>
          <a:xfrm>
            <a:off x="142875" y="1522413"/>
            <a:ext cx="8959850" cy="3884612"/>
          </a:xfrm>
        </p:spPr>
      </p:pic>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9090" name="Rectangle 3"/>
          <p:cNvSpPr>
            <a:spLocks noGrp="1"/>
          </p:cNvSpPr>
          <p:nvPr>
            <p:ph idx="1"/>
          </p:nvPr>
        </p:nvSpPr>
        <p:spPr/>
        <p:txBody>
          <a:bodyPr vert="horz" wrap="square" lIns="91440" tIns="45720" rIns="91440" bIns="45720" anchor="t" anchorCtr="0"/>
          <a:p>
            <a:pPr algn="just" eaLnBrk="1" hangingPunct="1"/>
            <a:r>
              <a:rPr lang="zh-CN" altLang="en-US" b="1" dirty="0">
                <a:latin typeface="Times New Roman" panose="02020603050405020304" pitchFamily="18" charset="0"/>
              </a:rPr>
              <a:t>例</a:t>
            </a:r>
            <a:r>
              <a:rPr lang="en-US" altLang="zh-CN" b="1" dirty="0">
                <a:latin typeface="Times New Roman" panose="02020603050405020304" pitchFamily="18" charset="0"/>
              </a:rPr>
              <a:t>5.4 </a:t>
            </a:r>
            <a:r>
              <a:rPr lang="zh-CN" altLang="en-US" dirty="0">
                <a:latin typeface="宋体" panose="02010600030101010101" pitchFamily="2" charset="-122"/>
              </a:rPr>
              <a:t>通过搬动积木块，希望从初始状态达到一个目的状态，即三块积木堆叠在一起。</a:t>
            </a:r>
            <a:r>
              <a:rPr lang="zh-CN" altLang="en-US" dirty="0"/>
              <a:t> </a:t>
            </a:r>
            <a:endParaRPr lang="zh-CN" altLang="en-US" dirty="0"/>
          </a:p>
        </p:txBody>
      </p:sp>
      <p:sp>
        <p:nvSpPr>
          <p:cNvPr id="89091"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5.3.2  </a:t>
            </a:r>
            <a:r>
              <a:rPr lang="zh-CN" altLang="en-US" sz="3600" b="0" dirty="0">
                <a:latin typeface="Times New Roman" panose="02020603050405020304" pitchFamily="18" charset="0"/>
                <a:ea typeface="黑体" panose="02010609060101010101" pitchFamily="2" charset="-122"/>
              </a:rPr>
              <a:t>宽度优先搜索策略</a:t>
            </a:r>
            <a:endParaRPr lang="zh-CN" altLang="en-US" sz="3600" b="0" dirty="0">
              <a:latin typeface="Times New Roman" panose="02020603050405020304" pitchFamily="18" charset="0"/>
              <a:ea typeface="黑体" panose="02010609060101010101" pitchFamily="2" charset="-122"/>
            </a:endParaRPr>
          </a:p>
        </p:txBody>
      </p:sp>
      <p:sp>
        <p:nvSpPr>
          <p:cNvPr id="89092" name="Rectangle 6"/>
          <p:cNvSpPr/>
          <p:nvPr/>
        </p:nvSpPr>
        <p:spPr>
          <a:xfrm>
            <a:off x="3019425" y="2719388"/>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grpSp>
        <p:nvGrpSpPr>
          <p:cNvPr id="89093" name="Group 8"/>
          <p:cNvGrpSpPr>
            <a:grpSpLocks noChangeAspect="1"/>
          </p:cNvGrpSpPr>
          <p:nvPr/>
        </p:nvGrpSpPr>
        <p:grpSpPr>
          <a:xfrm>
            <a:off x="762000" y="2514600"/>
            <a:ext cx="6781800" cy="3098800"/>
            <a:chOff x="480" y="1584"/>
            <a:chExt cx="4272" cy="1952"/>
          </a:xfrm>
        </p:grpSpPr>
        <p:sp>
          <p:nvSpPr>
            <p:cNvPr id="89094" name="AutoShape 7"/>
            <p:cNvSpPr>
              <a:spLocks noChangeAspect="1" noTextEdit="1"/>
            </p:cNvSpPr>
            <p:nvPr/>
          </p:nvSpPr>
          <p:spPr>
            <a:xfrm>
              <a:off x="480" y="1584"/>
              <a:ext cx="4272" cy="1952"/>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sp>
          <p:nvSpPr>
            <p:cNvPr id="89095" name="Line 9"/>
            <p:cNvSpPr/>
            <p:nvPr/>
          </p:nvSpPr>
          <p:spPr>
            <a:xfrm>
              <a:off x="510" y="2724"/>
              <a:ext cx="1734" cy="1"/>
            </a:xfrm>
            <a:prstGeom prst="line">
              <a:avLst/>
            </a:prstGeom>
            <a:ln w="33338" cap="flat" cmpd="sng">
              <a:solidFill>
                <a:srgbClr val="000000"/>
              </a:solidFill>
              <a:prstDash val="solid"/>
              <a:round/>
              <a:headEnd type="none" w="med" len="med"/>
              <a:tailEnd type="none" w="med" len="med"/>
            </a:ln>
          </p:spPr>
        </p:sp>
        <p:sp>
          <p:nvSpPr>
            <p:cNvPr id="89096" name="Line 10"/>
            <p:cNvSpPr/>
            <p:nvPr/>
          </p:nvSpPr>
          <p:spPr>
            <a:xfrm>
              <a:off x="2986" y="2699"/>
              <a:ext cx="1735" cy="1"/>
            </a:xfrm>
            <a:prstGeom prst="line">
              <a:avLst/>
            </a:prstGeom>
            <a:ln w="33338" cap="flat" cmpd="sng">
              <a:solidFill>
                <a:srgbClr val="000000"/>
              </a:solidFill>
              <a:prstDash val="solid"/>
              <a:round/>
              <a:headEnd type="none" w="med" len="med"/>
              <a:tailEnd type="none" w="med" len="med"/>
            </a:ln>
          </p:spPr>
        </p:sp>
        <p:sp>
          <p:nvSpPr>
            <p:cNvPr id="89097" name="Rectangle 11"/>
            <p:cNvSpPr/>
            <p:nvPr/>
          </p:nvSpPr>
          <p:spPr>
            <a:xfrm>
              <a:off x="1005" y="2305"/>
              <a:ext cx="347" cy="346"/>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098" name="Rectangle 12"/>
            <p:cNvSpPr/>
            <p:nvPr/>
          </p:nvSpPr>
          <p:spPr>
            <a:xfrm>
              <a:off x="1005" y="2305"/>
              <a:ext cx="347" cy="346"/>
            </a:xfrm>
            <a:prstGeom prst="rect">
              <a:avLst/>
            </a:prstGeom>
            <a:noFill/>
            <a:ln w="33338"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099" name="Rectangle 13"/>
            <p:cNvSpPr/>
            <p:nvPr/>
          </p:nvSpPr>
          <p:spPr>
            <a:xfrm>
              <a:off x="1126" y="2360"/>
              <a:ext cx="127" cy="250"/>
            </a:xfrm>
            <a:prstGeom prst="rect">
              <a:avLst/>
            </a:prstGeom>
            <a:noFill/>
            <a:ln w="9525">
              <a:noFill/>
            </a:ln>
          </p:spPr>
          <p:txBody>
            <a:bodyPr wrap="none" lIns="0" tIns="0" rIns="0" bIns="0" anchor="t" anchorCtr="0">
              <a:spAutoFit/>
            </a:bodyPr>
            <a:p>
              <a:r>
                <a:rPr lang="en-US" altLang="zh-CN" sz="2600" i="1" dirty="0">
                  <a:solidFill>
                    <a:srgbClr val="000000"/>
                  </a:solidFill>
                  <a:latin typeface="Times New Roman" panose="02020603050405020304" pitchFamily="18" charset="0"/>
                  <a:ea typeface="宋体" panose="02010600030101010101" pitchFamily="2" charset="-122"/>
                </a:rPr>
                <a:t>B</a:t>
              </a:r>
              <a:endParaRPr lang="en-US" altLang="zh-CN" i="1" dirty="0">
                <a:latin typeface="Times New Roman" panose="02020603050405020304" pitchFamily="18" charset="0"/>
                <a:ea typeface="宋体" panose="02010600030101010101" pitchFamily="2" charset="-122"/>
              </a:endParaRPr>
            </a:p>
          </p:txBody>
        </p:sp>
        <p:sp>
          <p:nvSpPr>
            <p:cNvPr id="89100" name="Rectangle 14"/>
            <p:cNvSpPr/>
            <p:nvPr/>
          </p:nvSpPr>
          <p:spPr>
            <a:xfrm>
              <a:off x="1576" y="2305"/>
              <a:ext cx="346" cy="346"/>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01" name="Rectangle 15"/>
            <p:cNvSpPr/>
            <p:nvPr/>
          </p:nvSpPr>
          <p:spPr>
            <a:xfrm>
              <a:off x="1576" y="2305"/>
              <a:ext cx="346" cy="346"/>
            </a:xfrm>
            <a:prstGeom prst="rect">
              <a:avLst/>
            </a:prstGeom>
            <a:noFill/>
            <a:ln w="33338"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02" name="Rectangle 16"/>
            <p:cNvSpPr/>
            <p:nvPr/>
          </p:nvSpPr>
          <p:spPr>
            <a:xfrm>
              <a:off x="1696" y="2360"/>
              <a:ext cx="139" cy="250"/>
            </a:xfrm>
            <a:prstGeom prst="rect">
              <a:avLst/>
            </a:prstGeom>
            <a:noFill/>
            <a:ln w="9525">
              <a:noFill/>
            </a:ln>
          </p:spPr>
          <p:txBody>
            <a:bodyPr wrap="none" lIns="0" tIns="0" rIns="0" bIns="0" anchor="t" anchorCtr="0">
              <a:spAutoFit/>
            </a:bodyPr>
            <a:p>
              <a:r>
                <a:rPr lang="en-US" altLang="zh-CN" sz="2600" i="1" dirty="0">
                  <a:solidFill>
                    <a:srgbClr val="000000"/>
                  </a:solidFill>
                  <a:latin typeface="Times New Roman" panose="02020603050405020304" pitchFamily="18" charset="0"/>
                  <a:ea typeface="宋体" panose="02010600030101010101" pitchFamily="2" charset="-122"/>
                </a:rPr>
                <a:t>C</a:t>
              </a:r>
              <a:endParaRPr lang="en-US" altLang="zh-CN" i="1" dirty="0">
                <a:latin typeface="Times New Roman" panose="02020603050405020304" pitchFamily="18" charset="0"/>
                <a:ea typeface="宋体" panose="02010600030101010101" pitchFamily="2" charset="-122"/>
              </a:endParaRPr>
            </a:p>
          </p:txBody>
        </p:sp>
        <p:sp>
          <p:nvSpPr>
            <p:cNvPr id="89103" name="Rectangle 17"/>
            <p:cNvSpPr/>
            <p:nvPr/>
          </p:nvSpPr>
          <p:spPr>
            <a:xfrm>
              <a:off x="1005" y="1984"/>
              <a:ext cx="347" cy="346"/>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04" name="Rectangle 18"/>
            <p:cNvSpPr/>
            <p:nvPr/>
          </p:nvSpPr>
          <p:spPr>
            <a:xfrm>
              <a:off x="1005" y="1984"/>
              <a:ext cx="347" cy="346"/>
            </a:xfrm>
            <a:prstGeom prst="rect">
              <a:avLst/>
            </a:prstGeom>
            <a:noFill/>
            <a:ln w="33338"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05" name="Rectangle 19"/>
            <p:cNvSpPr/>
            <p:nvPr/>
          </p:nvSpPr>
          <p:spPr>
            <a:xfrm>
              <a:off x="1126" y="2039"/>
              <a:ext cx="127" cy="250"/>
            </a:xfrm>
            <a:prstGeom prst="rect">
              <a:avLst/>
            </a:prstGeom>
            <a:noFill/>
            <a:ln w="9525">
              <a:noFill/>
            </a:ln>
          </p:spPr>
          <p:txBody>
            <a:bodyPr wrap="none" lIns="0" tIns="0" rIns="0" bIns="0" anchor="t" anchorCtr="0">
              <a:spAutoFit/>
            </a:bodyPr>
            <a:p>
              <a:r>
                <a:rPr lang="en-US" altLang="zh-CN" sz="2600" i="1" dirty="0">
                  <a:solidFill>
                    <a:srgbClr val="000000"/>
                  </a:solidFill>
                  <a:latin typeface="Times New Roman" panose="02020603050405020304" pitchFamily="18" charset="0"/>
                  <a:ea typeface="宋体" panose="02010600030101010101" pitchFamily="2" charset="-122"/>
                </a:rPr>
                <a:t>A</a:t>
              </a:r>
              <a:endParaRPr lang="en-US" altLang="zh-CN" i="1" dirty="0">
                <a:latin typeface="Times New Roman" panose="02020603050405020304" pitchFamily="18" charset="0"/>
                <a:ea typeface="宋体" panose="02010600030101010101" pitchFamily="2" charset="-122"/>
              </a:endParaRPr>
            </a:p>
          </p:txBody>
        </p:sp>
        <p:sp>
          <p:nvSpPr>
            <p:cNvPr id="89106" name="Rectangle 20"/>
            <p:cNvSpPr/>
            <p:nvPr/>
          </p:nvSpPr>
          <p:spPr>
            <a:xfrm>
              <a:off x="3729" y="1614"/>
              <a:ext cx="348" cy="346"/>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07" name="Rectangle 21"/>
            <p:cNvSpPr/>
            <p:nvPr/>
          </p:nvSpPr>
          <p:spPr>
            <a:xfrm>
              <a:off x="3729" y="1614"/>
              <a:ext cx="348" cy="346"/>
            </a:xfrm>
            <a:prstGeom prst="rect">
              <a:avLst/>
            </a:prstGeom>
            <a:noFill/>
            <a:ln w="33338"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08" name="Rectangle 22"/>
            <p:cNvSpPr/>
            <p:nvPr/>
          </p:nvSpPr>
          <p:spPr>
            <a:xfrm>
              <a:off x="3851" y="1669"/>
              <a:ext cx="127" cy="250"/>
            </a:xfrm>
            <a:prstGeom prst="rect">
              <a:avLst/>
            </a:prstGeom>
            <a:noFill/>
            <a:ln w="9525">
              <a:noFill/>
            </a:ln>
          </p:spPr>
          <p:txBody>
            <a:bodyPr wrap="none" lIns="0" tIns="0" rIns="0" bIns="0" anchor="t" anchorCtr="0">
              <a:spAutoFit/>
            </a:bodyPr>
            <a:p>
              <a:r>
                <a:rPr lang="en-US" altLang="zh-CN" sz="2600" i="1" dirty="0">
                  <a:solidFill>
                    <a:srgbClr val="000000"/>
                  </a:solidFill>
                  <a:latin typeface="Times New Roman" panose="02020603050405020304" pitchFamily="18" charset="0"/>
                  <a:ea typeface="宋体" panose="02010600030101010101" pitchFamily="2" charset="-122"/>
                </a:rPr>
                <a:t>A</a:t>
              </a:r>
              <a:endParaRPr lang="en-US" altLang="zh-CN" i="1" dirty="0">
                <a:latin typeface="Times New Roman" panose="02020603050405020304" pitchFamily="18" charset="0"/>
                <a:ea typeface="宋体" panose="02010600030101010101" pitchFamily="2" charset="-122"/>
              </a:endParaRPr>
            </a:p>
          </p:txBody>
        </p:sp>
        <p:sp>
          <p:nvSpPr>
            <p:cNvPr id="89109" name="Rectangle 23"/>
            <p:cNvSpPr/>
            <p:nvPr/>
          </p:nvSpPr>
          <p:spPr>
            <a:xfrm>
              <a:off x="3729" y="1960"/>
              <a:ext cx="348" cy="345"/>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10" name="Rectangle 24"/>
            <p:cNvSpPr/>
            <p:nvPr/>
          </p:nvSpPr>
          <p:spPr>
            <a:xfrm>
              <a:off x="3729" y="1960"/>
              <a:ext cx="348" cy="345"/>
            </a:xfrm>
            <a:prstGeom prst="rect">
              <a:avLst/>
            </a:prstGeom>
            <a:noFill/>
            <a:ln w="33338"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11" name="Rectangle 25"/>
            <p:cNvSpPr/>
            <p:nvPr/>
          </p:nvSpPr>
          <p:spPr>
            <a:xfrm>
              <a:off x="3851" y="2014"/>
              <a:ext cx="127" cy="250"/>
            </a:xfrm>
            <a:prstGeom prst="rect">
              <a:avLst/>
            </a:prstGeom>
            <a:noFill/>
            <a:ln w="9525">
              <a:noFill/>
            </a:ln>
          </p:spPr>
          <p:txBody>
            <a:bodyPr wrap="none" lIns="0" tIns="0" rIns="0" bIns="0" anchor="t" anchorCtr="0">
              <a:spAutoFit/>
            </a:bodyPr>
            <a:p>
              <a:r>
                <a:rPr lang="en-US" altLang="zh-CN" sz="2600" i="1" dirty="0">
                  <a:solidFill>
                    <a:srgbClr val="000000"/>
                  </a:solidFill>
                  <a:latin typeface="Times New Roman" panose="02020603050405020304" pitchFamily="18" charset="0"/>
                  <a:ea typeface="宋体" panose="02010600030101010101" pitchFamily="2" charset="-122"/>
                </a:rPr>
                <a:t>B</a:t>
              </a:r>
              <a:endParaRPr lang="en-US" altLang="zh-CN" i="1" dirty="0">
                <a:latin typeface="Times New Roman" panose="02020603050405020304" pitchFamily="18" charset="0"/>
                <a:ea typeface="宋体" panose="02010600030101010101" pitchFamily="2" charset="-122"/>
              </a:endParaRPr>
            </a:p>
          </p:txBody>
        </p:sp>
        <p:sp>
          <p:nvSpPr>
            <p:cNvPr id="89112" name="Rectangle 26"/>
            <p:cNvSpPr/>
            <p:nvPr/>
          </p:nvSpPr>
          <p:spPr>
            <a:xfrm>
              <a:off x="3729" y="2280"/>
              <a:ext cx="348" cy="346"/>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13" name="Rectangle 27"/>
            <p:cNvSpPr/>
            <p:nvPr/>
          </p:nvSpPr>
          <p:spPr>
            <a:xfrm>
              <a:off x="3729" y="2280"/>
              <a:ext cx="348" cy="346"/>
            </a:xfrm>
            <a:prstGeom prst="rect">
              <a:avLst/>
            </a:prstGeom>
            <a:noFill/>
            <a:ln w="33338"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89114" name="Rectangle 28"/>
            <p:cNvSpPr/>
            <p:nvPr/>
          </p:nvSpPr>
          <p:spPr>
            <a:xfrm>
              <a:off x="3851" y="2335"/>
              <a:ext cx="139" cy="250"/>
            </a:xfrm>
            <a:prstGeom prst="rect">
              <a:avLst/>
            </a:prstGeom>
            <a:noFill/>
            <a:ln w="9525">
              <a:noFill/>
            </a:ln>
          </p:spPr>
          <p:txBody>
            <a:bodyPr wrap="none" lIns="0" tIns="0" rIns="0" bIns="0" anchor="t" anchorCtr="0">
              <a:spAutoFit/>
            </a:bodyPr>
            <a:p>
              <a:r>
                <a:rPr lang="en-US" altLang="zh-CN" sz="2600" i="1" dirty="0">
                  <a:solidFill>
                    <a:srgbClr val="000000"/>
                  </a:solidFill>
                  <a:latin typeface="Times New Roman" panose="02020603050405020304" pitchFamily="18" charset="0"/>
                  <a:ea typeface="宋体" panose="02010600030101010101" pitchFamily="2" charset="-122"/>
                </a:rPr>
                <a:t>C</a:t>
              </a:r>
              <a:endParaRPr lang="en-US" altLang="zh-CN" i="1" dirty="0">
                <a:latin typeface="Times New Roman" panose="02020603050405020304" pitchFamily="18" charset="0"/>
                <a:ea typeface="宋体" panose="02010600030101010101" pitchFamily="2" charset="-122"/>
              </a:endParaRPr>
            </a:p>
          </p:txBody>
        </p:sp>
        <p:sp>
          <p:nvSpPr>
            <p:cNvPr id="89115" name="Rectangle 29"/>
            <p:cNvSpPr/>
            <p:nvPr/>
          </p:nvSpPr>
          <p:spPr>
            <a:xfrm>
              <a:off x="654" y="2860"/>
              <a:ext cx="986" cy="221"/>
            </a:xfrm>
            <a:prstGeom prst="rect">
              <a:avLst/>
            </a:prstGeom>
            <a:noFill/>
            <a:ln w="9525">
              <a:noFill/>
            </a:ln>
          </p:spPr>
          <p:txBody>
            <a:bodyPr wrap="none" lIns="0" tIns="0" rIns="0" bIns="0" anchor="t" anchorCtr="0">
              <a:spAutoFit/>
            </a:bodyPr>
            <a:p>
              <a:r>
                <a:rPr lang="en-US" altLang="zh-CN" sz="2300" dirty="0">
                  <a:solidFill>
                    <a:srgbClr val="000000"/>
                  </a:solidFill>
                  <a:latin typeface="Times New Roman" panose="02020603050405020304" pitchFamily="18" charset="0"/>
                  <a:ea typeface="宋体" panose="02010600030101010101" pitchFamily="2" charset="-122"/>
                </a:rPr>
                <a:t>(a) </a:t>
              </a:r>
              <a:r>
                <a:rPr lang="zh-CN" altLang="en-US" sz="2300" dirty="0">
                  <a:solidFill>
                    <a:srgbClr val="000000"/>
                  </a:solidFill>
                  <a:latin typeface="宋体" panose="02010600030101010101" pitchFamily="2" charset="-122"/>
                  <a:ea typeface="宋体" panose="02010600030101010101" pitchFamily="2" charset="-122"/>
                </a:rPr>
                <a:t>初始状态</a:t>
              </a:r>
              <a:endParaRPr lang="zh-CN" altLang="en-US" dirty="0">
                <a:latin typeface="Arial" panose="020B0604020202020204" pitchFamily="34" charset="0"/>
                <a:ea typeface="宋体" panose="02010600030101010101" pitchFamily="2" charset="-122"/>
              </a:endParaRPr>
            </a:p>
          </p:txBody>
        </p:sp>
        <p:sp>
          <p:nvSpPr>
            <p:cNvPr id="89116" name="Rectangle 30"/>
            <p:cNvSpPr/>
            <p:nvPr/>
          </p:nvSpPr>
          <p:spPr>
            <a:xfrm>
              <a:off x="3378" y="2836"/>
              <a:ext cx="1042" cy="221"/>
            </a:xfrm>
            <a:prstGeom prst="rect">
              <a:avLst/>
            </a:prstGeom>
            <a:noFill/>
            <a:ln w="9525">
              <a:noFill/>
            </a:ln>
          </p:spPr>
          <p:txBody>
            <a:bodyPr wrap="none" lIns="0" tIns="0" rIns="0" bIns="0" anchor="t" anchorCtr="0">
              <a:spAutoFit/>
            </a:bodyPr>
            <a:p>
              <a:r>
                <a:rPr lang="en-US" altLang="zh-CN" sz="2300" dirty="0">
                  <a:solidFill>
                    <a:srgbClr val="000000"/>
                  </a:solidFill>
                  <a:latin typeface="Times New Roman" panose="02020603050405020304" pitchFamily="18" charset="0"/>
                  <a:ea typeface="宋体" panose="02010600030101010101" pitchFamily="2" charset="-122"/>
                </a:rPr>
                <a:t>(b)</a:t>
              </a:r>
              <a:r>
                <a:rPr lang="en-US" altLang="zh-CN" sz="2300" dirty="0">
                  <a:solidFill>
                    <a:srgbClr val="000000"/>
                  </a:solidFill>
                  <a:latin typeface="宋体" panose="02010600030101010101" pitchFamily="2" charset="-122"/>
                  <a:ea typeface="宋体" panose="02010600030101010101" pitchFamily="2" charset="-122"/>
                </a:rPr>
                <a:t> </a:t>
              </a:r>
              <a:r>
                <a:rPr lang="zh-CN" altLang="en-US" sz="2300" dirty="0">
                  <a:solidFill>
                    <a:srgbClr val="000000"/>
                  </a:solidFill>
                  <a:latin typeface="宋体" panose="02010600030101010101" pitchFamily="2" charset="-122"/>
                  <a:ea typeface="宋体" panose="02010600030101010101" pitchFamily="2" charset="-122"/>
                </a:rPr>
                <a:t>目的状态</a:t>
              </a:r>
              <a:endParaRPr lang="zh-CN" altLang="en-US" dirty="0">
                <a:latin typeface="Arial" panose="020B0604020202020204" pitchFamily="34" charset="0"/>
                <a:ea typeface="宋体" panose="02010600030101010101" pitchFamily="2" charset="-122"/>
              </a:endParaRPr>
            </a:p>
          </p:txBody>
        </p:sp>
        <p:sp>
          <p:nvSpPr>
            <p:cNvPr id="89117" name="Rectangle 31"/>
            <p:cNvSpPr/>
            <p:nvPr/>
          </p:nvSpPr>
          <p:spPr>
            <a:xfrm>
              <a:off x="1757" y="3273"/>
              <a:ext cx="1252" cy="250"/>
            </a:xfrm>
            <a:prstGeom prst="rect">
              <a:avLst/>
            </a:prstGeom>
            <a:noFill/>
            <a:ln w="9525">
              <a:noFill/>
            </a:ln>
          </p:spPr>
          <p:txBody>
            <a:bodyPr wrap="none" lIns="0" tIns="0" rIns="0" bIns="0" anchor="t" anchorCtr="0">
              <a:spAutoFit/>
            </a:bodyPr>
            <a:p>
              <a:r>
                <a:rPr lang="en-US" altLang="zh-CN" sz="2600" dirty="0">
                  <a:solidFill>
                    <a:srgbClr val="000000"/>
                  </a:solidFill>
                  <a:latin typeface="宋体" panose="02010600030101010101" pitchFamily="2" charset="-122"/>
                  <a:ea typeface="宋体" panose="02010600030101010101" pitchFamily="2" charset="-122"/>
                </a:rPr>
                <a:t>    </a:t>
              </a:r>
              <a:r>
                <a:rPr lang="zh-CN" altLang="en-US" sz="2600" b="1" dirty="0">
                  <a:solidFill>
                    <a:srgbClr val="000000"/>
                  </a:solidFill>
                  <a:latin typeface="宋体" panose="02010600030101010101" pitchFamily="2" charset="-122"/>
                  <a:ea typeface="宋体" panose="02010600030101010101" pitchFamily="2" charset="-122"/>
                </a:rPr>
                <a:t>积木问题</a:t>
              </a:r>
              <a:endParaRPr lang="zh-CN" altLang="en-US" b="1" dirty="0">
                <a:latin typeface="Arial" panose="020B0604020202020204" pitchFamily="34" charset="0"/>
                <a:ea typeface="宋体" panose="02010600030101010101" pitchFamily="2" charset="-122"/>
              </a:endParaRPr>
            </a:p>
          </p:txBody>
        </p:sp>
      </p:gr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90114" name="Rectangle 1026"/>
          <p:cNvSpPr>
            <a:spLocks noGrp="1"/>
          </p:cNvSpPr>
          <p:nvPr>
            <p:ph idx="1"/>
          </p:nvPr>
        </p:nvSpPr>
        <p:spPr/>
        <p:txBody>
          <a:bodyPr vert="horz" wrap="square" lIns="91440" tIns="45720" rIns="91440" bIns="45720" anchor="t" anchorCtr="0"/>
          <a:p>
            <a:pPr eaLnBrk="1" hangingPunct="1"/>
            <a:r>
              <a:rPr lang="zh-CN" altLang="en-US" dirty="0">
                <a:latin typeface="宋体" panose="02010600030101010101" pitchFamily="2" charset="-122"/>
              </a:rPr>
              <a:t>操作算子为</a:t>
            </a:r>
            <a:r>
              <a:rPr lang="en-US" altLang="zh-CN" i="1" dirty="0">
                <a:latin typeface="Times New Roman" panose="02020603050405020304" pitchFamily="18" charset="0"/>
              </a:rPr>
              <a:t>MOVE</a:t>
            </a:r>
            <a:r>
              <a:rPr lang="zh-CN" altLang="en-US" dirty="0">
                <a:latin typeface="Times New Roman" panose="02020603050405020304" pitchFamily="18" charset="0"/>
              </a:rPr>
              <a:t>（</a:t>
            </a:r>
            <a:r>
              <a:rPr lang="en-US" altLang="zh-CN" i="1" dirty="0">
                <a:latin typeface="Times New Roman" panose="02020603050405020304" pitchFamily="18" charset="0"/>
              </a:rPr>
              <a:t>X</a:t>
            </a:r>
            <a:r>
              <a:rPr lang="zh-CN" altLang="en-US" dirty="0">
                <a:latin typeface="Times New Roman" panose="02020603050405020304" pitchFamily="18" charset="0"/>
              </a:rPr>
              <a:t>，</a:t>
            </a:r>
            <a:r>
              <a:rPr lang="en-US" altLang="zh-CN" i="1" dirty="0">
                <a:latin typeface="Times New Roman" panose="02020603050405020304" pitchFamily="18" charset="0"/>
              </a:rPr>
              <a:t>Y</a:t>
            </a:r>
            <a:r>
              <a:rPr lang="zh-CN" altLang="en-US" dirty="0">
                <a:latin typeface="Times New Roman" panose="02020603050405020304" pitchFamily="18" charset="0"/>
              </a:rPr>
              <a:t>）：把积木</a:t>
            </a:r>
            <a:r>
              <a:rPr lang="en-US" altLang="zh-CN" i="1" dirty="0">
                <a:latin typeface="Times New Roman" panose="02020603050405020304" pitchFamily="18" charset="0"/>
              </a:rPr>
              <a:t>X</a:t>
            </a:r>
            <a:r>
              <a:rPr lang="zh-CN" altLang="en-US" dirty="0">
                <a:latin typeface="Times New Roman" panose="02020603050405020304" pitchFamily="18" charset="0"/>
              </a:rPr>
              <a:t>搬到</a:t>
            </a:r>
            <a:r>
              <a:rPr lang="en-US" altLang="zh-CN" i="1" dirty="0">
                <a:latin typeface="Times New Roman" panose="02020603050405020304" pitchFamily="18" charset="0"/>
              </a:rPr>
              <a:t>Y</a:t>
            </a:r>
            <a:r>
              <a:rPr lang="zh-CN" altLang="en-US" dirty="0">
                <a:latin typeface="Times New Roman" panose="02020603050405020304" pitchFamily="18" charset="0"/>
              </a:rPr>
              <a:t>（积木或桌面）上面。</a:t>
            </a:r>
            <a:endParaRPr lang="zh-CN" altLang="en-US" dirty="0">
              <a:latin typeface="Times New Roman" panose="02020603050405020304" pitchFamily="18" charset="0"/>
            </a:endParaRPr>
          </a:p>
        </p:txBody>
      </p:sp>
      <p:sp>
        <p:nvSpPr>
          <p:cNvPr id="90115" name="Rectangle 1027"/>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5.3.2  </a:t>
            </a:r>
            <a:r>
              <a:rPr lang="zh-CN" altLang="en-US" sz="3600" b="0" dirty="0">
                <a:latin typeface="Times New Roman" panose="02020603050405020304" pitchFamily="18" charset="0"/>
                <a:ea typeface="黑体" panose="02010609060101010101" pitchFamily="2" charset="-122"/>
              </a:rPr>
              <a:t>宽度优先搜索策略</a:t>
            </a:r>
            <a:endParaRPr lang="zh-CN" altLang="en-US" sz="3600" b="0" dirty="0">
              <a:latin typeface="Times New Roman" panose="02020603050405020304" pitchFamily="18" charset="0"/>
              <a:ea typeface="黑体" panose="02010609060101010101" pitchFamily="2" charset="-122"/>
            </a:endParaRPr>
          </a:p>
        </p:txBody>
      </p:sp>
      <p:sp>
        <p:nvSpPr>
          <p:cNvPr id="82948" name="AutoShape 1028"/>
          <p:cNvSpPr/>
          <p:nvPr/>
        </p:nvSpPr>
        <p:spPr>
          <a:xfrm>
            <a:off x="3124200" y="1905000"/>
            <a:ext cx="5562600" cy="838200"/>
          </a:xfrm>
          <a:prstGeom prst="borderCallout2">
            <a:avLst>
              <a:gd name="adj1" fmla="val 13634"/>
              <a:gd name="adj2" fmla="val -1370"/>
              <a:gd name="adj3" fmla="val 13634"/>
              <a:gd name="adj4" fmla="val -4565"/>
              <a:gd name="adj5" fmla="val -54167"/>
              <a:gd name="adj6" fmla="val -7907"/>
            </a:avLst>
          </a:prstGeom>
          <a:solidFill>
            <a:schemeClr val="bg2"/>
          </a:solidFill>
          <a:ln w="9525" cap="flat" cmpd="sng">
            <a:solidFill>
              <a:srgbClr val="808080"/>
            </a:solidFill>
            <a:prstDash val="solid"/>
            <a:miter/>
            <a:headEnd type="none" w="med" len="med"/>
            <a:tailEnd type="none" w="med" len="med"/>
          </a:ln>
        </p:spPr>
        <p:txBody>
          <a:bodyPr anchor="t" anchorCtr="0"/>
          <a:p>
            <a:pPr algn="just"/>
            <a:r>
              <a:rPr lang="en-US" altLang="zh-CN" sz="2600" i="1" dirty="0">
                <a:latin typeface="Times New Roman" panose="02020603050405020304" pitchFamily="18" charset="0"/>
                <a:ea typeface="宋体" panose="02010600030101010101" pitchFamily="2" charset="-122"/>
              </a:rPr>
              <a:t>MOVE</a:t>
            </a:r>
            <a:r>
              <a:rPr lang="zh-CN" altLang="en-US" sz="2600" dirty="0">
                <a:latin typeface="Times New Roman" panose="02020603050405020304" pitchFamily="18" charset="0"/>
                <a:ea typeface="宋体" panose="02010600030101010101" pitchFamily="2" charset="-122"/>
              </a:rPr>
              <a:t>（</a:t>
            </a:r>
            <a:r>
              <a:rPr lang="en-US" altLang="zh-CN" sz="2600" i="1" dirty="0">
                <a:latin typeface="Times New Roman" panose="02020603050405020304" pitchFamily="18" charset="0"/>
                <a:ea typeface="宋体" panose="02010600030101010101" pitchFamily="2" charset="-122"/>
              </a:rPr>
              <a:t>A</a:t>
            </a:r>
            <a:r>
              <a:rPr lang="zh-CN" altLang="en-US" sz="2600" dirty="0">
                <a:latin typeface="Times New Roman" panose="02020603050405020304" pitchFamily="18" charset="0"/>
                <a:ea typeface="宋体" panose="02010600030101010101" pitchFamily="2" charset="-122"/>
              </a:rPr>
              <a:t>，</a:t>
            </a:r>
            <a:r>
              <a:rPr lang="en-US" altLang="zh-CN" sz="2600" i="1" dirty="0">
                <a:latin typeface="Times New Roman" panose="02020603050405020304" pitchFamily="18" charset="0"/>
                <a:ea typeface="宋体" panose="02010600030101010101" pitchFamily="2" charset="-122"/>
              </a:rPr>
              <a:t>Table</a:t>
            </a:r>
            <a:r>
              <a:rPr lang="zh-CN" altLang="en-US" sz="2600" dirty="0">
                <a:latin typeface="Times New Roman" panose="02020603050405020304" pitchFamily="18" charset="0"/>
                <a:ea typeface="宋体" panose="02010600030101010101" pitchFamily="2" charset="-122"/>
              </a:rPr>
              <a:t>）：“搬动积木</a:t>
            </a:r>
            <a:r>
              <a:rPr lang="en-US" altLang="zh-CN" sz="2600" i="1" dirty="0">
                <a:latin typeface="Times New Roman" panose="02020603050405020304" pitchFamily="18" charset="0"/>
                <a:ea typeface="宋体" panose="02010600030101010101" pitchFamily="2" charset="-122"/>
              </a:rPr>
              <a:t>A</a:t>
            </a:r>
            <a:r>
              <a:rPr lang="zh-CN" altLang="en-US" sz="2600" dirty="0">
                <a:latin typeface="Times New Roman" panose="02020603050405020304" pitchFamily="18" charset="0"/>
                <a:ea typeface="宋体" panose="02010600030101010101" pitchFamily="2" charset="-122"/>
              </a:rPr>
              <a:t>到桌面上”。</a:t>
            </a:r>
            <a:endParaRPr lang="zh-CN" altLang="en-US" sz="2600" dirty="0">
              <a:latin typeface="Times New Roman" panose="02020603050405020304" pitchFamily="18" charset="0"/>
              <a:ea typeface="宋体" panose="02010600030101010101" pitchFamily="2" charset="-122"/>
            </a:endParaRPr>
          </a:p>
        </p:txBody>
      </p:sp>
      <p:sp>
        <p:nvSpPr>
          <p:cNvPr id="82949" name="Text Box 1029"/>
          <p:cNvSpPr txBox="1"/>
          <p:nvPr/>
        </p:nvSpPr>
        <p:spPr>
          <a:xfrm>
            <a:off x="250825" y="3505200"/>
            <a:ext cx="8748713" cy="2371725"/>
          </a:xfrm>
          <a:prstGeom prst="rect">
            <a:avLst/>
          </a:prstGeom>
          <a:noFill/>
          <a:ln w="9525">
            <a:noFill/>
          </a:ln>
        </p:spPr>
        <p:txBody>
          <a:bodyPr anchor="t" anchorCtr="0">
            <a:spAutoFit/>
          </a:bodyPr>
          <a:p>
            <a:pPr algn="just">
              <a:spcBef>
                <a:spcPct val="50000"/>
              </a:spcBef>
              <a:buBlip>
                <a:blip r:embed="rId1"/>
              </a:buBlip>
            </a:pP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操作算子可运用的先决条件：</a:t>
            </a:r>
            <a:endParaRPr lang="zh-CN" altLang="en-US" sz="2800" dirty="0">
              <a:latin typeface="宋体" panose="02010600030101010101" pitchFamily="2" charset="-122"/>
              <a:ea typeface="宋体" panose="02010600030101010101" pitchFamily="2" charset="-122"/>
            </a:endParaRPr>
          </a:p>
          <a:p>
            <a:pPr algn="just">
              <a:spcBef>
                <a:spcPct val="50000"/>
              </a:spcBef>
              <a:buNone/>
            </a:pPr>
            <a:r>
              <a:rPr lang="zh-CN" altLang="en-US" sz="2700" dirty="0">
                <a:latin typeface="Times New Roman" panose="02020603050405020304" pitchFamily="18" charset="0"/>
                <a:ea typeface="宋体" panose="02010600030101010101" pitchFamily="2" charset="-122"/>
              </a:rPr>
              <a:t>（</a:t>
            </a:r>
            <a:r>
              <a:rPr lang="en-US" altLang="zh-CN" sz="2700" dirty="0">
                <a:latin typeface="Times New Roman" panose="02020603050405020304" pitchFamily="18" charset="0"/>
                <a:ea typeface="宋体" panose="02010600030101010101" pitchFamily="2" charset="-122"/>
              </a:rPr>
              <a:t>1</a:t>
            </a:r>
            <a:r>
              <a:rPr lang="zh-CN" altLang="en-US" sz="2700" dirty="0">
                <a:latin typeface="Times New Roman" panose="02020603050405020304" pitchFamily="18" charset="0"/>
                <a:ea typeface="宋体" panose="02010600030101010101" pitchFamily="2" charset="-122"/>
              </a:rPr>
              <a:t>）被搬动积木的顶部必须为空。</a:t>
            </a:r>
            <a:endParaRPr lang="zh-CN" altLang="en-US" sz="2700" dirty="0">
              <a:latin typeface="Times New Roman" panose="02020603050405020304" pitchFamily="18" charset="0"/>
              <a:ea typeface="宋体" panose="02010600030101010101" pitchFamily="2" charset="-122"/>
            </a:endParaRPr>
          </a:p>
          <a:p>
            <a:pPr algn="just">
              <a:spcBef>
                <a:spcPct val="50000"/>
              </a:spcBef>
              <a:buNone/>
            </a:pPr>
            <a:r>
              <a:rPr lang="zh-CN" altLang="en-US" sz="2700" dirty="0">
                <a:latin typeface="Times New Roman" panose="02020603050405020304" pitchFamily="18" charset="0"/>
                <a:ea typeface="宋体" panose="02010600030101010101" pitchFamily="2" charset="-122"/>
              </a:rPr>
              <a:t>（</a:t>
            </a:r>
            <a:r>
              <a:rPr lang="en-US" altLang="zh-CN" sz="2700" dirty="0">
                <a:latin typeface="Times New Roman" panose="02020603050405020304" pitchFamily="18" charset="0"/>
                <a:ea typeface="宋体" panose="02010600030101010101" pitchFamily="2" charset="-122"/>
              </a:rPr>
              <a:t>2</a:t>
            </a:r>
            <a:r>
              <a:rPr lang="zh-CN" altLang="en-US" sz="2700" dirty="0">
                <a:latin typeface="Times New Roman" panose="02020603050405020304" pitchFamily="18" charset="0"/>
                <a:ea typeface="宋体" panose="02010600030101010101" pitchFamily="2" charset="-122"/>
              </a:rPr>
              <a:t>）如果 </a:t>
            </a:r>
            <a:r>
              <a:rPr lang="en-US" altLang="zh-CN" sz="2700" i="1" dirty="0">
                <a:latin typeface="Times New Roman" panose="02020603050405020304" pitchFamily="18" charset="0"/>
                <a:ea typeface="宋体" panose="02010600030101010101" pitchFamily="2" charset="-122"/>
              </a:rPr>
              <a:t>Y </a:t>
            </a:r>
            <a:r>
              <a:rPr lang="zh-CN" altLang="en-US" sz="2700" dirty="0">
                <a:latin typeface="Times New Roman" panose="02020603050405020304" pitchFamily="18" charset="0"/>
                <a:ea typeface="宋体" panose="02010600030101010101" pitchFamily="2" charset="-122"/>
              </a:rPr>
              <a:t>是积木，则积木 </a:t>
            </a:r>
            <a:r>
              <a:rPr lang="en-US" altLang="zh-CN" sz="2700" i="1" dirty="0">
                <a:latin typeface="Times New Roman" panose="02020603050405020304" pitchFamily="18" charset="0"/>
                <a:ea typeface="宋体" panose="02010600030101010101" pitchFamily="2" charset="-122"/>
              </a:rPr>
              <a:t>Y</a:t>
            </a:r>
            <a:r>
              <a:rPr lang="en-US" altLang="zh-CN" sz="2700" dirty="0">
                <a:latin typeface="Times New Roman" panose="02020603050405020304" pitchFamily="18" charset="0"/>
                <a:ea typeface="宋体" panose="02010600030101010101" pitchFamily="2" charset="-122"/>
              </a:rPr>
              <a:t> </a:t>
            </a:r>
            <a:r>
              <a:rPr lang="zh-CN" altLang="en-US" sz="2700" dirty="0">
                <a:latin typeface="Times New Roman" panose="02020603050405020304" pitchFamily="18" charset="0"/>
                <a:ea typeface="宋体" panose="02010600030101010101" pitchFamily="2" charset="-122"/>
              </a:rPr>
              <a:t>的顶部也必须为空。</a:t>
            </a:r>
            <a:endParaRPr lang="zh-CN" altLang="en-US" sz="2700" dirty="0">
              <a:latin typeface="Times New Roman" panose="02020603050405020304" pitchFamily="18" charset="0"/>
              <a:ea typeface="宋体" panose="02010600030101010101" pitchFamily="2" charset="-122"/>
            </a:endParaRPr>
          </a:p>
          <a:p>
            <a:pPr algn="just">
              <a:spcBef>
                <a:spcPct val="50000"/>
              </a:spcBef>
              <a:buNone/>
            </a:pPr>
            <a:r>
              <a:rPr lang="zh-CN" altLang="en-US" sz="2700" dirty="0">
                <a:latin typeface="Times New Roman" panose="02020603050405020304" pitchFamily="18" charset="0"/>
                <a:ea typeface="宋体" panose="02010600030101010101" pitchFamily="2" charset="-122"/>
              </a:rPr>
              <a:t>（</a:t>
            </a:r>
            <a:r>
              <a:rPr lang="en-US" altLang="zh-CN" sz="2700" dirty="0">
                <a:latin typeface="Times New Roman" panose="02020603050405020304" pitchFamily="18" charset="0"/>
                <a:ea typeface="宋体" panose="02010600030101010101" pitchFamily="2" charset="-122"/>
              </a:rPr>
              <a:t>3</a:t>
            </a:r>
            <a:r>
              <a:rPr lang="zh-CN" altLang="en-US" sz="2700" dirty="0">
                <a:latin typeface="Times New Roman" panose="02020603050405020304" pitchFamily="18" charset="0"/>
                <a:ea typeface="宋体" panose="02010600030101010101" pitchFamily="2" charset="-122"/>
              </a:rPr>
              <a:t>）同一状态下，运用操作算子的次数不得多于一次。</a:t>
            </a:r>
            <a:endParaRPr lang="zh-CN" altLang="en-US" sz="2700"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slide(fromBottom)">
                                      <p:cBhvr>
                                        <p:cTn id="7" dur="500"/>
                                        <p:tgtEl>
                                          <p:spTgt spid="829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 calcmode="lin" valueType="num">
                                      <p:cBhvr additive="base">
                                        <p:cTn id="12" dur="500" fill="hold"/>
                                        <p:tgtEl>
                                          <p:spTgt spid="82949"/>
                                        </p:tgtEl>
                                        <p:attrNameLst>
                                          <p:attrName>ppt_x</p:attrName>
                                        </p:attrNameLst>
                                      </p:cBhvr>
                                      <p:tavLst>
                                        <p:tav tm="0">
                                          <p:val>
                                            <p:strVal val="0-#ppt_w/2"/>
                                          </p:val>
                                        </p:tav>
                                        <p:tav tm="100000">
                                          <p:val>
                                            <p:strVal val="#ppt_x"/>
                                          </p:val>
                                        </p:tav>
                                      </p:tavLst>
                                    </p:anim>
                                    <p:anim calcmode="lin" valueType="num">
                                      <p:cBhvr additive="base">
                                        <p:cTn id="13" dur="500" fill="hold"/>
                                        <p:tgtEl>
                                          <p:spTgt spid="829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grpSp>
        <p:nvGrpSpPr>
          <p:cNvPr id="91138" name="Group 19"/>
          <p:cNvGrpSpPr>
            <a:grpSpLocks noChangeAspect="1"/>
          </p:cNvGrpSpPr>
          <p:nvPr/>
        </p:nvGrpSpPr>
        <p:grpSpPr>
          <a:xfrm>
            <a:off x="265113" y="1066800"/>
            <a:ext cx="8610600" cy="5410200"/>
            <a:chOff x="168" y="672"/>
            <a:chExt cx="5424" cy="3408"/>
          </a:xfrm>
        </p:grpSpPr>
        <p:sp>
          <p:nvSpPr>
            <p:cNvPr id="91139" name="AutoShape 18"/>
            <p:cNvSpPr>
              <a:spLocks noChangeAspect="1" noTextEdit="1"/>
            </p:cNvSpPr>
            <p:nvPr/>
          </p:nvSpPr>
          <p:spPr>
            <a:xfrm>
              <a:off x="168" y="672"/>
              <a:ext cx="5424" cy="3408"/>
            </a:xfrm>
            <a:prstGeom prst="rect">
              <a:avLst/>
            </a:prstGeom>
            <a:solidFill>
              <a:schemeClr val="bg1"/>
            </a:solidFill>
            <a:ln w="9525" cap="flat" cmpd="sng">
              <a:solidFill>
                <a:srgbClr val="80808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91140" name="Rectangle 20"/>
            <p:cNvSpPr/>
            <p:nvPr/>
          </p:nvSpPr>
          <p:spPr>
            <a:xfrm>
              <a:off x="3474" y="720"/>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41" name="Rectangle 21"/>
            <p:cNvSpPr/>
            <p:nvPr/>
          </p:nvSpPr>
          <p:spPr>
            <a:xfrm>
              <a:off x="3474" y="720"/>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42" name="Rectangle 22"/>
            <p:cNvSpPr/>
            <p:nvPr/>
          </p:nvSpPr>
          <p:spPr>
            <a:xfrm>
              <a:off x="3535" y="751"/>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143" name="Rectangle 23"/>
            <p:cNvSpPr/>
            <p:nvPr/>
          </p:nvSpPr>
          <p:spPr>
            <a:xfrm>
              <a:off x="3579" y="1955"/>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44" name="Rectangle 24"/>
            <p:cNvSpPr/>
            <p:nvPr/>
          </p:nvSpPr>
          <p:spPr>
            <a:xfrm>
              <a:off x="3579" y="1955"/>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45" name="Rectangle 25"/>
            <p:cNvSpPr/>
            <p:nvPr/>
          </p:nvSpPr>
          <p:spPr>
            <a:xfrm>
              <a:off x="3640" y="1986"/>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146" name="Rectangle 26"/>
            <p:cNvSpPr/>
            <p:nvPr/>
          </p:nvSpPr>
          <p:spPr>
            <a:xfrm>
              <a:off x="1715" y="1626"/>
              <a:ext cx="209" cy="191"/>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47" name="Rectangle 27"/>
            <p:cNvSpPr/>
            <p:nvPr/>
          </p:nvSpPr>
          <p:spPr>
            <a:xfrm>
              <a:off x="1715" y="1626"/>
              <a:ext cx="209" cy="191"/>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48" name="Rectangle 28"/>
            <p:cNvSpPr/>
            <p:nvPr/>
          </p:nvSpPr>
          <p:spPr>
            <a:xfrm>
              <a:off x="1775" y="1656"/>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149" name="Rectangle 29"/>
            <p:cNvSpPr/>
            <p:nvPr/>
          </p:nvSpPr>
          <p:spPr>
            <a:xfrm>
              <a:off x="3474" y="940"/>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50" name="Rectangle 30"/>
            <p:cNvSpPr/>
            <p:nvPr/>
          </p:nvSpPr>
          <p:spPr>
            <a:xfrm>
              <a:off x="3474" y="940"/>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51" name="Rectangle 31"/>
            <p:cNvSpPr/>
            <p:nvPr/>
          </p:nvSpPr>
          <p:spPr>
            <a:xfrm>
              <a:off x="3535" y="970"/>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152" name="Rectangle 32"/>
            <p:cNvSpPr/>
            <p:nvPr/>
          </p:nvSpPr>
          <p:spPr>
            <a:xfrm>
              <a:off x="3579" y="1721"/>
              <a:ext cx="210" cy="193"/>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53" name="Rectangle 33"/>
            <p:cNvSpPr/>
            <p:nvPr/>
          </p:nvSpPr>
          <p:spPr>
            <a:xfrm>
              <a:off x="3579" y="1721"/>
              <a:ext cx="210" cy="193"/>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54" name="Rectangle 34"/>
            <p:cNvSpPr/>
            <p:nvPr/>
          </p:nvSpPr>
          <p:spPr>
            <a:xfrm>
              <a:off x="3640" y="1752"/>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155" name="Rectangle 35"/>
            <p:cNvSpPr/>
            <p:nvPr/>
          </p:nvSpPr>
          <p:spPr>
            <a:xfrm>
              <a:off x="3789" y="940"/>
              <a:ext cx="209"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56" name="Rectangle 36"/>
            <p:cNvSpPr/>
            <p:nvPr/>
          </p:nvSpPr>
          <p:spPr>
            <a:xfrm>
              <a:off x="3789" y="940"/>
              <a:ext cx="209"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57" name="Rectangle 37"/>
            <p:cNvSpPr/>
            <p:nvPr/>
          </p:nvSpPr>
          <p:spPr>
            <a:xfrm>
              <a:off x="3849" y="970"/>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158" name="Rectangle 38"/>
            <p:cNvSpPr/>
            <p:nvPr/>
          </p:nvSpPr>
          <p:spPr>
            <a:xfrm>
              <a:off x="3579" y="1489"/>
              <a:ext cx="210" cy="191"/>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59" name="Rectangle 39"/>
            <p:cNvSpPr/>
            <p:nvPr/>
          </p:nvSpPr>
          <p:spPr>
            <a:xfrm>
              <a:off x="3579" y="1489"/>
              <a:ext cx="210" cy="191"/>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60" name="Rectangle 40"/>
            <p:cNvSpPr/>
            <p:nvPr/>
          </p:nvSpPr>
          <p:spPr>
            <a:xfrm>
              <a:off x="3640" y="1519"/>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161" name="Rectangle 41"/>
            <p:cNvSpPr/>
            <p:nvPr/>
          </p:nvSpPr>
          <p:spPr>
            <a:xfrm>
              <a:off x="5046" y="1626"/>
              <a:ext cx="209"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62" name="Rectangle 42"/>
            <p:cNvSpPr/>
            <p:nvPr/>
          </p:nvSpPr>
          <p:spPr>
            <a:xfrm>
              <a:off x="5046" y="1626"/>
              <a:ext cx="209"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63" name="Rectangle 43"/>
            <p:cNvSpPr/>
            <p:nvPr/>
          </p:nvSpPr>
          <p:spPr>
            <a:xfrm>
              <a:off x="5106" y="1656"/>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164" name="Rectangle 44"/>
            <p:cNvSpPr/>
            <p:nvPr/>
          </p:nvSpPr>
          <p:spPr>
            <a:xfrm>
              <a:off x="5360" y="1392"/>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65" name="Rectangle 45"/>
            <p:cNvSpPr/>
            <p:nvPr/>
          </p:nvSpPr>
          <p:spPr>
            <a:xfrm>
              <a:off x="5360" y="1392"/>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66" name="Rectangle 46"/>
            <p:cNvSpPr/>
            <p:nvPr/>
          </p:nvSpPr>
          <p:spPr>
            <a:xfrm>
              <a:off x="5421" y="1423"/>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167" name="Rectangle 47"/>
            <p:cNvSpPr/>
            <p:nvPr/>
          </p:nvSpPr>
          <p:spPr>
            <a:xfrm>
              <a:off x="5360" y="1626"/>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68" name="Rectangle 48"/>
            <p:cNvSpPr/>
            <p:nvPr/>
          </p:nvSpPr>
          <p:spPr>
            <a:xfrm>
              <a:off x="5360" y="1626"/>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69" name="Rectangle 49"/>
            <p:cNvSpPr/>
            <p:nvPr/>
          </p:nvSpPr>
          <p:spPr>
            <a:xfrm>
              <a:off x="5421" y="1656"/>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170" name="Rectangle 50"/>
            <p:cNvSpPr/>
            <p:nvPr/>
          </p:nvSpPr>
          <p:spPr>
            <a:xfrm>
              <a:off x="2343" y="1626"/>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71" name="Rectangle 51"/>
            <p:cNvSpPr/>
            <p:nvPr/>
          </p:nvSpPr>
          <p:spPr>
            <a:xfrm>
              <a:off x="2343" y="1626"/>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72" name="Rectangle 52"/>
            <p:cNvSpPr/>
            <p:nvPr/>
          </p:nvSpPr>
          <p:spPr>
            <a:xfrm>
              <a:off x="2404" y="1656"/>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173" name="Rectangle 53"/>
            <p:cNvSpPr/>
            <p:nvPr/>
          </p:nvSpPr>
          <p:spPr>
            <a:xfrm>
              <a:off x="1066" y="2600"/>
              <a:ext cx="209"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74" name="Rectangle 54"/>
            <p:cNvSpPr/>
            <p:nvPr/>
          </p:nvSpPr>
          <p:spPr>
            <a:xfrm>
              <a:off x="1066" y="2600"/>
              <a:ext cx="209"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75" name="Rectangle 55"/>
            <p:cNvSpPr/>
            <p:nvPr/>
          </p:nvSpPr>
          <p:spPr>
            <a:xfrm>
              <a:off x="1126" y="2630"/>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176" name="Rectangle 56"/>
            <p:cNvSpPr/>
            <p:nvPr/>
          </p:nvSpPr>
          <p:spPr>
            <a:xfrm>
              <a:off x="751" y="2408"/>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77" name="Rectangle 57"/>
            <p:cNvSpPr/>
            <p:nvPr/>
          </p:nvSpPr>
          <p:spPr>
            <a:xfrm>
              <a:off x="751" y="2408"/>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78" name="Rectangle 58"/>
            <p:cNvSpPr/>
            <p:nvPr/>
          </p:nvSpPr>
          <p:spPr>
            <a:xfrm>
              <a:off x="812" y="2438"/>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179" name="Rectangle 59"/>
            <p:cNvSpPr/>
            <p:nvPr/>
          </p:nvSpPr>
          <p:spPr>
            <a:xfrm>
              <a:off x="751" y="2600"/>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80" name="Rectangle 60"/>
            <p:cNvSpPr/>
            <p:nvPr/>
          </p:nvSpPr>
          <p:spPr>
            <a:xfrm>
              <a:off x="751" y="2600"/>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81" name="Rectangle 61"/>
            <p:cNvSpPr/>
            <p:nvPr/>
          </p:nvSpPr>
          <p:spPr>
            <a:xfrm>
              <a:off x="812" y="2630"/>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182" name="Rectangle 62"/>
            <p:cNvSpPr/>
            <p:nvPr/>
          </p:nvSpPr>
          <p:spPr>
            <a:xfrm>
              <a:off x="1694" y="2394"/>
              <a:ext cx="209"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83" name="Rectangle 63"/>
            <p:cNvSpPr/>
            <p:nvPr/>
          </p:nvSpPr>
          <p:spPr>
            <a:xfrm>
              <a:off x="1694" y="2394"/>
              <a:ext cx="209"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84" name="Rectangle 64"/>
            <p:cNvSpPr/>
            <p:nvPr/>
          </p:nvSpPr>
          <p:spPr>
            <a:xfrm>
              <a:off x="1754" y="2424"/>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185" name="Rectangle 65"/>
            <p:cNvSpPr/>
            <p:nvPr/>
          </p:nvSpPr>
          <p:spPr>
            <a:xfrm>
              <a:off x="1694" y="2586"/>
              <a:ext cx="209"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86" name="Rectangle 66"/>
            <p:cNvSpPr/>
            <p:nvPr/>
          </p:nvSpPr>
          <p:spPr>
            <a:xfrm>
              <a:off x="1694" y="2586"/>
              <a:ext cx="209"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87" name="Rectangle 67"/>
            <p:cNvSpPr/>
            <p:nvPr/>
          </p:nvSpPr>
          <p:spPr>
            <a:xfrm>
              <a:off x="1754" y="2617"/>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188" name="Rectangle 68"/>
            <p:cNvSpPr/>
            <p:nvPr/>
          </p:nvSpPr>
          <p:spPr>
            <a:xfrm>
              <a:off x="2008" y="2586"/>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89" name="Rectangle 69"/>
            <p:cNvSpPr/>
            <p:nvPr/>
          </p:nvSpPr>
          <p:spPr>
            <a:xfrm>
              <a:off x="2008" y="2586"/>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90" name="Rectangle 70"/>
            <p:cNvSpPr/>
            <p:nvPr/>
          </p:nvSpPr>
          <p:spPr>
            <a:xfrm>
              <a:off x="2068" y="2617"/>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191" name="Rectangle 71"/>
            <p:cNvSpPr/>
            <p:nvPr/>
          </p:nvSpPr>
          <p:spPr>
            <a:xfrm>
              <a:off x="2029" y="1626"/>
              <a:ext cx="209" cy="191"/>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92" name="Rectangle 72"/>
            <p:cNvSpPr/>
            <p:nvPr/>
          </p:nvSpPr>
          <p:spPr>
            <a:xfrm>
              <a:off x="2029" y="1626"/>
              <a:ext cx="209" cy="191"/>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93" name="Rectangle 73"/>
            <p:cNvSpPr/>
            <p:nvPr/>
          </p:nvSpPr>
          <p:spPr>
            <a:xfrm>
              <a:off x="2089" y="1656"/>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194" name="Rectangle 74"/>
            <p:cNvSpPr/>
            <p:nvPr/>
          </p:nvSpPr>
          <p:spPr>
            <a:xfrm>
              <a:off x="5255" y="2408"/>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95" name="Rectangle 75"/>
            <p:cNvSpPr/>
            <p:nvPr/>
          </p:nvSpPr>
          <p:spPr>
            <a:xfrm>
              <a:off x="5255" y="2408"/>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96" name="Rectangle 76"/>
            <p:cNvSpPr/>
            <p:nvPr/>
          </p:nvSpPr>
          <p:spPr>
            <a:xfrm>
              <a:off x="5316" y="2438"/>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197" name="Rectangle 77"/>
            <p:cNvSpPr/>
            <p:nvPr/>
          </p:nvSpPr>
          <p:spPr>
            <a:xfrm>
              <a:off x="2846" y="2408"/>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98" name="Rectangle 78"/>
            <p:cNvSpPr/>
            <p:nvPr/>
          </p:nvSpPr>
          <p:spPr>
            <a:xfrm>
              <a:off x="2846" y="2408"/>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199" name="Rectangle 79"/>
            <p:cNvSpPr/>
            <p:nvPr/>
          </p:nvSpPr>
          <p:spPr>
            <a:xfrm>
              <a:off x="2907" y="2438"/>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200" name="Rectangle 80"/>
            <p:cNvSpPr/>
            <p:nvPr/>
          </p:nvSpPr>
          <p:spPr>
            <a:xfrm>
              <a:off x="5255" y="2174"/>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01" name="Rectangle 81"/>
            <p:cNvSpPr/>
            <p:nvPr/>
          </p:nvSpPr>
          <p:spPr>
            <a:xfrm>
              <a:off x="5255" y="2174"/>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02" name="Rectangle 82"/>
            <p:cNvSpPr/>
            <p:nvPr/>
          </p:nvSpPr>
          <p:spPr>
            <a:xfrm>
              <a:off x="5316" y="2205"/>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203" name="Rectangle 83"/>
            <p:cNvSpPr/>
            <p:nvPr/>
          </p:nvSpPr>
          <p:spPr>
            <a:xfrm>
              <a:off x="2846" y="2586"/>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04" name="Rectangle 84"/>
            <p:cNvSpPr/>
            <p:nvPr/>
          </p:nvSpPr>
          <p:spPr>
            <a:xfrm>
              <a:off x="2846" y="2586"/>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05" name="Rectangle 85"/>
            <p:cNvSpPr/>
            <p:nvPr/>
          </p:nvSpPr>
          <p:spPr>
            <a:xfrm>
              <a:off x="2907" y="2617"/>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206" name="Rectangle 86"/>
            <p:cNvSpPr/>
            <p:nvPr/>
          </p:nvSpPr>
          <p:spPr>
            <a:xfrm>
              <a:off x="4313" y="2586"/>
              <a:ext cx="209"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07" name="Rectangle 87"/>
            <p:cNvSpPr/>
            <p:nvPr/>
          </p:nvSpPr>
          <p:spPr>
            <a:xfrm>
              <a:off x="4313" y="2586"/>
              <a:ext cx="209"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08" name="Rectangle 88"/>
            <p:cNvSpPr/>
            <p:nvPr/>
          </p:nvSpPr>
          <p:spPr>
            <a:xfrm>
              <a:off x="4372" y="2617"/>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209" name="Rectangle 89"/>
            <p:cNvSpPr/>
            <p:nvPr/>
          </p:nvSpPr>
          <p:spPr>
            <a:xfrm>
              <a:off x="3998" y="2586"/>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10" name="Rectangle 90"/>
            <p:cNvSpPr/>
            <p:nvPr/>
          </p:nvSpPr>
          <p:spPr>
            <a:xfrm>
              <a:off x="3998" y="2586"/>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11" name="Rectangle 91"/>
            <p:cNvSpPr/>
            <p:nvPr/>
          </p:nvSpPr>
          <p:spPr>
            <a:xfrm>
              <a:off x="4059" y="2617"/>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212" name="Rectangle 92"/>
            <p:cNvSpPr/>
            <p:nvPr/>
          </p:nvSpPr>
          <p:spPr>
            <a:xfrm>
              <a:off x="5255" y="2586"/>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13" name="Rectangle 93"/>
            <p:cNvSpPr/>
            <p:nvPr/>
          </p:nvSpPr>
          <p:spPr>
            <a:xfrm>
              <a:off x="5255" y="2586"/>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14" name="Rectangle 94"/>
            <p:cNvSpPr/>
            <p:nvPr/>
          </p:nvSpPr>
          <p:spPr>
            <a:xfrm>
              <a:off x="5316" y="2617"/>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215" name="Rectangle 95"/>
            <p:cNvSpPr/>
            <p:nvPr/>
          </p:nvSpPr>
          <p:spPr>
            <a:xfrm>
              <a:off x="2532" y="2586"/>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16" name="Rectangle 96"/>
            <p:cNvSpPr/>
            <p:nvPr/>
          </p:nvSpPr>
          <p:spPr>
            <a:xfrm>
              <a:off x="2532" y="2586"/>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17" name="Rectangle 97"/>
            <p:cNvSpPr/>
            <p:nvPr/>
          </p:nvSpPr>
          <p:spPr>
            <a:xfrm>
              <a:off x="2593" y="2617"/>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218" name="Rectangle 98"/>
            <p:cNvSpPr/>
            <p:nvPr/>
          </p:nvSpPr>
          <p:spPr>
            <a:xfrm>
              <a:off x="3998" y="2408"/>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19" name="Rectangle 99"/>
            <p:cNvSpPr/>
            <p:nvPr/>
          </p:nvSpPr>
          <p:spPr>
            <a:xfrm>
              <a:off x="3998" y="2408"/>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20" name="Rectangle 100"/>
            <p:cNvSpPr/>
            <p:nvPr/>
          </p:nvSpPr>
          <p:spPr>
            <a:xfrm>
              <a:off x="4059" y="2438"/>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221" name="Rectangle 101"/>
            <p:cNvSpPr/>
            <p:nvPr/>
          </p:nvSpPr>
          <p:spPr>
            <a:xfrm>
              <a:off x="961" y="3326"/>
              <a:ext cx="209" cy="193"/>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22" name="Rectangle 102"/>
            <p:cNvSpPr/>
            <p:nvPr/>
          </p:nvSpPr>
          <p:spPr>
            <a:xfrm>
              <a:off x="961" y="3326"/>
              <a:ext cx="209" cy="193"/>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23" name="Rectangle 103"/>
            <p:cNvSpPr/>
            <p:nvPr/>
          </p:nvSpPr>
          <p:spPr>
            <a:xfrm>
              <a:off x="1021" y="3358"/>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224" name="Rectangle 104"/>
            <p:cNvSpPr/>
            <p:nvPr/>
          </p:nvSpPr>
          <p:spPr>
            <a:xfrm>
              <a:off x="961" y="3094"/>
              <a:ext cx="209"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25" name="Rectangle 105"/>
            <p:cNvSpPr/>
            <p:nvPr/>
          </p:nvSpPr>
          <p:spPr>
            <a:xfrm>
              <a:off x="961" y="3094"/>
              <a:ext cx="209"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26" name="Rectangle 106"/>
            <p:cNvSpPr/>
            <p:nvPr/>
          </p:nvSpPr>
          <p:spPr>
            <a:xfrm>
              <a:off x="1021" y="3124"/>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227" name="Rectangle 107"/>
            <p:cNvSpPr/>
            <p:nvPr/>
          </p:nvSpPr>
          <p:spPr>
            <a:xfrm>
              <a:off x="1903" y="3546"/>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28" name="Rectangle 108"/>
            <p:cNvSpPr/>
            <p:nvPr/>
          </p:nvSpPr>
          <p:spPr>
            <a:xfrm>
              <a:off x="1903" y="3546"/>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29" name="Rectangle 109"/>
            <p:cNvSpPr/>
            <p:nvPr/>
          </p:nvSpPr>
          <p:spPr>
            <a:xfrm>
              <a:off x="1964" y="3577"/>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C</a:t>
              </a:r>
              <a:endParaRPr lang="en-US" altLang="zh-CN" i="1" dirty="0">
                <a:latin typeface="Arial" panose="020B0604020202020204" pitchFamily="34" charset="0"/>
                <a:ea typeface="宋体" panose="02010600030101010101" pitchFamily="2" charset="-122"/>
              </a:endParaRPr>
            </a:p>
          </p:txBody>
        </p:sp>
        <p:sp>
          <p:nvSpPr>
            <p:cNvPr id="91230" name="Rectangle 110"/>
            <p:cNvSpPr/>
            <p:nvPr/>
          </p:nvSpPr>
          <p:spPr>
            <a:xfrm>
              <a:off x="1903" y="3094"/>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31" name="Rectangle 111"/>
            <p:cNvSpPr/>
            <p:nvPr/>
          </p:nvSpPr>
          <p:spPr>
            <a:xfrm>
              <a:off x="1903" y="3094"/>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32" name="Rectangle 112"/>
            <p:cNvSpPr/>
            <p:nvPr/>
          </p:nvSpPr>
          <p:spPr>
            <a:xfrm>
              <a:off x="1964" y="3124"/>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233" name="Rectangle 113"/>
            <p:cNvSpPr/>
            <p:nvPr/>
          </p:nvSpPr>
          <p:spPr>
            <a:xfrm>
              <a:off x="1903" y="3326"/>
              <a:ext cx="210" cy="193"/>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34" name="Rectangle 114"/>
            <p:cNvSpPr/>
            <p:nvPr/>
          </p:nvSpPr>
          <p:spPr>
            <a:xfrm>
              <a:off x="1903" y="3326"/>
              <a:ext cx="210" cy="193"/>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35" name="Rectangle 115"/>
            <p:cNvSpPr/>
            <p:nvPr/>
          </p:nvSpPr>
          <p:spPr>
            <a:xfrm>
              <a:off x="1964" y="3358"/>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B</a:t>
              </a:r>
              <a:endParaRPr lang="en-US" altLang="zh-CN" i="1" dirty="0">
                <a:latin typeface="Arial" panose="020B0604020202020204" pitchFamily="34" charset="0"/>
                <a:ea typeface="宋体" panose="02010600030101010101" pitchFamily="2" charset="-122"/>
              </a:endParaRPr>
            </a:p>
          </p:txBody>
        </p:sp>
        <p:sp>
          <p:nvSpPr>
            <p:cNvPr id="91236" name="Rectangle 116"/>
            <p:cNvSpPr/>
            <p:nvPr/>
          </p:nvSpPr>
          <p:spPr>
            <a:xfrm>
              <a:off x="961" y="3546"/>
              <a:ext cx="210" cy="192"/>
            </a:xfrm>
            <a:prstGeom prst="rect">
              <a:avLst/>
            </a:prstGeom>
            <a:solidFill>
              <a:srgbClr val="FFFFFF"/>
            </a:solid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37" name="Rectangle 117"/>
            <p:cNvSpPr/>
            <p:nvPr/>
          </p:nvSpPr>
          <p:spPr>
            <a:xfrm>
              <a:off x="961" y="3546"/>
              <a:ext cx="210" cy="192"/>
            </a:xfrm>
            <a:prstGeom prst="rect">
              <a:avLst/>
            </a:prstGeom>
            <a:noFill/>
            <a:ln w="17463"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1238" name="Rectangle 118"/>
            <p:cNvSpPr/>
            <p:nvPr/>
          </p:nvSpPr>
          <p:spPr>
            <a:xfrm>
              <a:off x="1021" y="3577"/>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A</a:t>
              </a:r>
              <a:endParaRPr lang="en-US" altLang="zh-CN" i="1" dirty="0">
                <a:latin typeface="Arial" panose="020B0604020202020204" pitchFamily="34" charset="0"/>
                <a:ea typeface="宋体" panose="02010600030101010101" pitchFamily="2" charset="-122"/>
              </a:endParaRPr>
            </a:p>
          </p:txBody>
        </p:sp>
        <p:sp>
          <p:nvSpPr>
            <p:cNvPr id="91239" name="Line 119"/>
            <p:cNvSpPr/>
            <p:nvPr/>
          </p:nvSpPr>
          <p:spPr>
            <a:xfrm flipV="1">
              <a:off x="2331" y="1132"/>
              <a:ext cx="1143" cy="449"/>
            </a:xfrm>
            <a:prstGeom prst="line">
              <a:avLst/>
            </a:prstGeom>
            <a:ln w="17463" cap="flat" cmpd="sng">
              <a:solidFill>
                <a:srgbClr val="000000"/>
              </a:solidFill>
              <a:prstDash val="solid"/>
              <a:round/>
              <a:headEnd type="none" w="med" len="med"/>
              <a:tailEnd type="none" w="med" len="med"/>
            </a:ln>
          </p:spPr>
        </p:sp>
        <p:sp>
          <p:nvSpPr>
            <p:cNvPr id="91240" name="Freeform 120"/>
            <p:cNvSpPr/>
            <p:nvPr/>
          </p:nvSpPr>
          <p:spPr>
            <a:xfrm>
              <a:off x="2217" y="1550"/>
              <a:ext cx="148" cy="76"/>
            </a:xfrm>
            <a:custGeom>
              <a:avLst/>
              <a:gdLst/>
              <a:ahLst/>
              <a:cxnLst>
                <a:cxn ang="0">
                  <a:pos x="148" y="107"/>
                </a:cxn>
                <a:cxn ang="0">
                  <a:pos x="0" y="150"/>
                </a:cxn>
                <a:cxn ang="0">
                  <a:pos x="100" y="0"/>
                </a:cxn>
                <a:cxn ang="0">
                  <a:pos x="148" y="107"/>
                </a:cxn>
              </a:cxnLst>
              <a:pathLst>
                <a:path w="148" h="150">
                  <a:moveTo>
                    <a:pt x="148" y="107"/>
                  </a:moveTo>
                  <a:lnTo>
                    <a:pt x="0" y="150"/>
                  </a:lnTo>
                  <a:lnTo>
                    <a:pt x="100" y="0"/>
                  </a:lnTo>
                  <a:lnTo>
                    <a:pt x="148" y="107"/>
                  </a:lnTo>
                  <a:close/>
                </a:path>
              </a:pathLst>
            </a:custGeom>
            <a:solidFill>
              <a:srgbClr val="000000"/>
            </a:solidFill>
            <a:ln w="9525">
              <a:noFill/>
            </a:ln>
          </p:spPr>
          <p:txBody>
            <a:bodyPr/>
            <a:p>
              <a:endParaRPr lang="zh-CN" altLang="en-US"/>
            </a:p>
          </p:txBody>
        </p:sp>
        <p:sp>
          <p:nvSpPr>
            <p:cNvPr id="91241" name="Line 121"/>
            <p:cNvSpPr/>
            <p:nvPr/>
          </p:nvSpPr>
          <p:spPr>
            <a:xfrm flipV="1">
              <a:off x="3684" y="1132"/>
              <a:ext cx="1" cy="270"/>
            </a:xfrm>
            <a:prstGeom prst="line">
              <a:avLst/>
            </a:prstGeom>
            <a:ln w="17463" cap="flat" cmpd="sng">
              <a:solidFill>
                <a:srgbClr val="000000"/>
              </a:solidFill>
              <a:prstDash val="solid"/>
              <a:round/>
              <a:headEnd type="none" w="med" len="med"/>
              <a:tailEnd type="none" w="med" len="med"/>
            </a:ln>
          </p:spPr>
        </p:sp>
        <p:sp>
          <p:nvSpPr>
            <p:cNvPr id="91242" name="Freeform 122"/>
            <p:cNvSpPr/>
            <p:nvPr/>
          </p:nvSpPr>
          <p:spPr>
            <a:xfrm>
              <a:off x="3637" y="1394"/>
              <a:ext cx="95" cy="95"/>
            </a:xfrm>
            <a:custGeom>
              <a:avLst/>
              <a:gdLst/>
              <a:ahLst/>
              <a:cxnLst>
                <a:cxn ang="0">
                  <a:pos x="95" y="0"/>
                </a:cxn>
                <a:cxn ang="0">
                  <a:pos x="47" y="188"/>
                </a:cxn>
                <a:cxn ang="0">
                  <a:pos x="0" y="0"/>
                </a:cxn>
                <a:cxn ang="0">
                  <a:pos x="95" y="0"/>
                </a:cxn>
              </a:cxnLst>
              <a:pathLst>
                <a:path w="95" h="188">
                  <a:moveTo>
                    <a:pt x="95" y="0"/>
                  </a:moveTo>
                  <a:lnTo>
                    <a:pt x="47" y="188"/>
                  </a:lnTo>
                  <a:lnTo>
                    <a:pt x="0" y="0"/>
                  </a:lnTo>
                  <a:lnTo>
                    <a:pt x="95" y="0"/>
                  </a:lnTo>
                  <a:close/>
                </a:path>
              </a:pathLst>
            </a:custGeom>
            <a:solidFill>
              <a:srgbClr val="000000"/>
            </a:solidFill>
            <a:ln w="9525">
              <a:noFill/>
            </a:ln>
          </p:spPr>
          <p:txBody>
            <a:bodyPr/>
            <a:p>
              <a:endParaRPr lang="zh-CN" altLang="en-US"/>
            </a:p>
          </p:txBody>
        </p:sp>
        <p:sp>
          <p:nvSpPr>
            <p:cNvPr id="91243" name="Line 123"/>
            <p:cNvSpPr/>
            <p:nvPr/>
          </p:nvSpPr>
          <p:spPr>
            <a:xfrm flipH="1" flipV="1">
              <a:off x="3999" y="1132"/>
              <a:ext cx="1042" cy="447"/>
            </a:xfrm>
            <a:prstGeom prst="line">
              <a:avLst/>
            </a:prstGeom>
            <a:ln w="17463" cap="flat" cmpd="sng">
              <a:solidFill>
                <a:srgbClr val="000000"/>
              </a:solidFill>
              <a:prstDash val="solid"/>
              <a:round/>
              <a:headEnd type="none" w="med" len="med"/>
              <a:tailEnd type="none" w="med" len="med"/>
            </a:ln>
          </p:spPr>
        </p:sp>
        <p:sp>
          <p:nvSpPr>
            <p:cNvPr id="91244" name="Freeform 124"/>
            <p:cNvSpPr/>
            <p:nvPr/>
          </p:nvSpPr>
          <p:spPr>
            <a:xfrm>
              <a:off x="5004" y="1548"/>
              <a:ext cx="146" cy="78"/>
            </a:xfrm>
            <a:custGeom>
              <a:avLst/>
              <a:gdLst/>
              <a:ahLst/>
              <a:cxnLst>
                <a:cxn ang="0">
                  <a:pos x="52" y="0"/>
                </a:cxn>
                <a:cxn ang="0">
                  <a:pos x="146" y="155"/>
                </a:cxn>
                <a:cxn ang="0">
                  <a:pos x="0" y="105"/>
                </a:cxn>
                <a:cxn ang="0">
                  <a:pos x="52" y="0"/>
                </a:cxn>
              </a:cxnLst>
              <a:pathLst>
                <a:path w="146" h="155">
                  <a:moveTo>
                    <a:pt x="52" y="0"/>
                  </a:moveTo>
                  <a:lnTo>
                    <a:pt x="146" y="155"/>
                  </a:lnTo>
                  <a:lnTo>
                    <a:pt x="0" y="105"/>
                  </a:lnTo>
                  <a:lnTo>
                    <a:pt x="52" y="0"/>
                  </a:lnTo>
                  <a:close/>
                </a:path>
              </a:pathLst>
            </a:custGeom>
            <a:solidFill>
              <a:srgbClr val="000000"/>
            </a:solidFill>
            <a:ln w="9525">
              <a:noFill/>
            </a:ln>
          </p:spPr>
          <p:txBody>
            <a:bodyPr/>
            <a:p>
              <a:endParaRPr lang="zh-CN" altLang="en-US"/>
            </a:p>
          </p:txBody>
        </p:sp>
        <p:sp>
          <p:nvSpPr>
            <p:cNvPr id="91245" name="Line 125"/>
            <p:cNvSpPr/>
            <p:nvPr/>
          </p:nvSpPr>
          <p:spPr>
            <a:xfrm flipV="1">
              <a:off x="984" y="1818"/>
              <a:ext cx="1150" cy="540"/>
            </a:xfrm>
            <a:prstGeom prst="line">
              <a:avLst/>
            </a:prstGeom>
            <a:ln w="17463" cap="flat" cmpd="sng">
              <a:solidFill>
                <a:srgbClr val="000000"/>
              </a:solidFill>
              <a:prstDash val="solid"/>
              <a:round/>
              <a:headEnd type="none" w="med" len="med"/>
              <a:tailEnd type="none" w="med" len="med"/>
            </a:ln>
          </p:spPr>
        </p:sp>
        <p:sp>
          <p:nvSpPr>
            <p:cNvPr id="91246" name="Freeform 126"/>
            <p:cNvSpPr/>
            <p:nvPr/>
          </p:nvSpPr>
          <p:spPr>
            <a:xfrm>
              <a:off x="877" y="2327"/>
              <a:ext cx="145" cy="81"/>
            </a:xfrm>
            <a:custGeom>
              <a:avLst/>
              <a:gdLst/>
              <a:ahLst/>
              <a:cxnLst>
                <a:cxn ang="0">
                  <a:pos x="145" y="102"/>
                </a:cxn>
                <a:cxn ang="0">
                  <a:pos x="0" y="161"/>
                </a:cxn>
                <a:cxn ang="0">
                  <a:pos x="89" y="0"/>
                </a:cxn>
                <a:cxn ang="0">
                  <a:pos x="145" y="102"/>
                </a:cxn>
              </a:cxnLst>
              <a:pathLst>
                <a:path w="145" h="161">
                  <a:moveTo>
                    <a:pt x="145" y="102"/>
                  </a:moveTo>
                  <a:lnTo>
                    <a:pt x="0" y="161"/>
                  </a:lnTo>
                  <a:lnTo>
                    <a:pt x="89" y="0"/>
                  </a:lnTo>
                  <a:lnTo>
                    <a:pt x="145" y="102"/>
                  </a:lnTo>
                  <a:close/>
                </a:path>
              </a:pathLst>
            </a:custGeom>
            <a:solidFill>
              <a:srgbClr val="000000"/>
            </a:solidFill>
            <a:ln w="9525">
              <a:noFill/>
            </a:ln>
          </p:spPr>
          <p:txBody>
            <a:bodyPr/>
            <a:p>
              <a:endParaRPr lang="zh-CN" altLang="en-US"/>
            </a:p>
          </p:txBody>
        </p:sp>
        <p:sp>
          <p:nvSpPr>
            <p:cNvPr id="91247" name="Line 127"/>
            <p:cNvSpPr/>
            <p:nvPr/>
          </p:nvSpPr>
          <p:spPr>
            <a:xfrm flipV="1">
              <a:off x="2134" y="1818"/>
              <a:ext cx="1" cy="517"/>
            </a:xfrm>
            <a:prstGeom prst="line">
              <a:avLst/>
            </a:prstGeom>
            <a:ln w="17463" cap="flat" cmpd="sng">
              <a:solidFill>
                <a:srgbClr val="000000"/>
              </a:solidFill>
              <a:prstDash val="solid"/>
              <a:round/>
              <a:headEnd type="none" w="med" len="med"/>
              <a:tailEnd type="none" w="med" len="med"/>
            </a:ln>
          </p:spPr>
        </p:sp>
        <p:sp>
          <p:nvSpPr>
            <p:cNvPr id="91248" name="Freeform 128"/>
            <p:cNvSpPr/>
            <p:nvPr/>
          </p:nvSpPr>
          <p:spPr>
            <a:xfrm>
              <a:off x="2086" y="2327"/>
              <a:ext cx="96" cy="94"/>
            </a:xfrm>
            <a:custGeom>
              <a:avLst/>
              <a:gdLst/>
              <a:ahLst/>
              <a:cxnLst>
                <a:cxn ang="0">
                  <a:pos x="96" y="0"/>
                </a:cxn>
                <a:cxn ang="0">
                  <a:pos x="48" y="189"/>
                </a:cxn>
                <a:cxn ang="0">
                  <a:pos x="0" y="0"/>
                </a:cxn>
                <a:cxn ang="0">
                  <a:pos x="96" y="0"/>
                </a:cxn>
              </a:cxnLst>
              <a:pathLst>
                <a:path w="96" h="189">
                  <a:moveTo>
                    <a:pt x="96" y="0"/>
                  </a:moveTo>
                  <a:lnTo>
                    <a:pt x="48" y="189"/>
                  </a:lnTo>
                  <a:lnTo>
                    <a:pt x="0" y="0"/>
                  </a:lnTo>
                  <a:lnTo>
                    <a:pt x="96" y="0"/>
                  </a:lnTo>
                  <a:close/>
                </a:path>
              </a:pathLst>
            </a:custGeom>
            <a:solidFill>
              <a:srgbClr val="000000"/>
            </a:solidFill>
            <a:ln w="9525">
              <a:noFill/>
            </a:ln>
          </p:spPr>
          <p:txBody>
            <a:bodyPr/>
            <a:p>
              <a:endParaRPr lang="zh-CN" altLang="en-US"/>
            </a:p>
          </p:txBody>
        </p:sp>
        <p:sp>
          <p:nvSpPr>
            <p:cNvPr id="91249" name="Line 129"/>
            <p:cNvSpPr/>
            <p:nvPr/>
          </p:nvSpPr>
          <p:spPr>
            <a:xfrm flipH="1" flipV="1">
              <a:off x="2134" y="1818"/>
              <a:ext cx="630" cy="522"/>
            </a:xfrm>
            <a:prstGeom prst="line">
              <a:avLst/>
            </a:prstGeom>
            <a:ln w="17463" cap="flat" cmpd="sng">
              <a:solidFill>
                <a:srgbClr val="000000"/>
              </a:solidFill>
              <a:prstDash val="solid"/>
              <a:round/>
              <a:headEnd type="none" w="med" len="med"/>
              <a:tailEnd type="none" w="med" len="med"/>
            </a:ln>
          </p:spPr>
        </p:sp>
        <p:sp>
          <p:nvSpPr>
            <p:cNvPr id="91250" name="Freeform 130"/>
            <p:cNvSpPr/>
            <p:nvPr/>
          </p:nvSpPr>
          <p:spPr>
            <a:xfrm>
              <a:off x="2720" y="2314"/>
              <a:ext cx="126" cy="94"/>
            </a:xfrm>
            <a:custGeom>
              <a:avLst/>
              <a:gdLst/>
              <a:ahLst/>
              <a:cxnLst>
                <a:cxn ang="0">
                  <a:pos x="75" y="0"/>
                </a:cxn>
                <a:cxn ang="0">
                  <a:pos x="126" y="187"/>
                </a:cxn>
                <a:cxn ang="0">
                  <a:pos x="0" y="78"/>
                </a:cxn>
                <a:cxn ang="0">
                  <a:pos x="75" y="0"/>
                </a:cxn>
              </a:cxnLst>
              <a:pathLst>
                <a:path w="126" h="187">
                  <a:moveTo>
                    <a:pt x="75" y="0"/>
                  </a:moveTo>
                  <a:lnTo>
                    <a:pt x="126" y="187"/>
                  </a:lnTo>
                  <a:lnTo>
                    <a:pt x="0" y="78"/>
                  </a:lnTo>
                  <a:lnTo>
                    <a:pt x="75" y="0"/>
                  </a:lnTo>
                  <a:close/>
                </a:path>
              </a:pathLst>
            </a:custGeom>
            <a:solidFill>
              <a:srgbClr val="000000"/>
            </a:solidFill>
            <a:ln w="9525">
              <a:noFill/>
            </a:ln>
          </p:spPr>
          <p:txBody>
            <a:bodyPr/>
            <a:p>
              <a:endParaRPr lang="zh-CN" altLang="en-US"/>
            </a:p>
          </p:txBody>
        </p:sp>
        <p:sp>
          <p:nvSpPr>
            <p:cNvPr id="91251" name="Line 131"/>
            <p:cNvSpPr/>
            <p:nvPr/>
          </p:nvSpPr>
          <p:spPr>
            <a:xfrm flipV="1">
              <a:off x="5318" y="1818"/>
              <a:ext cx="1" cy="270"/>
            </a:xfrm>
            <a:prstGeom prst="line">
              <a:avLst/>
            </a:prstGeom>
            <a:ln w="17463" cap="flat" cmpd="sng">
              <a:solidFill>
                <a:srgbClr val="000000"/>
              </a:solidFill>
              <a:prstDash val="solid"/>
              <a:round/>
              <a:headEnd type="none" w="med" len="med"/>
              <a:tailEnd type="none" w="med" len="med"/>
            </a:ln>
          </p:spPr>
        </p:sp>
        <p:sp>
          <p:nvSpPr>
            <p:cNvPr id="91252" name="Freeform 132"/>
            <p:cNvSpPr/>
            <p:nvPr/>
          </p:nvSpPr>
          <p:spPr>
            <a:xfrm>
              <a:off x="5271" y="2080"/>
              <a:ext cx="96" cy="94"/>
            </a:xfrm>
            <a:custGeom>
              <a:avLst/>
              <a:gdLst/>
              <a:ahLst/>
              <a:cxnLst>
                <a:cxn ang="0">
                  <a:pos x="96" y="0"/>
                </a:cxn>
                <a:cxn ang="0">
                  <a:pos x="47" y="187"/>
                </a:cxn>
                <a:cxn ang="0">
                  <a:pos x="0" y="0"/>
                </a:cxn>
                <a:cxn ang="0">
                  <a:pos x="96" y="0"/>
                </a:cxn>
              </a:cxnLst>
              <a:pathLst>
                <a:path w="96" h="187">
                  <a:moveTo>
                    <a:pt x="96" y="0"/>
                  </a:moveTo>
                  <a:lnTo>
                    <a:pt x="47" y="187"/>
                  </a:lnTo>
                  <a:lnTo>
                    <a:pt x="0" y="0"/>
                  </a:lnTo>
                  <a:lnTo>
                    <a:pt x="96" y="0"/>
                  </a:lnTo>
                  <a:close/>
                </a:path>
              </a:pathLst>
            </a:custGeom>
            <a:solidFill>
              <a:srgbClr val="000000"/>
            </a:solidFill>
            <a:ln w="9525">
              <a:noFill/>
            </a:ln>
          </p:spPr>
          <p:txBody>
            <a:bodyPr/>
            <a:p>
              <a:endParaRPr lang="zh-CN" altLang="en-US"/>
            </a:p>
          </p:txBody>
        </p:sp>
        <p:sp>
          <p:nvSpPr>
            <p:cNvPr id="91253" name="Line 133"/>
            <p:cNvSpPr/>
            <p:nvPr/>
          </p:nvSpPr>
          <p:spPr>
            <a:xfrm flipV="1">
              <a:off x="1045" y="2792"/>
              <a:ext cx="1" cy="215"/>
            </a:xfrm>
            <a:prstGeom prst="line">
              <a:avLst/>
            </a:prstGeom>
            <a:ln w="17463" cap="flat" cmpd="sng">
              <a:solidFill>
                <a:srgbClr val="000000"/>
              </a:solidFill>
              <a:prstDash val="solid"/>
              <a:round/>
              <a:headEnd type="none" w="med" len="med"/>
              <a:tailEnd type="none" w="med" len="med"/>
            </a:ln>
          </p:spPr>
        </p:sp>
        <p:sp>
          <p:nvSpPr>
            <p:cNvPr id="91254" name="Freeform 134"/>
            <p:cNvSpPr/>
            <p:nvPr/>
          </p:nvSpPr>
          <p:spPr>
            <a:xfrm>
              <a:off x="997" y="2999"/>
              <a:ext cx="96" cy="95"/>
            </a:xfrm>
            <a:custGeom>
              <a:avLst/>
              <a:gdLst/>
              <a:ahLst/>
              <a:cxnLst>
                <a:cxn ang="0">
                  <a:pos x="96" y="0"/>
                </a:cxn>
                <a:cxn ang="0">
                  <a:pos x="48" y="188"/>
                </a:cxn>
                <a:cxn ang="0">
                  <a:pos x="0" y="0"/>
                </a:cxn>
                <a:cxn ang="0">
                  <a:pos x="96" y="0"/>
                </a:cxn>
              </a:cxnLst>
              <a:pathLst>
                <a:path w="96" h="188">
                  <a:moveTo>
                    <a:pt x="96" y="0"/>
                  </a:moveTo>
                  <a:lnTo>
                    <a:pt x="48" y="188"/>
                  </a:lnTo>
                  <a:lnTo>
                    <a:pt x="0" y="0"/>
                  </a:lnTo>
                  <a:lnTo>
                    <a:pt x="96" y="0"/>
                  </a:lnTo>
                  <a:close/>
                </a:path>
              </a:pathLst>
            </a:custGeom>
            <a:solidFill>
              <a:srgbClr val="000000"/>
            </a:solidFill>
            <a:ln w="9525">
              <a:noFill/>
            </a:ln>
          </p:spPr>
          <p:txBody>
            <a:bodyPr/>
            <a:p>
              <a:endParaRPr lang="zh-CN" altLang="en-US"/>
            </a:p>
          </p:txBody>
        </p:sp>
        <p:sp>
          <p:nvSpPr>
            <p:cNvPr id="91255" name="Line 135"/>
            <p:cNvSpPr/>
            <p:nvPr/>
          </p:nvSpPr>
          <p:spPr>
            <a:xfrm flipV="1">
              <a:off x="2008" y="2792"/>
              <a:ext cx="1" cy="215"/>
            </a:xfrm>
            <a:prstGeom prst="line">
              <a:avLst/>
            </a:prstGeom>
            <a:ln w="17463" cap="flat" cmpd="sng">
              <a:solidFill>
                <a:srgbClr val="000000"/>
              </a:solidFill>
              <a:prstDash val="solid"/>
              <a:round/>
              <a:headEnd type="none" w="med" len="med"/>
              <a:tailEnd type="none" w="med" len="med"/>
            </a:ln>
          </p:spPr>
        </p:sp>
        <p:sp>
          <p:nvSpPr>
            <p:cNvPr id="91256" name="Freeform 136"/>
            <p:cNvSpPr/>
            <p:nvPr/>
          </p:nvSpPr>
          <p:spPr>
            <a:xfrm>
              <a:off x="1961" y="2999"/>
              <a:ext cx="95" cy="95"/>
            </a:xfrm>
            <a:custGeom>
              <a:avLst/>
              <a:gdLst/>
              <a:ahLst/>
              <a:cxnLst>
                <a:cxn ang="0">
                  <a:pos x="95" y="0"/>
                </a:cxn>
                <a:cxn ang="0">
                  <a:pos x="47" y="188"/>
                </a:cxn>
                <a:cxn ang="0">
                  <a:pos x="0" y="0"/>
                </a:cxn>
                <a:cxn ang="0">
                  <a:pos x="95" y="0"/>
                </a:cxn>
              </a:cxnLst>
              <a:pathLst>
                <a:path w="95" h="188">
                  <a:moveTo>
                    <a:pt x="95" y="0"/>
                  </a:moveTo>
                  <a:lnTo>
                    <a:pt x="47" y="188"/>
                  </a:lnTo>
                  <a:lnTo>
                    <a:pt x="0" y="0"/>
                  </a:lnTo>
                  <a:lnTo>
                    <a:pt x="95" y="0"/>
                  </a:lnTo>
                  <a:close/>
                </a:path>
              </a:pathLst>
            </a:custGeom>
            <a:solidFill>
              <a:srgbClr val="000000"/>
            </a:solidFill>
            <a:ln w="9525">
              <a:noFill/>
            </a:ln>
          </p:spPr>
          <p:txBody>
            <a:bodyPr/>
            <a:p>
              <a:endParaRPr lang="zh-CN" altLang="en-US"/>
            </a:p>
          </p:txBody>
        </p:sp>
        <p:sp>
          <p:nvSpPr>
            <p:cNvPr id="91257" name="Rectangle 137"/>
            <p:cNvSpPr/>
            <p:nvPr/>
          </p:nvSpPr>
          <p:spPr>
            <a:xfrm>
              <a:off x="1642" y="1204"/>
              <a:ext cx="78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MOVE(A,TABLE)</a:t>
              </a:r>
              <a:endParaRPr lang="en-US" altLang="zh-CN" i="1" dirty="0">
                <a:latin typeface="Arial" panose="020B0604020202020204" pitchFamily="34" charset="0"/>
                <a:ea typeface="宋体" panose="02010600030101010101" pitchFamily="2" charset="-122"/>
              </a:endParaRPr>
            </a:p>
          </p:txBody>
        </p:sp>
        <p:sp>
          <p:nvSpPr>
            <p:cNvPr id="91258" name="Rectangle 138"/>
            <p:cNvSpPr/>
            <p:nvPr/>
          </p:nvSpPr>
          <p:spPr>
            <a:xfrm>
              <a:off x="3704" y="1327"/>
              <a:ext cx="54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MOVE(C,A)</a:t>
              </a:r>
              <a:endParaRPr lang="en-US" altLang="zh-CN" i="1" dirty="0">
                <a:latin typeface="Arial" panose="020B0604020202020204" pitchFamily="34" charset="0"/>
                <a:ea typeface="宋体" panose="02010600030101010101" pitchFamily="2" charset="-122"/>
              </a:endParaRPr>
            </a:p>
          </p:txBody>
        </p:sp>
        <p:sp>
          <p:nvSpPr>
            <p:cNvPr id="91259" name="Rectangle 139"/>
            <p:cNvSpPr/>
            <p:nvPr/>
          </p:nvSpPr>
          <p:spPr>
            <a:xfrm>
              <a:off x="4751" y="1231"/>
              <a:ext cx="54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MOVE(A,C)</a:t>
              </a:r>
              <a:endParaRPr lang="en-US" altLang="zh-CN" i="1" dirty="0">
                <a:latin typeface="Arial" panose="020B0604020202020204" pitchFamily="34" charset="0"/>
                <a:ea typeface="宋体" panose="02010600030101010101" pitchFamily="2" charset="-122"/>
              </a:endParaRPr>
            </a:p>
          </p:txBody>
        </p:sp>
        <p:sp>
          <p:nvSpPr>
            <p:cNvPr id="91260" name="Rectangle 140"/>
            <p:cNvSpPr/>
            <p:nvPr/>
          </p:nvSpPr>
          <p:spPr>
            <a:xfrm>
              <a:off x="666" y="1972"/>
              <a:ext cx="54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MOVE(B,A)</a:t>
              </a:r>
              <a:endParaRPr lang="en-US" altLang="zh-CN" i="1" dirty="0">
                <a:latin typeface="Arial" panose="020B0604020202020204" pitchFamily="34" charset="0"/>
                <a:ea typeface="宋体" panose="02010600030101010101" pitchFamily="2" charset="-122"/>
              </a:endParaRPr>
            </a:p>
          </p:txBody>
        </p:sp>
        <p:sp>
          <p:nvSpPr>
            <p:cNvPr id="91261" name="Rectangle 141"/>
            <p:cNvSpPr/>
            <p:nvPr/>
          </p:nvSpPr>
          <p:spPr>
            <a:xfrm>
              <a:off x="1400" y="2123"/>
              <a:ext cx="54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MOVE(B,C)</a:t>
              </a:r>
              <a:endParaRPr lang="en-US" altLang="zh-CN" i="1" dirty="0">
                <a:latin typeface="Arial" panose="020B0604020202020204" pitchFamily="34" charset="0"/>
                <a:ea typeface="宋体" panose="02010600030101010101" pitchFamily="2" charset="-122"/>
              </a:endParaRPr>
            </a:p>
          </p:txBody>
        </p:sp>
        <p:sp>
          <p:nvSpPr>
            <p:cNvPr id="91262" name="Rectangle 142"/>
            <p:cNvSpPr/>
            <p:nvPr/>
          </p:nvSpPr>
          <p:spPr>
            <a:xfrm>
              <a:off x="2699" y="2227"/>
              <a:ext cx="66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  MOVE(C,A)</a:t>
              </a:r>
              <a:endParaRPr lang="en-US" altLang="zh-CN" i="1" dirty="0">
                <a:latin typeface="Arial" panose="020B0604020202020204" pitchFamily="34" charset="0"/>
                <a:ea typeface="宋体" panose="02010600030101010101" pitchFamily="2" charset="-122"/>
              </a:endParaRPr>
            </a:p>
          </p:txBody>
        </p:sp>
        <p:sp>
          <p:nvSpPr>
            <p:cNvPr id="91263" name="Line 143"/>
            <p:cNvSpPr/>
            <p:nvPr/>
          </p:nvSpPr>
          <p:spPr>
            <a:xfrm flipH="1" flipV="1">
              <a:off x="2134" y="1818"/>
              <a:ext cx="1643" cy="563"/>
            </a:xfrm>
            <a:prstGeom prst="line">
              <a:avLst/>
            </a:prstGeom>
            <a:ln w="17463" cap="flat" cmpd="sng">
              <a:solidFill>
                <a:srgbClr val="000000"/>
              </a:solidFill>
              <a:prstDash val="solid"/>
              <a:round/>
              <a:headEnd type="none" w="med" len="med"/>
              <a:tailEnd type="none" w="med" len="med"/>
            </a:ln>
          </p:spPr>
        </p:sp>
        <p:sp>
          <p:nvSpPr>
            <p:cNvPr id="91264" name="Freeform 144"/>
            <p:cNvSpPr/>
            <p:nvPr/>
          </p:nvSpPr>
          <p:spPr>
            <a:xfrm>
              <a:off x="3744" y="2350"/>
              <a:ext cx="150" cy="71"/>
            </a:xfrm>
            <a:custGeom>
              <a:avLst/>
              <a:gdLst/>
              <a:ahLst/>
              <a:cxnLst>
                <a:cxn ang="0">
                  <a:pos x="44" y="0"/>
                </a:cxn>
                <a:cxn ang="0">
                  <a:pos x="150" y="144"/>
                </a:cxn>
                <a:cxn ang="0">
                  <a:pos x="0" y="112"/>
                </a:cxn>
                <a:cxn ang="0">
                  <a:pos x="44" y="0"/>
                </a:cxn>
              </a:cxnLst>
              <a:pathLst>
                <a:path w="150" h="144">
                  <a:moveTo>
                    <a:pt x="44" y="0"/>
                  </a:moveTo>
                  <a:lnTo>
                    <a:pt x="150" y="144"/>
                  </a:lnTo>
                  <a:lnTo>
                    <a:pt x="0" y="112"/>
                  </a:lnTo>
                  <a:lnTo>
                    <a:pt x="44" y="0"/>
                  </a:lnTo>
                  <a:close/>
                </a:path>
              </a:pathLst>
            </a:custGeom>
            <a:solidFill>
              <a:srgbClr val="000000"/>
            </a:solidFill>
            <a:ln w="9525">
              <a:noFill/>
            </a:ln>
          </p:spPr>
          <p:txBody>
            <a:bodyPr/>
            <a:p>
              <a:endParaRPr lang="zh-CN" altLang="en-US"/>
            </a:p>
          </p:txBody>
        </p:sp>
        <p:sp>
          <p:nvSpPr>
            <p:cNvPr id="91265" name="Rectangle 145"/>
            <p:cNvSpPr/>
            <p:nvPr/>
          </p:nvSpPr>
          <p:spPr>
            <a:xfrm>
              <a:off x="2720" y="1930"/>
              <a:ext cx="540" cy="144"/>
            </a:xfrm>
            <a:prstGeom prst="rect">
              <a:avLst/>
            </a:prstGeom>
            <a:noFill/>
            <a:ln w="9525">
              <a:noFill/>
            </a:ln>
          </p:spPr>
          <p:txBody>
            <a:bodyPr wrap="none" lIns="0" tIns="0" rIns="0" bIns="0" anchor="t" anchorCtr="0">
              <a:spAutoFit/>
            </a:bodyPr>
            <a:p>
              <a:r>
                <a:rPr lang="en-US" altLang="zh-CN" sz="1500" dirty="0">
                  <a:solidFill>
                    <a:srgbClr val="000000"/>
                  </a:solidFill>
                  <a:latin typeface="宋体" panose="02010600030101010101" pitchFamily="2" charset="-122"/>
                  <a:ea typeface="宋体" panose="02010600030101010101" pitchFamily="2" charset="-122"/>
                </a:rPr>
                <a:t>MOVE(C,B)</a:t>
              </a:r>
              <a:endParaRPr lang="en-US" altLang="zh-CN" dirty="0">
                <a:latin typeface="Arial" panose="020B0604020202020204" pitchFamily="34" charset="0"/>
                <a:ea typeface="宋体" panose="02010600030101010101" pitchFamily="2" charset="-122"/>
              </a:endParaRPr>
            </a:p>
          </p:txBody>
        </p:sp>
        <p:sp>
          <p:nvSpPr>
            <p:cNvPr id="91266" name="Rectangle 146"/>
            <p:cNvSpPr/>
            <p:nvPr/>
          </p:nvSpPr>
          <p:spPr>
            <a:xfrm>
              <a:off x="185" y="2850"/>
              <a:ext cx="60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 MOVE(C,B)</a:t>
              </a:r>
              <a:endParaRPr lang="en-US" altLang="zh-CN" i="1" dirty="0">
                <a:latin typeface="Arial" panose="020B0604020202020204" pitchFamily="34" charset="0"/>
                <a:ea typeface="宋体" panose="02010600030101010101" pitchFamily="2" charset="-122"/>
              </a:endParaRPr>
            </a:p>
          </p:txBody>
        </p:sp>
        <p:sp>
          <p:nvSpPr>
            <p:cNvPr id="91267" name="Rectangle 147"/>
            <p:cNvSpPr/>
            <p:nvPr/>
          </p:nvSpPr>
          <p:spPr>
            <a:xfrm>
              <a:off x="2070" y="2850"/>
              <a:ext cx="540" cy="144"/>
            </a:xfrm>
            <a:prstGeom prst="rect">
              <a:avLst/>
            </a:prstGeom>
            <a:noFill/>
            <a:ln w="9525">
              <a:noFill/>
            </a:ln>
          </p:spPr>
          <p:txBody>
            <a:bodyPr wrap="none" lIns="0" tIns="0" rIns="0" bIns="0" anchor="t" anchorCtr="0">
              <a:spAutoFit/>
            </a:bodyPr>
            <a:p>
              <a:r>
                <a:rPr lang="en-US" altLang="zh-CN" sz="1500" i="1" dirty="0">
                  <a:solidFill>
                    <a:srgbClr val="000000"/>
                  </a:solidFill>
                  <a:latin typeface="宋体" panose="02010600030101010101" pitchFamily="2" charset="-122"/>
                  <a:ea typeface="宋体" panose="02010600030101010101" pitchFamily="2" charset="-122"/>
                </a:rPr>
                <a:t>MOVE(A,B)</a:t>
              </a:r>
              <a:endParaRPr lang="en-US" altLang="zh-CN" i="1" dirty="0">
                <a:latin typeface="Arial" panose="020B0604020202020204" pitchFamily="34" charset="0"/>
                <a:ea typeface="宋体" panose="02010600030101010101" pitchFamily="2" charset="-122"/>
              </a:endParaRPr>
            </a:p>
          </p:txBody>
        </p:sp>
        <p:sp>
          <p:nvSpPr>
            <p:cNvPr id="91268" name="Rectangle 148"/>
            <p:cNvSpPr/>
            <p:nvPr/>
          </p:nvSpPr>
          <p:spPr>
            <a:xfrm>
              <a:off x="3395" y="768"/>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91269" name="Rectangle 149"/>
            <p:cNvSpPr/>
            <p:nvPr/>
          </p:nvSpPr>
          <p:spPr>
            <a:xfrm>
              <a:off x="3295" y="696"/>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70" name="Rectangle 150"/>
            <p:cNvSpPr/>
            <p:nvPr/>
          </p:nvSpPr>
          <p:spPr>
            <a:xfrm>
              <a:off x="1613" y="1738"/>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91271" name="Rectangle 151"/>
            <p:cNvSpPr/>
            <p:nvPr/>
          </p:nvSpPr>
          <p:spPr>
            <a:xfrm>
              <a:off x="1523" y="1666"/>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72" name="Rectangle 152"/>
            <p:cNvSpPr/>
            <p:nvPr/>
          </p:nvSpPr>
          <p:spPr>
            <a:xfrm>
              <a:off x="3495" y="1738"/>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91273" name="Rectangle 153"/>
            <p:cNvSpPr/>
            <p:nvPr/>
          </p:nvSpPr>
          <p:spPr>
            <a:xfrm>
              <a:off x="3394" y="1666"/>
              <a:ext cx="60" cy="144"/>
            </a:xfrm>
            <a:prstGeom prst="rect">
              <a:avLst/>
            </a:prstGeom>
            <a:noFill/>
            <a:ln w="9525">
              <a:noFill/>
            </a:ln>
          </p:spPr>
          <p:txBody>
            <a:bodyPr wrap="none" lIns="0" tIns="0" rIns="0" bIns="0" anchor="t" anchorCtr="0">
              <a:spAutoFit/>
            </a:bodyPr>
            <a:p>
              <a:r>
                <a:rPr lang="en-US" altLang="zh-CN" sz="15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74" name="Rectangle 154"/>
            <p:cNvSpPr/>
            <p:nvPr/>
          </p:nvSpPr>
          <p:spPr>
            <a:xfrm>
              <a:off x="4966" y="1728"/>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91275" name="Rectangle 155"/>
            <p:cNvSpPr/>
            <p:nvPr/>
          </p:nvSpPr>
          <p:spPr>
            <a:xfrm>
              <a:off x="4868" y="1656"/>
              <a:ext cx="56" cy="134"/>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76" name="Rectangle 156"/>
            <p:cNvSpPr/>
            <p:nvPr/>
          </p:nvSpPr>
          <p:spPr>
            <a:xfrm>
              <a:off x="661" y="2588"/>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91277" name="Rectangle 157"/>
            <p:cNvSpPr/>
            <p:nvPr/>
          </p:nvSpPr>
          <p:spPr>
            <a:xfrm>
              <a:off x="560" y="2516"/>
              <a:ext cx="56" cy="134"/>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78" name="Rectangle 158"/>
            <p:cNvSpPr/>
            <p:nvPr/>
          </p:nvSpPr>
          <p:spPr>
            <a:xfrm>
              <a:off x="1613" y="2588"/>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91279" name="Rectangle 159"/>
            <p:cNvSpPr/>
            <p:nvPr/>
          </p:nvSpPr>
          <p:spPr>
            <a:xfrm>
              <a:off x="1516" y="2516"/>
              <a:ext cx="56" cy="134"/>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80" name="Rectangle 160"/>
            <p:cNvSpPr/>
            <p:nvPr/>
          </p:nvSpPr>
          <p:spPr>
            <a:xfrm>
              <a:off x="2663" y="2501"/>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91281" name="Rectangle 161"/>
            <p:cNvSpPr/>
            <p:nvPr/>
          </p:nvSpPr>
          <p:spPr>
            <a:xfrm>
              <a:off x="2564" y="2429"/>
              <a:ext cx="56" cy="134"/>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82" name="Rectangle 162"/>
            <p:cNvSpPr/>
            <p:nvPr/>
          </p:nvSpPr>
          <p:spPr>
            <a:xfrm>
              <a:off x="3913" y="2551"/>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91283" name="Rectangle 163"/>
            <p:cNvSpPr/>
            <p:nvPr/>
          </p:nvSpPr>
          <p:spPr>
            <a:xfrm>
              <a:off x="3813" y="2479"/>
              <a:ext cx="56" cy="134"/>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84" name="Rectangle 164"/>
            <p:cNvSpPr/>
            <p:nvPr/>
          </p:nvSpPr>
          <p:spPr>
            <a:xfrm>
              <a:off x="5173" y="2551"/>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8</a:t>
              </a:r>
              <a:endParaRPr lang="en-US" altLang="zh-CN" dirty="0">
                <a:latin typeface="Arial" panose="020B0604020202020204" pitchFamily="34" charset="0"/>
                <a:ea typeface="宋体" panose="02010600030101010101" pitchFamily="2" charset="-122"/>
              </a:endParaRPr>
            </a:p>
          </p:txBody>
        </p:sp>
        <p:sp>
          <p:nvSpPr>
            <p:cNvPr id="91285" name="Rectangle 165"/>
            <p:cNvSpPr/>
            <p:nvPr/>
          </p:nvSpPr>
          <p:spPr>
            <a:xfrm>
              <a:off x="5077" y="2479"/>
              <a:ext cx="56" cy="134"/>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86" name="Rectangle 166"/>
            <p:cNvSpPr/>
            <p:nvPr/>
          </p:nvSpPr>
          <p:spPr>
            <a:xfrm>
              <a:off x="878" y="3412"/>
              <a:ext cx="32"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9</a:t>
              </a:r>
              <a:endParaRPr lang="en-US" altLang="zh-CN" dirty="0">
                <a:latin typeface="Arial" panose="020B0604020202020204" pitchFamily="34" charset="0"/>
                <a:ea typeface="宋体" panose="02010600030101010101" pitchFamily="2" charset="-122"/>
              </a:endParaRPr>
            </a:p>
          </p:txBody>
        </p:sp>
        <p:sp>
          <p:nvSpPr>
            <p:cNvPr id="91287" name="Rectangle 167"/>
            <p:cNvSpPr/>
            <p:nvPr/>
          </p:nvSpPr>
          <p:spPr>
            <a:xfrm>
              <a:off x="781" y="3339"/>
              <a:ext cx="56" cy="134"/>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88" name="Rectangle 168"/>
            <p:cNvSpPr/>
            <p:nvPr/>
          </p:nvSpPr>
          <p:spPr>
            <a:xfrm>
              <a:off x="1709" y="3412"/>
              <a:ext cx="64" cy="77"/>
            </a:xfrm>
            <a:prstGeom prst="rect">
              <a:avLst/>
            </a:prstGeom>
            <a:noFill/>
            <a:ln w="9525">
              <a:noFill/>
            </a:ln>
          </p:spPr>
          <p:txBody>
            <a:bodyPr wrap="none" lIns="0" tIns="0" rIns="0" bIns="0" anchor="t" anchorCtr="0">
              <a:spAutoFit/>
            </a:bodyPr>
            <a:p>
              <a:r>
                <a:rPr lang="en-US" altLang="zh-CN" sz="800" dirty="0">
                  <a:solidFill>
                    <a:srgbClr val="000000"/>
                  </a:solidFill>
                  <a:latin typeface="Times New Roman" panose="02020603050405020304" pitchFamily="18" charset="0"/>
                  <a:ea typeface="宋体" panose="02010600030101010101" pitchFamily="2" charset="-122"/>
                </a:rPr>
                <a:t>10</a:t>
              </a:r>
              <a:endParaRPr lang="en-US" altLang="zh-CN" dirty="0">
                <a:latin typeface="Arial" panose="020B0604020202020204" pitchFamily="34" charset="0"/>
                <a:ea typeface="宋体" panose="02010600030101010101" pitchFamily="2" charset="-122"/>
              </a:endParaRPr>
            </a:p>
          </p:txBody>
        </p:sp>
        <p:sp>
          <p:nvSpPr>
            <p:cNvPr id="91289" name="Rectangle 169"/>
            <p:cNvSpPr/>
            <p:nvPr/>
          </p:nvSpPr>
          <p:spPr>
            <a:xfrm>
              <a:off x="1620" y="3339"/>
              <a:ext cx="56" cy="134"/>
            </a:xfrm>
            <a:prstGeom prst="rect">
              <a:avLst/>
            </a:prstGeom>
            <a:noFill/>
            <a:ln w="9525">
              <a:noFill/>
            </a:ln>
          </p:spPr>
          <p:txBody>
            <a:bodyPr wrap="none" lIns="0" tIns="0" rIns="0" bIns="0" anchor="t" anchorCtr="0">
              <a:spAutoFit/>
            </a:bodyPr>
            <a:p>
              <a:r>
                <a:rPr lang="en-US" altLang="zh-CN" sz="14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sp>
          <p:nvSpPr>
            <p:cNvPr id="91290" name="Rectangle 170"/>
            <p:cNvSpPr/>
            <p:nvPr/>
          </p:nvSpPr>
          <p:spPr>
            <a:xfrm>
              <a:off x="3838" y="2021"/>
              <a:ext cx="480" cy="115"/>
            </a:xfrm>
            <a:prstGeom prst="rect">
              <a:avLst/>
            </a:prstGeom>
            <a:noFill/>
            <a:ln w="9525">
              <a:noFill/>
            </a:ln>
          </p:spPr>
          <p:txBody>
            <a:bodyPr wrap="none" lIns="0" tIns="0" rIns="0" bIns="0" anchor="t" anchorCtr="0">
              <a:spAutoFit/>
            </a:bodyPr>
            <a:p>
              <a:r>
                <a:rPr lang="zh-CN" altLang="en-US" sz="1200" dirty="0">
                  <a:solidFill>
                    <a:srgbClr val="000000"/>
                  </a:solidFill>
                  <a:latin typeface="宋体" panose="02010600030101010101" pitchFamily="2" charset="-122"/>
                  <a:ea typeface="宋体" panose="02010600030101010101" pitchFamily="2" charset="-122"/>
                </a:rPr>
                <a:t>没有后裔，</a:t>
              </a:r>
              <a:endParaRPr lang="zh-CN" altLang="en-US" dirty="0">
                <a:latin typeface="Arial" panose="020B0604020202020204" pitchFamily="34" charset="0"/>
                <a:ea typeface="宋体" panose="02010600030101010101" pitchFamily="2" charset="-122"/>
              </a:endParaRPr>
            </a:p>
          </p:txBody>
        </p:sp>
        <p:sp>
          <p:nvSpPr>
            <p:cNvPr id="91291" name="Rectangle 171"/>
            <p:cNvSpPr/>
            <p:nvPr/>
          </p:nvSpPr>
          <p:spPr>
            <a:xfrm>
              <a:off x="3912" y="2137"/>
              <a:ext cx="384" cy="115"/>
            </a:xfrm>
            <a:prstGeom prst="rect">
              <a:avLst/>
            </a:prstGeom>
            <a:noFill/>
            <a:ln w="9525">
              <a:noFill/>
            </a:ln>
          </p:spPr>
          <p:txBody>
            <a:bodyPr wrap="none" lIns="0" tIns="0" rIns="0" bIns="0" anchor="t" anchorCtr="0">
              <a:spAutoFit/>
            </a:bodyPr>
            <a:p>
              <a:r>
                <a:rPr lang="zh-CN" altLang="en-US" sz="1200" dirty="0">
                  <a:solidFill>
                    <a:srgbClr val="000000"/>
                  </a:solidFill>
                  <a:latin typeface="宋体" panose="02010600030101010101" pitchFamily="2" charset="-122"/>
                  <a:ea typeface="宋体" panose="02010600030101010101" pitchFamily="2" charset="-122"/>
                </a:rPr>
                <a:t>失败退出</a:t>
              </a:r>
              <a:endParaRPr lang="zh-CN" altLang="en-US" dirty="0">
                <a:latin typeface="Arial" panose="020B0604020202020204" pitchFamily="34" charset="0"/>
                <a:ea typeface="宋体" panose="02010600030101010101" pitchFamily="2" charset="-122"/>
              </a:endParaRPr>
            </a:p>
          </p:txBody>
        </p:sp>
        <p:sp>
          <p:nvSpPr>
            <p:cNvPr id="91292" name="Rectangle 172"/>
            <p:cNvSpPr/>
            <p:nvPr/>
          </p:nvSpPr>
          <p:spPr>
            <a:xfrm>
              <a:off x="1768" y="3934"/>
              <a:ext cx="1740" cy="144"/>
            </a:xfrm>
            <a:prstGeom prst="rect">
              <a:avLst/>
            </a:prstGeom>
            <a:noFill/>
            <a:ln w="9525">
              <a:noFill/>
            </a:ln>
          </p:spPr>
          <p:txBody>
            <a:bodyPr wrap="none" lIns="0" tIns="0" rIns="0" bIns="0" anchor="t" anchorCtr="0">
              <a:spAutoFit/>
            </a:bodyPr>
            <a:p>
              <a:r>
                <a:rPr lang="en-US" altLang="zh-CN" sz="1500" dirty="0">
                  <a:solidFill>
                    <a:srgbClr val="000000"/>
                  </a:solidFill>
                  <a:latin typeface="宋体" panose="02010600030101010101" pitchFamily="2" charset="-122"/>
                  <a:ea typeface="宋体" panose="02010600030101010101" pitchFamily="2" charset="-122"/>
                </a:rPr>
                <a:t>     </a:t>
              </a:r>
              <a:r>
                <a:rPr lang="zh-CN" altLang="en-US" sz="1500" dirty="0">
                  <a:solidFill>
                    <a:srgbClr val="000000"/>
                  </a:solidFill>
                  <a:latin typeface="宋体" panose="02010600030101010101" pitchFamily="2" charset="-122"/>
                  <a:ea typeface="宋体" panose="02010600030101010101" pitchFamily="2" charset="-122"/>
                </a:rPr>
                <a:t>积木问题的宽度优先搜索树</a:t>
              </a:r>
              <a:endParaRPr lang="zh-CN" altLang="en-US" dirty="0">
                <a:latin typeface="Arial" panose="020B0604020202020204" pitchFamily="34" charset="0"/>
                <a:ea typeface="宋体" panose="02010600030101010101" pitchFamily="2" charset="-122"/>
              </a:endParaRPr>
            </a:p>
          </p:txBody>
        </p:sp>
      </p:grpSp>
      <p:sp>
        <p:nvSpPr>
          <p:cNvPr id="91293" name="Rectangle 2"/>
          <p:cNvSpPr>
            <a:spLocks noGrp="1"/>
          </p:cNvSpPr>
          <p:nvPr>
            <p:ph type="title"/>
          </p:nvPr>
        </p:nvSpPr>
        <p:spPr/>
        <p:txBody>
          <a:bodyPr vert="horz" wrap="square" lIns="91440" tIns="45720" rIns="91440" bIns="45720" anchor="b" anchorCtr="0"/>
          <a:p>
            <a:pPr eaLnBrk="1" hangingPunct="1"/>
            <a:endParaRPr lang="zh-CN" altLang="zh-CN" dirty="0"/>
          </a:p>
        </p:txBody>
      </p:sp>
      <p:sp>
        <p:nvSpPr>
          <p:cNvPr id="91294" name="Rectangle 3"/>
          <p:cNvSpPr>
            <a:spLocks noGrp="1"/>
          </p:cNvSpPr>
          <p:nvPr>
            <p:ph idx="1"/>
          </p:nvPr>
        </p:nvSpPr>
        <p:spPr/>
        <p:txBody>
          <a:bodyPr vert="horz" wrap="square" lIns="91440" tIns="45720" rIns="91440" bIns="45720" anchor="t" anchorCtr="0"/>
          <a:p>
            <a:pPr eaLnBrk="1" hangingPunct="1"/>
            <a:endParaRPr lang="zh-CN" altLang="zh-CN" dirty="0"/>
          </a:p>
        </p:txBody>
      </p:sp>
      <p:sp>
        <p:nvSpPr>
          <p:cNvPr id="91295" name="Rectangle 4"/>
          <p:cNvSpPr/>
          <p:nvPr/>
        </p:nvSpPr>
        <p:spPr>
          <a:xfrm>
            <a:off x="0" y="44450"/>
            <a:ext cx="9144000" cy="792163"/>
          </a:xfrm>
          <a:prstGeom prst="rect">
            <a:avLst/>
          </a:prstGeom>
          <a:solidFill>
            <a:srgbClr val="A50021"/>
          </a:solidFill>
          <a:ln w="9525">
            <a:noFill/>
          </a:ln>
        </p:spPr>
        <p:txBody>
          <a:bodyPr anchor="b" anchorCtr="0"/>
          <a:p>
            <a:pPr indent="176530"/>
            <a:r>
              <a:rPr lang="en-US" altLang="zh-CN" sz="3600" dirty="0">
                <a:solidFill>
                  <a:schemeClr val="bg1"/>
                </a:solidFill>
                <a:latin typeface="Times New Roman" panose="02020603050405020304" pitchFamily="18" charset="0"/>
                <a:ea typeface="黑体" panose="02010609060101010101" pitchFamily="2" charset="-122"/>
              </a:rPr>
              <a:t>5.3.2  </a:t>
            </a:r>
            <a:r>
              <a:rPr lang="zh-CN" altLang="en-US" sz="3600" dirty="0">
                <a:solidFill>
                  <a:schemeClr val="bg1"/>
                </a:solidFill>
                <a:latin typeface="Times New Roman" panose="02020603050405020304" pitchFamily="18" charset="0"/>
                <a:ea typeface="黑体" panose="02010609060101010101" pitchFamily="2" charset="-122"/>
              </a:rPr>
              <a:t>宽度优先搜索策略</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91296" name="Rectangle 6"/>
          <p:cNvSpPr/>
          <p:nvPr/>
        </p:nvSpPr>
        <p:spPr>
          <a:xfrm>
            <a:off x="2390775" y="1671638"/>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83975" name="Line 7"/>
          <p:cNvSpPr/>
          <p:nvPr/>
        </p:nvSpPr>
        <p:spPr>
          <a:xfrm flipH="1">
            <a:off x="3562350" y="1800225"/>
            <a:ext cx="1981200" cy="762000"/>
          </a:xfrm>
          <a:prstGeom prst="line">
            <a:avLst/>
          </a:prstGeom>
          <a:ln w="38100" cap="flat" cmpd="sng">
            <a:solidFill>
              <a:schemeClr val="accent2"/>
            </a:solidFill>
            <a:prstDash val="solid"/>
            <a:round/>
            <a:headEnd type="none" w="med" len="med"/>
            <a:tailEnd type="triangle" w="med" len="med"/>
          </a:ln>
        </p:spPr>
      </p:sp>
      <p:sp>
        <p:nvSpPr>
          <p:cNvPr id="83976" name="Line 8"/>
          <p:cNvSpPr/>
          <p:nvPr/>
        </p:nvSpPr>
        <p:spPr>
          <a:xfrm>
            <a:off x="5853113" y="1828800"/>
            <a:ext cx="0" cy="533400"/>
          </a:xfrm>
          <a:prstGeom prst="line">
            <a:avLst/>
          </a:prstGeom>
          <a:ln w="38100" cap="flat" cmpd="sng">
            <a:solidFill>
              <a:schemeClr val="accent2"/>
            </a:solidFill>
            <a:prstDash val="solid"/>
            <a:round/>
            <a:headEnd type="none" w="med" len="med"/>
            <a:tailEnd type="triangle" w="med" len="med"/>
          </a:ln>
        </p:spPr>
      </p:sp>
      <p:sp>
        <p:nvSpPr>
          <p:cNvPr id="83977" name="Line 9"/>
          <p:cNvSpPr/>
          <p:nvPr/>
        </p:nvSpPr>
        <p:spPr>
          <a:xfrm>
            <a:off x="6310313" y="1752600"/>
            <a:ext cx="1828800" cy="838200"/>
          </a:xfrm>
          <a:prstGeom prst="line">
            <a:avLst/>
          </a:prstGeom>
          <a:ln w="38100" cap="flat" cmpd="sng">
            <a:solidFill>
              <a:schemeClr val="accent2"/>
            </a:solidFill>
            <a:prstDash val="solid"/>
            <a:round/>
            <a:headEnd type="none" w="med" len="med"/>
            <a:tailEnd type="triangle" w="med" len="med"/>
          </a:ln>
        </p:spPr>
      </p:sp>
      <p:sp>
        <p:nvSpPr>
          <p:cNvPr id="83978" name="Line 10"/>
          <p:cNvSpPr/>
          <p:nvPr/>
        </p:nvSpPr>
        <p:spPr>
          <a:xfrm>
            <a:off x="8429625" y="2909888"/>
            <a:ext cx="0" cy="533400"/>
          </a:xfrm>
          <a:prstGeom prst="line">
            <a:avLst/>
          </a:prstGeom>
          <a:ln w="38100" cap="flat" cmpd="sng">
            <a:solidFill>
              <a:schemeClr val="accent2"/>
            </a:solidFill>
            <a:prstDash val="solid"/>
            <a:round/>
            <a:headEnd type="none" w="med" len="med"/>
            <a:tailEnd type="triangle" w="med" len="med"/>
          </a:ln>
        </p:spPr>
      </p:sp>
      <p:sp>
        <p:nvSpPr>
          <p:cNvPr id="83979" name="Line 11"/>
          <p:cNvSpPr/>
          <p:nvPr/>
        </p:nvSpPr>
        <p:spPr>
          <a:xfrm flipH="1">
            <a:off x="1414463" y="2895600"/>
            <a:ext cx="1981200" cy="914400"/>
          </a:xfrm>
          <a:prstGeom prst="line">
            <a:avLst/>
          </a:prstGeom>
          <a:ln w="38100" cap="flat" cmpd="sng">
            <a:solidFill>
              <a:schemeClr val="accent2"/>
            </a:solidFill>
            <a:prstDash val="solid"/>
            <a:round/>
            <a:headEnd type="none" w="med" len="med"/>
            <a:tailEnd type="triangle" w="med" len="med"/>
          </a:ln>
        </p:spPr>
      </p:sp>
      <p:sp>
        <p:nvSpPr>
          <p:cNvPr id="83980" name="Line 12"/>
          <p:cNvSpPr/>
          <p:nvPr/>
        </p:nvSpPr>
        <p:spPr>
          <a:xfrm>
            <a:off x="3381375" y="2867025"/>
            <a:ext cx="0" cy="990600"/>
          </a:xfrm>
          <a:prstGeom prst="line">
            <a:avLst/>
          </a:prstGeom>
          <a:ln w="38100" cap="flat" cmpd="sng">
            <a:solidFill>
              <a:schemeClr val="accent2"/>
            </a:solidFill>
            <a:prstDash val="solid"/>
            <a:round/>
            <a:headEnd type="none" w="med" len="med"/>
            <a:tailEnd type="triangle" w="med" len="med"/>
          </a:ln>
        </p:spPr>
      </p:sp>
      <p:sp>
        <p:nvSpPr>
          <p:cNvPr id="83981" name="Line 13"/>
          <p:cNvSpPr/>
          <p:nvPr/>
        </p:nvSpPr>
        <p:spPr>
          <a:xfrm>
            <a:off x="3352800" y="2895600"/>
            <a:ext cx="1143000" cy="914400"/>
          </a:xfrm>
          <a:prstGeom prst="line">
            <a:avLst/>
          </a:prstGeom>
          <a:ln w="38100" cap="flat" cmpd="sng">
            <a:solidFill>
              <a:schemeClr val="accent2"/>
            </a:solidFill>
            <a:prstDash val="solid"/>
            <a:round/>
            <a:headEnd type="none" w="med" len="med"/>
            <a:tailEnd type="triangle" w="med" len="med"/>
          </a:ln>
        </p:spPr>
      </p:sp>
      <p:sp>
        <p:nvSpPr>
          <p:cNvPr id="83982" name="Line 14"/>
          <p:cNvSpPr/>
          <p:nvPr/>
        </p:nvSpPr>
        <p:spPr>
          <a:xfrm>
            <a:off x="3367088" y="2895600"/>
            <a:ext cx="2743200" cy="914400"/>
          </a:xfrm>
          <a:prstGeom prst="line">
            <a:avLst/>
          </a:prstGeom>
          <a:ln w="38100" cap="flat" cmpd="sng">
            <a:solidFill>
              <a:schemeClr val="accent2"/>
            </a:solidFill>
            <a:prstDash val="solid"/>
            <a:round/>
            <a:headEnd type="none" w="med" len="med"/>
            <a:tailEnd type="triangle" w="med" len="med"/>
          </a:ln>
        </p:spPr>
      </p:sp>
      <p:sp>
        <p:nvSpPr>
          <p:cNvPr id="83983" name="Line 15"/>
          <p:cNvSpPr/>
          <p:nvPr/>
        </p:nvSpPr>
        <p:spPr>
          <a:xfrm>
            <a:off x="1647825" y="4391025"/>
            <a:ext cx="0" cy="533400"/>
          </a:xfrm>
          <a:prstGeom prst="line">
            <a:avLst/>
          </a:prstGeom>
          <a:ln w="38100" cap="flat" cmpd="sng">
            <a:solidFill>
              <a:schemeClr val="accent2"/>
            </a:solidFill>
            <a:prstDash val="solid"/>
            <a:round/>
            <a:headEnd type="none" w="med" len="med"/>
            <a:tailEnd type="triangle" w="med" len="med"/>
          </a:ln>
        </p:spPr>
      </p:sp>
      <p:sp>
        <p:nvSpPr>
          <p:cNvPr id="83984" name="Line 16"/>
          <p:cNvSpPr/>
          <p:nvPr/>
        </p:nvSpPr>
        <p:spPr>
          <a:xfrm>
            <a:off x="3171825" y="4391025"/>
            <a:ext cx="0" cy="533400"/>
          </a:xfrm>
          <a:prstGeom prst="line">
            <a:avLst/>
          </a:prstGeom>
          <a:ln w="38100" cap="flat" cmpd="sng">
            <a:solidFill>
              <a:schemeClr val="accent2"/>
            </a:solidFill>
            <a:prstDash val="solid"/>
            <a:round/>
            <a:headEnd type="none" w="med" len="med"/>
            <a:tailEnd type="triangle" w="med" len="med"/>
          </a:ln>
        </p:spPr>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9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39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39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39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39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39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39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39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839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39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标题 1"/>
          <p:cNvSpPr>
            <a:spLocks noGrp="1"/>
          </p:cNvSpPr>
          <p:nvPr>
            <p:ph type="title"/>
          </p:nvPr>
        </p:nvSpPr>
        <p:spPr/>
        <p:txBody>
          <a:bodyPr anchor="b" anchorCtr="0"/>
          <a:p>
            <a:endParaRPr lang="zh-CN" altLang="en-US"/>
          </a:p>
        </p:txBody>
      </p:sp>
      <p:pic>
        <p:nvPicPr>
          <p:cNvPr id="92162" name="内容占位符 3"/>
          <p:cNvPicPr>
            <a:picLocks noGrp="1" noChangeAspect="1"/>
          </p:cNvPicPr>
          <p:nvPr>
            <p:ph idx="1"/>
          </p:nvPr>
        </p:nvPicPr>
        <p:blipFill>
          <a:blip r:embed="rId1"/>
          <a:stretch>
            <a:fillRect/>
          </a:stretch>
        </p:blipFill>
        <p:spPr>
          <a:xfrm>
            <a:off x="2324100" y="2241550"/>
            <a:ext cx="4495800" cy="2733675"/>
          </a:xfrm>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9318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5.3.3  </a:t>
            </a:r>
            <a:r>
              <a:rPr lang="zh-CN" altLang="en-US" sz="3600" b="0" dirty="0">
                <a:latin typeface="Times New Roman" panose="02020603050405020304" pitchFamily="18" charset="0"/>
                <a:ea typeface="黑体" panose="02010609060101010101" pitchFamily="2" charset="-122"/>
              </a:rPr>
              <a:t>深度优先搜索策略</a:t>
            </a:r>
            <a:endParaRPr lang="zh-CN" altLang="en-US" sz="3600" b="0" dirty="0">
              <a:latin typeface="Times New Roman" panose="02020603050405020304" pitchFamily="18" charset="0"/>
              <a:ea typeface="黑体" panose="02010609060101010101" pitchFamily="2" charset="-122"/>
            </a:endParaRPr>
          </a:p>
        </p:txBody>
      </p:sp>
      <p:sp>
        <p:nvSpPr>
          <p:cNvPr id="93187"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93188" name="Group 11"/>
          <p:cNvGrpSpPr>
            <a:grpSpLocks noChangeAspect="1"/>
          </p:cNvGrpSpPr>
          <p:nvPr/>
        </p:nvGrpSpPr>
        <p:grpSpPr>
          <a:xfrm>
            <a:off x="152400" y="1019175"/>
            <a:ext cx="8515350" cy="5305425"/>
            <a:chOff x="96" y="642"/>
            <a:chExt cx="5364" cy="3342"/>
          </a:xfrm>
        </p:grpSpPr>
        <p:sp>
          <p:nvSpPr>
            <p:cNvPr id="93189" name="AutoShape 10"/>
            <p:cNvSpPr>
              <a:spLocks noChangeAspect="1" noTextEdit="1"/>
            </p:cNvSpPr>
            <p:nvPr/>
          </p:nvSpPr>
          <p:spPr>
            <a:xfrm>
              <a:off x="96" y="642"/>
              <a:ext cx="5364" cy="3342"/>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sp>
          <p:nvSpPr>
            <p:cNvPr id="93190" name="Oval 12"/>
            <p:cNvSpPr/>
            <p:nvPr/>
          </p:nvSpPr>
          <p:spPr>
            <a:xfrm>
              <a:off x="3221" y="843"/>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191" name="Oval 13"/>
            <p:cNvSpPr/>
            <p:nvPr/>
          </p:nvSpPr>
          <p:spPr>
            <a:xfrm>
              <a:off x="2327" y="1272"/>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192" name="Oval 14"/>
            <p:cNvSpPr/>
            <p:nvPr/>
          </p:nvSpPr>
          <p:spPr>
            <a:xfrm>
              <a:off x="4384" y="1288"/>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93193" name="Group 17"/>
            <p:cNvGrpSpPr/>
            <p:nvPr/>
          </p:nvGrpSpPr>
          <p:grpSpPr>
            <a:xfrm>
              <a:off x="2395" y="908"/>
              <a:ext cx="829" cy="401"/>
              <a:chOff x="2395" y="908"/>
              <a:chExt cx="829" cy="401"/>
            </a:xfrm>
          </p:grpSpPr>
          <p:sp>
            <p:nvSpPr>
              <p:cNvPr id="93194" name="Line 15"/>
              <p:cNvSpPr/>
              <p:nvPr/>
            </p:nvSpPr>
            <p:spPr>
              <a:xfrm flipH="1">
                <a:off x="2491" y="908"/>
                <a:ext cx="733" cy="338"/>
              </a:xfrm>
              <a:prstGeom prst="line">
                <a:avLst/>
              </a:prstGeom>
              <a:ln w="15875" cap="flat" cmpd="sng">
                <a:solidFill>
                  <a:srgbClr val="000000"/>
                </a:solidFill>
                <a:prstDash val="solid"/>
                <a:round/>
                <a:headEnd type="none" w="med" len="med"/>
                <a:tailEnd type="none" w="med" len="med"/>
              </a:ln>
            </p:spPr>
          </p:sp>
          <p:sp>
            <p:nvSpPr>
              <p:cNvPr id="93195" name="Freeform 16"/>
              <p:cNvSpPr/>
              <p:nvPr/>
            </p:nvSpPr>
            <p:spPr>
              <a:xfrm>
                <a:off x="2395" y="1186"/>
                <a:ext cx="122" cy="123"/>
              </a:xfrm>
              <a:custGeom>
                <a:avLst/>
                <a:gdLst/>
                <a:ahLst/>
                <a:cxnLst>
                  <a:cxn ang="0">
                    <a:pos x="82" y="0"/>
                  </a:cxn>
                  <a:cxn ang="0">
                    <a:pos x="0" y="109"/>
                  </a:cxn>
                  <a:cxn ang="0">
                    <a:pos x="122" y="123"/>
                  </a:cxn>
                  <a:cxn ang="0">
                    <a:pos x="82" y="0"/>
                  </a:cxn>
                </a:cxnLst>
                <a:pathLst>
                  <a:path w="122" h="123">
                    <a:moveTo>
                      <a:pt x="82" y="0"/>
                    </a:moveTo>
                    <a:lnTo>
                      <a:pt x="0" y="109"/>
                    </a:lnTo>
                    <a:lnTo>
                      <a:pt x="122" y="123"/>
                    </a:lnTo>
                    <a:lnTo>
                      <a:pt x="82" y="0"/>
                    </a:lnTo>
                    <a:close/>
                  </a:path>
                </a:pathLst>
              </a:custGeom>
              <a:solidFill>
                <a:srgbClr val="000000"/>
              </a:solidFill>
              <a:ln w="9525">
                <a:noFill/>
              </a:ln>
            </p:spPr>
            <p:txBody>
              <a:bodyPr/>
              <a:p>
                <a:endParaRPr lang="zh-CN" altLang="en-US"/>
              </a:p>
            </p:txBody>
          </p:sp>
        </p:grpSp>
        <p:grpSp>
          <p:nvGrpSpPr>
            <p:cNvPr id="93196" name="Group 20"/>
            <p:cNvGrpSpPr/>
            <p:nvPr/>
          </p:nvGrpSpPr>
          <p:grpSpPr>
            <a:xfrm>
              <a:off x="3303" y="914"/>
              <a:ext cx="1069" cy="427"/>
              <a:chOff x="3303" y="914"/>
              <a:chExt cx="1069" cy="427"/>
            </a:xfrm>
          </p:grpSpPr>
          <p:sp>
            <p:nvSpPr>
              <p:cNvPr id="93197" name="Line 18"/>
              <p:cNvSpPr/>
              <p:nvPr/>
            </p:nvSpPr>
            <p:spPr>
              <a:xfrm>
                <a:off x="3303" y="914"/>
                <a:ext cx="971" cy="364"/>
              </a:xfrm>
              <a:prstGeom prst="line">
                <a:avLst/>
              </a:prstGeom>
              <a:ln w="15875" cap="flat" cmpd="sng">
                <a:solidFill>
                  <a:srgbClr val="000000"/>
                </a:solidFill>
                <a:prstDash val="solid"/>
                <a:round/>
                <a:headEnd type="none" w="med" len="med"/>
                <a:tailEnd type="none" w="med" len="med"/>
              </a:ln>
            </p:spPr>
          </p:sp>
          <p:sp>
            <p:nvSpPr>
              <p:cNvPr id="93198" name="Freeform 19"/>
              <p:cNvSpPr/>
              <p:nvPr/>
            </p:nvSpPr>
            <p:spPr>
              <a:xfrm>
                <a:off x="4254" y="1215"/>
                <a:ext cx="118" cy="126"/>
              </a:xfrm>
              <a:custGeom>
                <a:avLst/>
                <a:gdLst/>
                <a:ahLst/>
                <a:cxnLst>
                  <a:cxn ang="0">
                    <a:pos x="0" y="126"/>
                  </a:cxn>
                  <a:cxn ang="0">
                    <a:pos x="118" y="100"/>
                  </a:cxn>
                  <a:cxn ang="0">
                    <a:pos x="31" y="0"/>
                  </a:cxn>
                  <a:cxn ang="0">
                    <a:pos x="0" y="126"/>
                  </a:cxn>
                </a:cxnLst>
                <a:pathLst>
                  <a:path w="118" h="126">
                    <a:moveTo>
                      <a:pt x="0" y="126"/>
                    </a:moveTo>
                    <a:lnTo>
                      <a:pt x="118" y="100"/>
                    </a:lnTo>
                    <a:lnTo>
                      <a:pt x="31" y="0"/>
                    </a:lnTo>
                    <a:lnTo>
                      <a:pt x="0" y="126"/>
                    </a:lnTo>
                    <a:close/>
                  </a:path>
                </a:pathLst>
              </a:custGeom>
              <a:solidFill>
                <a:srgbClr val="000000"/>
              </a:solidFill>
              <a:ln w="9525">
                <a:noFill/>
              </a:ln>
            </p:spPr>
            <p:txBody>
              <a:bodyPr/>
              <a:p>
                <a:endParaRPr lang="zh-CN" altLang="en-US"/>
              </a:p>
            </p:txBody>
          </p:sp>
        </p:grpSp>
        <p:sp>
          <p:nvSpPr>
            <p:cNvPr id="93199" name="Oval 21"/>
            <p:cNvSpPr/>
            <p:nvPr/>
          </p:nvSpPr>
          <p:spPr>
            <a:xfrm>
              <a:off x="3868" y="2177"/>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00" name="Oval 22"/>
            <p:cNvSpPr/>
            <p:nvPr/>
          </p:nvSpPr>
          <p:spPr>
            <a:xfrm>
              <a:off x="1119" y="2162"/>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01" name="Oval 23"/>
            <p:cNvSpPr/>
            <p:nvPr/>
          </p:nvSpPr>
          <p:spPr>
            <a:xfrm>
              <a:off x="5359" y="2148"/>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02" name="Oval 24"/>
            <p:cNvSpPr/>
            <p:nvPr/>
          </p:nvSpPr>
          <p:spPr>
            <a:xfrm>
              <a:off x="4585" y="2250"/>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93203" name="Group 27"/>
            <p:cNvGrpSpPr/>
            <p:nvPr/>
          </p:nvGrpSpPr>
          <p:grpSpPr>
            <a:xfrm>
              <a:off x="3916" y="1359"/>
              <a:ext cx="492" cy="847"/>
              <a:chOff x="3916" y="1359"/>
              <a:chExt cx="492" cy="847"/>
            </a:xfrm>
          </p:grpSpPr>
          <p:sp>
            <p:nvSpPr>
              <p:cNvPr id="93204" name="Line 25"/>
              <p:cNvSpPr/>
              <p:nvPr/>
            </p:nvSpPr>
            <p:spPr>
              <a:xfrm flipH="1">
                <a:off x="3973" y="1359"/>
                <a:ext cx="435" cy="745"/>
              </a:xfrm>
              <a:prstGeom prst="line">
                <a:avLst/>
              </a:prstGeom>
              <a:ln w="15875" cap="flat" cmpd="sng">
                <a:solidFill>
                  <a:srgbClr val="000000"/>
                </a:solidFill>
                <a:prstDash val="solid"/>
                <a:round/>
                <a:headEnd type="none" w="med" len="med"/>
                <a:tailEnd type="none" w="med" len="med"/>
              </a:ln>
            </p:spPr>
          </p:sp>
          <p:sp>
            <p:nvSpPr>
              <p:cNvPr id="93205" name="Freeform 26"/>
              <p:cNvSpPr/>
              <p:nvPr/>
            </p:nvSpPr>
            <p:spPr>
              <a:xfrm>
                <a:off x="3916" y="2062"/>
                <a:ext cx="107" cy="144"/>
              </a:xfrm>
              <a:custGeom>
                <a:avLst/>
                <a:gdLst/>
                <a:ahLst/>
                <a:cxnLst>
                  <a:cxn ang="0">
                    <a:pos x="18" y="0"/>
                  </a:cxn>
                  <a:cxn ang="0">
                    <a:pos x="0" y="144"/>
                  </a:cxn>
                  <a:cxn ang="0">
                    <a:pos x="107" y="75"/>
                  </a:cxn>
                  <a:cxn ang="0">
                    <a:pos x="18" y="0"/>
                  </a:cxn>
                </a:cxnLst>
                <a:pathLst>
                  <a:path w="107" h="144">
                    <a:moveTo>
                      <a:pt x="18" y="0"/>
                    </a:moveTo>
                    <a:lnTo>
                      <a:pt x="0" y="144"/>
                    </a:lnTo>
                    <a:lnTo>
                      <a:pt x="107" y="75"/>
                    </a:lnTo>
                    <a:lnTo>
                      <a:pt x="18" y="0"/>
                    </a:lnTo>
                    <a:close/>
                  </a:path>
                </a:pathLst>
              </a:custGeom>
              <a:solidFill>
                <a:srgbClr val="000000"/>
              </a:solidFill>
              <a:ln w="9525">
                <a:noFill/>
              </a:ln>
            </p:spPr>
            <p:txBody>
              <a:bodyPr/>
              <a:p>
                <a:endParaRPr lang="zh-CN" altLang="en-US"/>
              </a:p>
            </p:txBody>
          </p:sp>
        </p:grpSp>
        <p:grpSp>
          <p:nvGrpSpPr>
            <p:cNvPr id="93206" name="Group 30"/>
            <p:cNvGrpSpPr/>
            <p:nvPr/>
          </p:nvGrpSpPr>
          <p:grpSpPr>
            <a:xfrm>
              <a:off x="4442" y="1345"/>
              <a:ext cx="196" cy="903"/>
              <a:chOff x="4442" y="1345"/>
              <a:chExt cx="196" cy="903"/>
            </a:xfrm>
          </p:grpSpPr>
          <p:sp>
            <p:nvSpPr>
              <p:cNvPr id="93207" name="Line 28"/>
              <p:cNvSpPr/>
              <p:nvPr/>
            </p:nvSpPr>
            <p:spPr>
              <a:xfrm>
                <a:off x="4442" y="1345"/>
                <a:ext cx="143" cy="780"/>
              </a:xfrm>
              <a:prstGeom prst="line">
                <a:avLst/>
              </a:prstGeom>
              <a:ln w="15875" cap="flat" cmpd="sng">
                <a:solidFill>
                  <a:srgbClr val="000000"/>
                </a:solidFill>
                <a:prstDash val="solid"/>
                <a:round/>
                <a:headEnd type="none" w="med" len="med"/>
                <a:tailEnd type="none" w="med" len="med"/>
              </a:ln>
            </p:spPr>
          </p:sp>
          <p:sp>
            <p:nvSpPr>
              <p:cNvPr id="93208" name="Freeform 29"/>
              <p:cNvSpPr/>
              <p:nvPr/>
            </p:nvSpPr>
            <p:spPr>
              <a:xfrm>
                <a:off x="4533" y="2106"/>
                <a:ext cx="105" cy="142"/>
              </a:xfrm>
              <a:custGeom>
                <a:avLst/>
                <a:gdLst/>
                <a:ahLst/>
                <a:cxnLst>
                  <a:cxn ang="0">
                    <a:pos x="0" y="27"/>
                  </a:cxn>
                  <a:cxn ang="0">
                    <a:pos x="76" y="142"/>
                  </a:cxn>
                  <a:cxn ang="0">
                    <a:pos x="105" y="0"/>
                  </a:cxn>
                  <a:cxn ang="0">
                    <a:pos x="0" y="27"/>
                  </a:cxn>
                </a:cxnLst>
                <a:pathLst>
                  <a:path w="105" h="142">
                    <a:moveTo>
                      <a:pt x="0" y="27"/>
                    </a:moveTo>
                    <a:lnTo>
                      <a:pt x="76" y="142"/>
                    </a:lnTo>
                    <a:lnTo>
                      <a:pt x="105" y="0"/>
                    </a:lnTo>
                    <a:lnTo>
                      <a:pt x="0" y="27"/>
                    </a:lnTo>
                    <a:close/>
                  </a:path>
                </a:pathLst>
              </a:custGeom>
              <a:solidFill>
                <a:srgbClr val="000000"/>
              </a:solidFill>
              <a:ln w="9525">
                <a:noFill/>
              </a:ln>
            </p:spPr>
            <p:txBody>
              <a:bodyPr/>
              <a:p>
                <a:endParaRPr lang="zh-CN" altLang="en-US"/>
              </a:p>
            </p:txBody>
          </p:sp>
        </p:grpSp>
        <p:grpSp>
          <p:nvGrpSpPr>
            <p:cNvPr id="93209" name="Group 33"/>
            <p:cNvGrpSpPr/>
            <p:nvPr/>
          </p:nvGrpSpPr>
          <p:grpSpPr>
            <a:xfrm>
              <a:off x="4466" y="1359"/>
              <a:ext cx="907" cy="814"/>
              <a:chOff x="4466" y="1359"/>
              <a:chExt cx="907" cy="814"/>
            </a:xfrm>
          </p:grpSpPr>
          <p:sp>
            <p:nvSpPr>
              <p:cNvPr id="93210" name="Line 31"/>
              <p:cNvSpPr/>
              <p:nvPr/>
            </p:nvSpPr>
            <p:spPr>
              <a:xfrm>
                <a:off x="4466" y="1359"/>
                <a:ext cx="823" cy="739"/>
              </a:xfrm>
              <a:prstGeom prst="line">
                <a:avLst/>
              </a:prstGeom>
              <a:ln w="15875" cap="flat" cmpd="sng">
                <a:solidFill>
                  <a:srgbClr val="000000"/>
                </a:solidFill>
                <a:prstDash val="solid"/>
                <a:round/>
                <a:headEnd type="none" w="med" len="med"/>
                <a:tailEnd type="none" w="med" len="med"/>
              </a:ln>
            </p:spPr>
          </p:sp>
          <p:sp>
            <p:nvSpPr>
              <p:cNvPr id="93211" name="Freeform 32"/>
              <p:cNvSpPr/>
              <p:nvPr/>
            </p:nvSpPr>
            <p:spPr>
              <a:xfrm>
                <a:off x="5253" y="2041"/>
                <a:ext cx="120" cy="132"/>
              </a:xfrm>
              <a:custGeom>
                <a:avLst/>
                <a:gdLst/>
                <a:ahLst/>
                <a:cxnLst>
                  <a:cxn ang="0">
                    <a:pos x="0" y="105"/>
                  </a:cxn>
                  <a:cxn ang="0">
                    <a:pos x="120" y="132"/>
                  </a:cxn>
                  <a:cxn ang="0">
                    <a:pos x="65" y="0"/>
                  </a:cxn>
                  <a:cxn ang="0">
                    <a:pos x="0" y="105"/>
                  </a:cxn>
                </a:cxnLst>
                <a:pathLst>
                  <a:path w="120" h="132">
                    <a:moveTo>
                      <a:pt x="0" y="105"/>
                    </a:moveTo>
                    <a:lnTo>
                      <a:pt x="120" y="132"/>
                    </a:lnTo>
                    <a:lnTo>
                      <a:pt x="65" y="0"/>
                    </a:lnTo>
                    <a:lnTo>
                      <a:pt x="0" y="105"/>
                    </a:lnTo>
                    <a:close/>
                  </a:path>
                </a:pathLst>
              </a:custGeom>
              <a:solidFill>
                <a:srgbClr val="000000"/>
              </a:solidFill>
              <a:ln w="9525">
                <a:noFill/>
              </a:ln>
            </p:spPr>
            <p:txBody>
              <a:bodyPr/>
              <a:p>
                <a:endParaRPr lang="zh-CN" altLang="en-US"/>
              </a:p>
            </p:txBody>
          </p:sp>
        </p:grpSp>
        <p:sp>
          <p:nvSpPr>
            <p:cNvPr id="93212" name="Oval 34"/>
            <p:cNvSpPr/>
            <p:nvPr/>
          </p:nvSpPr>
          <p:spPr>
            <a:xfrm>
              <a:off x="1987" y="2148"/>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13" name="Oval 35"/>
            <p:cNvSpPr/>
            <p:nvPr/>
          </p:nvSpPr>
          <p:spPr>
            <a:xfrm>
              <a:off x="2798" y="2162"/>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93214" name="Group 38"/>
            <p:cNvGrpSpPr/>
            <p:nvPr/>
          </p:nvGrpSpPr>
          <p:grpSpPr>
            <a:xfrm>
              <a:off x="1165" y="1359"/>
              <a:ext cx="1163" cy="835"/>
              <a:chOff x="1165" y="1359"/>
              <a:chExt cx="1163" cy="835"/>
            </a:xfrm>
          </p:grpSpPr>
          <p:sp>
            <p:nvSpPr>
              <p:cNvPr id="93215" name="Line 36"/>
              <p:cNvSpPr/>
              <p:nvPr/>
            </p:nvSpPr>
            <p:spPr>
              <a:xfrm flipH="1">
                <a:off x="1252" y="1359"/>
                <a:ext cx="1076" cy="772"/>
              </a:xfrm>
              <a:prstGeom prst="line">
                <a:avLst/>
              </a:prstGeom>
              <a:ln w="15875" cap="flat" cmpd="sng">
                <a:solidFill>
                  <a:srgbClr val="000000"/>
                </a:solidFill>
                <a:prstDash val="solid"/>
                <a:round/>
                <a:headEnd type="none" w="med" len="med"/>
                <a:tailEnd type="none" w="med" len="med"/>
              </a:ln>
            </p:spPr>
          </p:sp>
          <p:sp>
            <p:nvSpPr>
              <p:cNvPr id="93216" name="Freeform 37"/>
              <p:cNvSpPr/>
              <p:nvPr/>
            </p:nvSpPr>
            <p:spPr>
              <a:xfrm>
                <a:off x="1165" y="2070"/>
                <a:ext cx="122" cy="124"/>
              </a:xfrm>
              <a:custGeom>
                <a:avLst/>
                <a:gdLst/>
                <a:ahLst/>
                <a:cxnLst>
                  <a:cxn ang="0">
                    <a:pos x="67" y="0"/>
                  </a:cxn>
                  <a:cxn ang="0">
                    <a:pos x="0" y="124"/>
                  </a:cxn>
                  <a:cxn ang="0">
                    <a:pos x="122" y="113"/>
                  </a:cxn>
                  <a:cxn ang="0">
                    <a:pos x="67" y="0"/>
                  </a:cxn>
                </a:cxnLst>
                <a:pathLst>
                  <a:path w="122" h="124">
                    <a:moveTo>
                      <a:pt x="67" y="0"/>
                    </a:moveTo>
                    <a:lnTo>
                      <a:pt x="0" y="124"/>
                    </a:lnTo>
                    <a:lnTo>
                      <a:pt x="122" y="113"/>
                    </a:lnTo>
                    <a:lnTo>
                      <a:pt x="67" y="0"/>
                    </a:lnTo>
                    <a:close/>
                  </a:path>
                </a:pathLst>
              </a:custGeom>
              <a:solidFill>
                <a:srgbClr val="000000"/>
              </a:solidFill>
              <a:ln w="9525">
                <a:noFill/>
              </a:ln>
            </p:spPr>
            <p:txBody>
              <a:bodyPr/>
              <a:p>
                <a:endParaRPr lang="zh-CN" altLang="en-US"/>
              </a:p>
            </p:txBody>
          </p:sp>
        </p:grpSp>
        <p:grpSp>
          <p:nvGrpSpPr>
            <p:cNvPr id="93217" name="Group 41"/>
            <p:cNvGrpSpPr/>
            <p:nvPr/>
          </p:nvGrpSpPr>
          <p:grpSpPr>
            <a:xfrm>
              <a:off x="2035" y="1374"/>
              <a:ext cx="328" cy="803"/>
              <a:chOff x="2035" y="1374"/>
              <a:chExt cx="328" cy="803"/>
            </a:xfrm>
          </p:grpSpPr>
          <p:sp>
            <p:nvSpPr>
              <p:cNvPr id="93218" name="Line 39"/>
              <p:cNvSpPr/>
              <p:nvPr/>
            </p:nvSpPr>
            <p:spPr>
              <a:xfrm flipH="1">
                <a:off x="2078" y="1374"/>
                <a:ext cx="285" cy="692"/>
              </a:xfrm>
              <a:prstGeom prst="line">
                <a:avLst/>
              </a:prstGeom>
              <a:ln w="15875" cap="flat" cmpd="sng">
                <a:solidFill>
                  <a:srgbClr val="000000"/>
                </a:solidFill>
                <a:prstDash val="solid"/>
                <a:round/>
                <a:headEnd type="none" w="med" len="med"/>
                <a:tailEnd type="none" w="med" len="med"/>
              </a:ln>
            </p:spPr>
          </p:sp>
          <p:sp>
            <p:nvSpPr>
              <p:cNvPr id="93219" name="Freeform 40"/>
              <p:cNvSpPr/>
              <p:nvPr/>
            </p:nvSpPr>
            <p:spPr>
              <a:xfrm>
                <a:off x="2035" y="2031"/>
                <a:ext cx="96" cy="146"/>
              </a:xfrm>
              <a:custGeom>
                <a:avLst/>
                <a:gdLst/>
                <a:ahLst/>
                <a:cxnLst>
                  <a:cxn ang="0">
                    <a:pos x="0" y="0"/>
                  </a:cxn>
                  <a:cxn ang="0">
                    <a:pos x="0" y="146"/>
                  </a:cxn>
                  <a:cxn ang="0">
                    <a:pos x="96" y="60"/>
                  </a:cxn>
                  <a:cxn ang="0">
                    <a:pos x="0" y="0"/>
                  </a:cxn>
                </a:cxnLst>
                <a:pathLst>
                  <a:path w="96" h="146">
                    <a:moveTo>
                      <a:pt x="0" y="0"/>
                    </a:moveTo>
                    <a:lnTo>
                      <a:pt x="0" y="146"/>
                    </a:lnTo>
                    <a:lnTo>
                      <a:pt x="96" y="60"/>
                    </a:lnTo>
                    <a:lnTo>
                      <a:pt x="0" y="0"/>
                    </a:lnTo>
                    <a:close/>
                  </a:path>
                </a:pathLst>
              </a:custGeom>
              <a:solidFill>
                <a:srgbClr val="000000"/>
              </a:solidFill>
              <a:ln w="9525">
                <a:noFill/>
              </a:ln>
            </p:spPr>
            <p:txBody>
              <a:bodyPr/>
              <a:p>
                <a:endParaRPr lang="zh-CN" altLang="en-US"/>
              </a:p>
            </p:txBody>
          </p:sp>
        </p:grpSp>
        <p:grpSp>
          <p:nvGrpSpPr>
            <p:cNvPr id="93220" name="Group 44"/>
            <p:cNvGrpSpPr/>
            <p:nvPr/>
          </p:nvGrpSpPr>
          <p:grpSpPr>
            <a:xfrm>
              <a:off x="2411" y="1359"/>
              <a:ext cx="412" cy="806"/>
              <a:chOff x="2411" y="1359"/>
              <a:chExt cx="412" cy="806"/>
            </a:xfrm>
          </p:grpSpPr>
          <p:sp>
            <p:nvSpPr>
              <p:cNvPr id="93221" name="Line 42"/>
              <p:cNvSpPr/>
              <p:nvPr/>
            </p:nvSpPr>
            <p:spPr>
              <a:xfrm>
                <a:off x="2411" y="1359"/>
                <a:ext cx="358" cy="697"/>
              </a:xfrm>
              <a:prstGeom prst="line">
                <a:avLst/>
              </a:prstGeom>
              <a:ln w="15875" cap="flat" cmpd="sng">
                <a:solidFill>
                  <a:srgbClr val="000000"/>
                </a:solidFill>
                <a:prstDash val="solid"/>
                <a:round/>
                <a:headEnd type="none" w="med" len="med"/>
                <a:tailEnd type="none" w="med" len="med"/>
              </a:ln>
            </p:spPr>
          </p:sp>
          <p:sp>
            <p:nvSpPr>
              <p:cNvPr id="93222" name="Freeform 43"/>
              <p:cNvSpPr/>
              <p:nvPr/>
            </p:nvSpPr>
            <p:spPr>
              <a:xfrm>
                <a:off x="2719" y="2016"/>
                <a:ext cx="104" cy="149"/>
              </a:xfrm>
              <a:custGeom>
                <a:avLst/>
                <a:gdLst/>
                <a:ahLst/>
                <a:cxnLst>
                  <a:cxn ang="0">
                    <a:pos x="0" y="71"/>
                  </a:cxn>
                  <a:cxn ang="0">
                    <a:pos x="104" y="149"/>
                  </a:cxn>
                  <a:cxn ang="0">
                    <a:pos x="92" y="0"/>
                  </a:cxn>
                  <a:cxn ang="0">
                    <a:pos x="0" y="71"/>
                  </a:cxn>
                </a:cxnLst>
                <a:pathLst>
                  <a:path w="104" h="149">
                    <a:moveTo>
                      <a:pt x="0" y="71"/>
                    </a:moveTo>
                    <a:lnTo>
                      <a:pt x="104" y="149"/>
                    </a:lnTo>
                    <a:lnTo>
                      <a:pt x="92" y="0"/>
                    </a:lnTo>
                    <a:lnTo>
                      <a:pt x="0" y="71"/>
                    </a:lnTo>
                    <a:close/>
                  </a:path>
                </a:pathLst>
              </a:custGeom>
              <a:solidFill>
                <a:srgbClr val="000000"/>
              </a:solidFill>
              <a:ln w="9525">
                <a:noFill/>
              </a:ln>
            </p:spPr>
            <p:txBody>
              <a:bodyPr/>
              <a:p>
                <a:endParaRPr lang="zh-CN" altLang="en-US"/>
              </a:p>
            </p:txBody>
          </p:sp>
        </p:grpSp>
        <p:sp>
          <p:nvSpPr>
            <p:cNvPr id="93223" name="Oval 45"/>
            <p:cNvSpPr/>
            <p:nvPr/>
          </p:nvSpPr>
          <p:spPr>
            <a:xfrm>
              <a:off x="308" y="3037"/>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24" name="Oval 46"/>
            <p:cNvSpPr/>
            <p:nvPr/>
          </p:nvSpPr>
          <p:spPr>
            <a:xfrm>
              <a:off x="1083" y="3051"/>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25" name="Oval 47"/>
            <p:cNvSpPr/>
            <p:nvPr/>
          </p:nvSpPr>
          <p:spPr>
            <a:xfrm>
              <a:off x="1823" y="3051"/>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26" name="Oval 48"/>
            <p:cNvSpPr/>
            <p:nvPr/>
          </p:nvSpPr>
          <p:spPr>
            <a:xfrm>
              <a:off x="2645" y="3051"/>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27" name="Oval 49"/>
            <p:cNvSpPr/>
            <p:nvPr/>
          </p:nvSpPr>
          <p:spPr>
            <a:xfrm>
              <a:off x="3373" y="3066"/>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93228" name="Group 52"/>
            <p:cNvGrpSpPr/>
            <p:nvPr/>
          </p:nvGrpSpPr>
          <p:grpSpPr>
            <a:xfrm>
              <a:off x="367" y="2248"/>
              <a:ext cx="740" cy="803"/>
              <a:chOff x="367" y="2248"/>
              <a:chExt cx="740" cy="803"/>
            </a:xfrm>
          </p:grpSpPr>
          <p:sp>
            <p:nvSpPr>
              <p:cNvPr id="93229" name="Line 50"/>
              <p:cNvSpPr/>
              <p:nvPr/>
            </p:nvSpPr>
            <p:spPr>
              <a:xfrm flipH="1">
                <a:off x="442" y="2248"/>
                <a:ext cx="665" cy="722"/>
              </a:xfrm>
              <a:prstGeom prst="line">
                <a:avLst/>
              </a:prstGeom>
              <a:ln w="15875" cap="flat" cmpd="sng">
                <a:solidFill>
                  <a:srgbClr val="000000"/>
                </a:solidFill>
                <a:prstDash val="solid"/>
                <a:round/>
                <a:headEnd type="none" w="med" len="med"/>
                <a:tailEnd type="none" w="med" len="med"/>
              </a:ln>
            </p:spPr>
          </p:sp>
          <p:sp>
            <p:nvSpPr>
              <p:cNvPr id="93230" name="Freeform 51"/>
              <p:cNvSpPr/>
              <p:nvPr/>
            </p:nvSpPr>
            <p:spPr>
              <a:xfrm>
                <a:off x="367" y="2915"/>
                <a:ext cx="116" cy="136"/>
              </a:xfrm>
              <a:custGeom>
                <a:avLst/>
                <a:gdLst/>
                <a:ahLst/>
                <a:cxnLst>
                  <a:cxn ang="0">
                    <a:pos x="46" y="0"/>
                  </a:cxn>
                  <a:cxn ang="0">
                    <a:pos x="0" y="136"/>
                  </a:cxn>
                  <a:cxn ang="0">
                    <a:pos x="116" y="99"/>
                  </a:cxn>
                  <a:cxn ang="0">
                    <a:pos x="46" y="0"/>
                  </a:cxn>
                </a:cxnLst>
                <a:pathLst>
                  <a:path w="116" h="136">
                    <a:moveTo>
                      <a:pt x="46" y="0"/>
                    </a:moveTo>
                    <a:lnTo>
                      <a:pt x="0" y="136"/>
                    </a:lnTo>
                    <a:lnTo>
                      <a:pt x="116" y="99"/>
                    </a:lnTo>
                    <a:lnTo>
                      <a:pt x="46" y="0"/>
                    </a:lnTo>
                    <a:close/>
                  </a:path>
                </a:pathLst>
              </a:custGeom>
              <a:solidFill>
                <a:srgbClr val="000000"/>
              </a:solidFill>
              <a:ln w="9525">
                <a:noFill/>
              </a:ln>
            </p:spPr>
            <p:txBody>
              <a:bodyPr/>
              <a:p>
                <a:endParaRPr lang="zh-CN" altLang="en-US"/>
              </a:p>
            </p:txBody>
          </p:sp>
        </p:grpSp>
        <p:grpSp>
          <p:nvGrpSpPr>
            <p:cNvPr id="93231" name="Group 55"/>
            <p:cNvGrpSpPr/>
            <p:nvPr/>
          </p:nvGrpSpPr>
          <p:grpSpPr>
            <a:xfrm>
              <a:off x="1073" y="2248"/>
              <a:ext cx="107" cy="803"/>
              <a:chOff x="1073" y="2248"/>
              <a:chExt cx="107" cy="803"/>
            </a:xfrm>
          </p:grpSpPr>
          <p:sp>
            <p:nvSpPr>
              <p:cNvPr id="93232" name="Line 53"/>
              <p:cNvSpPr/>
              <p:nvPr/>
            </p:nvSpPr>
            <p:spPr>
              <a:xfrm flipH="1">
                <a:off x="1126" y="2248"/>
                <a:ext cx="39" cy="678"/>
              </a:xfrm>
              <a:prstGeom prst="line">
                <a:avLst/>
              </a:prstGeom>
              <a:ln w="15875" cap="flat" cmpd="sng">
                <a:solidFill>
                  <a:srgbClr val="000000"/>
                </a:solidFill>
                <a:prstDash val="solid"/>
                <a:round/>
                <a:headEnd type="none" w="med" len="med"/>
                <a:tailEnd type="none" w="med" len="med"/>
              </a:ln>
            </p:spPr>
          </p:sp>
          <p:sp>
            <p:nvSpPr>
              <p:cNvPr id="93233" name="Freeform 54"/>
              <p:cNvSpPr/>
              <p:nvPr/>
            </p:nvSpPr>
            <p:spPr>
              <a:xfrm>
                <a:off x="1073" y="2917"/>
                <a:ext cx="107" cy="134"/>
              </a:xfrm>
              <a:custGeom>
                <a:avLst/>
                <a:gdLst/>
                <a:ahLst/>
                <a:cxnLst>
                  <a:cxn ang="0">
                    <a:pos x="0" y="0"/>
                  </a:cxn>
                  <a:cxn ang="0">
                    <a:pos x="47" y="134"/>
                  </a:cxn>
                  <a:cxn ang="0">
                    <a:pos x="107" y="9"/>
                  </a:cxn>
                  <a:cxn ang="0">
                    <a:pos x="0" y="0"/>
                  </a:cxn>
                </a:cxnLst>
                <a:pathLst>
                  <a:path w="107" h="134">
                    <a:moveTo>
                      <a:pt x="0" y="0"/>
                    </a:moveTo>
                    <a:lnTo>
                      <a:pt x="47" y="134"/>
                    </a:lnTo>
                    <a:lnTo>
                      <a:pt x="107" y="9"/>
                    </a:lnTo>
                    <a:lnTo>
                      <a:pt x="0" y="0"/>
                    </a:lnTo>
                    <a:close/>
                  </a:path>
                </a:pathLst>
              </a:custGeom>
              <a:solidFill>
                <a:srgbClr val="000000"/>
              </a:solidFill>
              <a:ln w="9525">
                <a:noFill/>
              </a:ln>
            </p:spPr>
            <p:txBody>
              <a:bodyPr/>
              <a:p>
                <a:endParaRPr lang="zh-CN" altLang="en-US"/>
              </a:p>
            </p:txBody>
          </p:sp>
        </p:grpSp>
        <p:grpSp>
          <p:nvGrpSpPr>
            <p:cNvPr id="93234" name="Group 58"/>
            <p:cNvGrpSpPr/>
            <p:nvPr/>
          </p:nvGrpSpPr>
          <p:grpSpPr>
            <a:xfrm>
              <a:off x="1843" y="2263"/>
              <a:ext cx="191" cy="805"/>
              <a:chOff x="1843" y="2263"/>
              <a:chExt cx="191" cy="805"/>
            </a:xfrm>
          </p:grpSpPr>
          <p:sp>
            <p:nvSpPr>
              <p:cNvPr id="93235" name="Line 56"/>
              <p:cNvSpPr/>
              <p:nvPr/>
            </p:nvSpPr>
            <p:spPr>
              <a:xfrm flipH="1">
                <a:off x="1895" y="2263"/>
                <a:ext cx="139" cy="682"/>
              </a:xfrm>
              <a:prstGeom prst="line">
                <a:avLst/>
              </a:prstGeom>
              <a:ln w="15875" cap="flat" cmpd="sng">
                <a:solidFill>
                  <a:srgbClr val="000000"/>
                </a:solidFill>
                <a:prstDash val="solid"/>
                <a:round/>
                <a:headEnd type="none" w="med" len="med"/>
                <a:tailEnd type="none" w="med" len="med"/>
              </a:ln>
            </p:spPr>
          </p:sp>
          <p:sp>
            <p:nvSpPr>
              <p:cNvPr id="93236" name="Freeform 57"/>
              <p:cNvSpPr/>
              <p:nvPr/>
            </p:nvSpPr>
            <p:spPr>
              <a:xfrm>
                <a:off x="1843" y="2924"/>
                <a:ext cx="105" cy="144"/>
              </a:xfrm>
              <a:custGeom>
                <a:avLst/>
                <a:gdLst/>
                <a:ahLst/>
                <a:cxnLst>
                  <a:cxn ang="0">
                    <a:pos x="0" y="0"/>
                  </a:cxn>
                  <a:cxn ang="0">
                    <a:pos x="28" y="144"/>
                  </a:cxn>
                  <a:cxn ang="0">
                    <a:pos x="105" y="31"/>
                  </a:cxn>
                  <a:cxn ang="0">
                    <a:pos x="0" y="0"/>
                  </a:cxn>
                </a:cxnLst>
                <a:pathLst>
                  <a:path w="105" h="144">
                    <a:moveTo>
                      <a:pt x="0" y="0"/>
                    </a:moveTo>
                    <a:lnTo>
                      <a:pt x="28" y="144"/>
                    </a:lnTo>
                    <a:lnTo>
                      <a:pt x="105" y="31"/>
                    </a:lnTo>
                    <a:lnTo>
                      <a:pt x="0" y="0"/>
                    </a:lnTo>
                    <a:close/>
                  </a:path>
                </a:pathLst>
              </a:custGeom>
              <a:solidFill>
                <a:srgbClr val="000000"/>
              </a:solidFill>
              <a:ln w="9525">
                <a:noFill/>
              </a:ln>
            </p:spPr>
            <p:txBody>
              <a:bodyPr/>
              <a:p>
                <a:endParaRPr lang="zh-CN" altLang="en-US"/>
              </a:p>
            </p:txBody>
          </p:sp>
        </p:grpSp>
        <p:grpSp>
          <p:nvGrpSpPr>
            <p:cNvPr id="93237" name="Group 61"/>
            <p:cNvGrpSpPr/>
            <p:nvPr/>
          </p:nvGrpSpPr>
          <p:grpSpPr>
            <a:xfrm>
              <a:off x="2656" y="2263"/>
              <a:ext cx="190" cy="805"/>
              <a:chOff x="2656" y="2263"/>
              <a:chExt cx="190" cy="805"/>
            </a:xfrm>
          </p:grpSpPr>
          <p:sp>
            <p:nvSpPr>
              <p:cNvPr id="93238" name="Line 59"/>
              <p:cNvSpPr/>
              <p:nvPr/>
            </p:nvSpPr>
            <p:spPr>
              <a:xfrm flipH="1">
                <a:off x="2707" y="2263"/>
                <a:ext cx="139" cy="682"/>
              </a:xfrm>
              <a:prstGeom prst="line">
                <a:avLst/>
              </a:prstGeom>
              <a:ln w="15875" cap="flat" cmpd="sng">
                <a:solidFill>
                  <a:srgbClr val="000000"/>
                </a:solidFill>
                <a:prstDash val="solid"/>
                <a:round/>
                <a:headEnd type="none" w="med" len="med"/>
                <a:tailEnd type="none" w="med" len="med"/>
              </a:ln>
            </p:spPr>
          </p:sp>
          <p:sp>
            <p:nvSpPr>
              <p:cNvPr id="93239" name="Freeform 60"/>
              <p:cNvSpPr/>
              <p:nvPr/>
            </p:nvSpPr>
            <p:spPr>
              <a:xfrm>
                <a:off x="2656" y="2924"/>
                <a:ext cx="104" cy="144"/>
              </a:xfrm>
              <a:custGeom>
                <a:avLst/>
                <a:gdLst/>
                <a:ahLst/>
                <a:cxnLst>
                  <a:cxn ang="0">
                    <a:pos x="0" y="0"/>
                  </a:cxn>
                  <a:cxn ang="0">
                    <a:pos x="27" y="144"/>
                  </a:cxn>
                  <a:cxn ang="0">
                    <a:pos x="104" y="31"/>
                  </a:cxn>
                  <a:cxn ang="0">
                    <a:pos x="0" y="0"/>
                  </a:cxn>
                </a:cxnLst>
                <a:pathLst>
                  <a:path w="104" h="144">
                    <a:moveTo>
                      <a:pt x="0" y="0"/>
                    </a:moveTo>
                    <a:lnTo>
                      <a:pt x="27" y="144"/>
                    </a:lnTo>
                    <a:lnTo>
                      <a:pt x="104" y="31"/>
                    </a:lnTo>
                    <a:lnTo>
                      <a:pt x="0" y="0"/>
                    </a:lnTo>
                    <a:close/>
                  </a:path>
                </a:pathLst>
              </a:custGeom>
              <a:solidFill>
                <a:srgbClr val="000000"/>
              </a:solidFill>
              <a:ln w="9525">
                <a:noFill/>
              </a:ln>
            </p:spPr>
            <p:txBody>
              <a:bodyPr/>
              <a:p>
                <a:endParaRPr lang="zh-CN" altLang="en-US"/>
              </a:p>
            </p:txBody>
          </p:sp>
        </p:grpSp>
        <p:grpSp>
          <p:nvGrpSpPr>
            <p:cNvPr id="93240" name="Group 64"/>
            <p:cNvGrpSpPr/>
            <p:nvPr/>
          </p:nvGrpSpPr>
          <p:grpSpPr>
            <a:xfrm>
              <a:off x="2822" y="2190"/>
              <a:ext cx="577" cy="903"/>
              <a:chOff x="2822" y="2190"/>
              <a:chExt cx="577" cy="903"/>
            </a:xfrm>
          </p:grpSpPr>
          <p:sp>
            <p:nvSpPr>
              <p:cNvPr id="93241" name="Line 62"/>
              <p:cNvSpPr/>
              <p:nvPr/>
            </p:nvSpPr>
            <p:spPr>
              <a:xfrm>
                <a:off x="2822" y="2190"/>
                <a:ext cx="514" cy="805"/>
              </a:xfrm>
              <a:prstGeom prst="line">
                <a:avLst/>
              </a:prstGeom>
              <a:ln w="15875" cap="flat" cmpd="sng">
                <a:solidFill>
                  <a:srgbClr val="000000"/>
                </a:solidFill>
                <a:prstDash val="solid"/>
                <a:round/>
                <a:headEnd type="none" w="med" len="med"/>
                <a:tailEnd type="none" w="med" len="med"/>
              </a:ln>
            </p:spPr>
          </p:sp>
          <p:sp>
            <p:nvSpPr>
              <p:cNvPr id="93242" name="Freeform 63"/>
              <p:cNvSpPr/>
              <p:nvPr/>
            </p:nvSpPr>
            <p:spPr>
              <a:xfrm>
                <a:off x="3289" y="2949"/>
                <a:ext cx="110" cy="144"/>
              </a:xfrm>
              <a:custGeom>
                <a:avLst/>
                <a:gdLst/>
                <a:ahLst/>
                <a:cxnLst>
                  <a:cxn ang="0">
                    <a:pos x="0" y="81"/>
                  </a:cxn>
                  <a:cxn ang="0">
                    <a:pos x="110" y="144"/>
                  </a:cxn>
                  <a:cxn ang="0">
                    <a:pos x="86" y="0"/>
                  </a:cxn>
                  <a:cxn ang="0">
                    <a:pos x="0" y="81"/>
                  </a:cxn>
                </a:cxnLst>
                <a:pathLst>
                  <a:path w="110" h="144">
                    <a:moveTo>
                      <a:pt x="0" y="81"/>
                    </a:moveTo>
                    <a:lnTo>
                      <a:pt x="110" y="144"/>
                    </a:lnTo>
                    <a:lnTo>
                      <a:pt x="86" y="0"/>
                    </a:lnTo>
                    <a:lnTo>
                      <a:pt x="0" y="81"/>
                    </a:lnTo>
                    <a:close/>
                  </a:path>
                </a:pathLst>
              </a:custGeom>
              <a:solidFill>
                <a:srgbClr val="000000"/>
              </a:solidFill>
              <a:ln w="9525">
                <a:noFill/>
              </a:ln>
            </p:spPr>
            <p:txBody>
              <a:bodyPr/>
              <a:p>
                <a:endParaRPr lang="zh-CN" altLang="en-US"/>
              </a:p>
            </p:txBody>
          </p:sp>
        </p:grpSp>
        <p:grpSp>
          <p:nvGrpSpPr>
            <p:cNvPr id="93243" name="Group 67"/>
            <p:cNvGrpSpPr/>
            <p:nvPr/>
          </p:nvGrpSpPr>
          <p:grpSpPr>
            <a:xfrm>
              <a:off x="2921" y="664"/>
              <a:ext cx="177" cy="286"/>
              <a:chOff x="2921" y="664"/>
              <a:chExt cx="177" cy="286"/>
            </a:xfrm>
          </p:grpSpPr>
          <p:sp>
            <p:nvSpPr>
              <p:cNvPr id="93244" name="Rectangle 65"/>
              <p:cNvSpPr/>
              <p:nvPr/>
            </p:nvSpPr>
            <p:spPr>
              <a:xfrm>
                <a:off x="3009" y="788"/>
                <a:ext cx="89" cy="162"/>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93245" name="Rectangle 66"/>
              <p:cNvSpPr/>
              <p:nvPr/>
            </p:nvSpPr>
            <p:spPr>
              <a:xfrm>
                <a:off x="2921" y="664"/>
                <a:ext cx="154" cy="275"/>
              </a:xfrm>
              <a:prstGeom prst="rect">
                <a:avLst/>
              </a:prstGeom>
              <a:noFill/>
              <a:ln w="9525">
                <a:noFill/>
              </a:ln>
            </p:spPr>
            <p:txBody>
              <a:bodyPr wrap="none" lIns="0" tIns="0" rIns="0" bIns="0" anchor="t" anchorCtr="0">
                <a:spAutoFit/>
              </a:bodyPr>
              <a:p>
                <a:r>
                  <a:rPr lang="en-US" altLang="zh-CN" sz="25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sp>
          <p:nvSpPr>
            <p:cNvPr id="93246" name="Rectangle 68"/>
            <p:cNvSpPr/>
            <p:nvPr/>
          </p:nvSpPr>
          <p:spPr>
            <a:xfrm>
              <a:off x="2160" y="1050"/>
              <a:ext cx="153"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93247" name="Rectangle 69"/>
            <p:cNvSpPr/>
            <p:nvPr/>
          </p:nvSpPr>
          <p:spPr>
            <a:xfrm>
              <a:off x="943" y="1955"/>
              <a:ext cx="153"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93248" name="Rectangle 70"/>
            <p:cNvSpPr/>
            <p:nvPr/>
          </p:nvSpPr>
          <p:spPr>
            <a:xfrm>
              <a:off x="116" y="2953"/>
              <a:ext cx="153"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93249" name="Rectangle 71"/>
            <p:cNvSpPr/>
            <p:nvPr/>
          </p:nvSpPr>
          <p:spPr>
            <a:xfrm>
              <a:off x="943" y="2962"/>
              <a:ext cx="153"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93250" name="Rectangle 72"/>
            <p:cNvSpPr/>
            <p:nvPr/>
          </p:nvSpPr>
          <p:spPr>
            <a:xfrm>
              <a:off x="1838" y="2051"/>
              <a:ext cx="153"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93251" name="Rectangle 73"/>
            <p:cNvSpPr/>
            <p:nvPr/>
          </p:nvSpPr>
          <p:spPr>
            <a:xfrm>
              <a:off x="1680" y="2953"/>
              <a:ext cx="154"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93252" name="Rectangle 74"/>
            <p:cNvSpPr/>
            <p:nvPr/>
          </p:nvSpPr>
          <p:spPr>
            <a:xfrm>
              <a:off x="2584" y="2151"/>
              <a:ext cx="154"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93253" name="Rectangle 75"/>
            <p:cNvSpPr/>
            <p:nvPr/>
          </p:nvSpPr>
          <p:spPr>
            <a:xfrm>
              <a:off x="2491" y="2953"/>
              <a:ext cx="153"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8</a:t>
              </a:r>
              <a:endParaRPr lang="en-US" altLang="zh-CN" dirty="0">
                <a:latin typeface="Arial" panose="020B0604020202020204" pitchFamily="34" charset="0"/>
                <a:ea typeface="宋体" panose="02010600030101010101" pitchFamily="2" charset="-122"/>
              </a:endParaRPr>
            </a:p>
          </p:txBody>
        </p:sp>
        <p:sp>
          <p:nvSpPr>
            <p:cNvPr id="93254" name="Rectangle 76"/>
            <p:cNvSpPr/>
            <p:nvPr/>
          </p:nvSpPr>
          <p:spPr>
            <a:xfrm>
              <a:off x="3150" y="2953"/>
              <a:ext cx="153"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9</a:t>
              </a:r>
              <a:endParaRPr lang="en-US" altLang="zh-CN" dirty="0">
                <a:latin typeface="Arial" panose="020B0604020202020204" pitchFamily="34" charset="0"/>
                <a:ea typeface="宋体" panose="02010600030101010101" pitchFamily="2" charset="-122"/>
              </a:endParaRPr>
            </a:p>
          </p:txBody>
        </p:sp>
        <p:sp>
          <p:nvSpPr>
            <p:cNvPr id="93255" name="Rectangle 77"/>
            <p:cNvSpPr/>
            <p:nvPr/>
          </p:nvSpPr>
          <p:spPr>
            <a:xfrm>
              <a:off x="4546" y="1148"/>
              <a:ext cx="239"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10</a:t>
              </a:r>
              <a:endParaRPr lang="en-US" altLang="zh-CN" dirty="0">
                <a:latin typeface="Arial" panose="020B0604020202020204" pitchFamily="34" charset="0"/>
                <a:ea typeface="宋体" panose="02010600030101010101" pitchFamily="2" charset="-122"/>
              </a:endParaRPr>
            </a:p>
          </p:txBody>
        </p:sp>
        <p:sp>
          <p:nvSpPr>
            <p:cNvPr id="93256" name="Rectangle 78"/>
            <p:cNvSpPr/>
            <p:nvPr/>
          </p:nvSpPr>
          <p:spPr>
            <a:xfrm>
              <a:off x="3635" y="2157"/>
              <a:ext cx="238"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11</a:t>
              </a:r>
              <a:endParaRPr lang="en-US" altLang="zh-CN" dirty="0">
                <a:latin typeface="Arial" panose="020B0604020202020204" pitchFamily="34" charset="0"/>
                <a:ea typeface="宋体" panose="02010600030101010101" pitchFamily="2" charset="-122"/>
              </a:endParaRPr>
            </a:p>
          </p:txBody>
        </p:sp>
        <p:sp>
          <p:nvSpPr>
            <p:cNvPr id="93257" name="Rectangle 79"/>
            <p:cNvSpPr/>
            <p:nvPr/>
          </p:nvSpPr>
          <p:spPr>
            <a:xfrm>
              <a:off x="4299" y="2157"/>
              <a:ext cx="239"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12</a:t>
              </a:r>
              <a:endParaRPr lang="en-US" altLang="zh-CN" dirty="0">
                <a:latin typeface="Arial" panose="020B0604020202020204" pitchFamily="34" charset="0"/>
                <a:ea typeface="宋体" panose="02010600030101010101" pitchFamily="2" charset="-122"/>
              </a:endParaRPr>
            </a:p>
          </p:txBody>
        </p:sp>
        <p:sp>
          <p:nvSpPr>
            <p:cNvPr id="93258" name="Rectangle 80"/>
            <p:cNvSpPr/>
            <p:nvPr/>
          </p:nvSpPr>
          <p:spPr>
            <a:xfrm>
              <a:off x="5122" y="2151"/>
              <a:ext cx="239"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13</a:t>
              </a:r>
              <a:endParaRPr lang="en-US" altLang="zh-CN" dirty="0">
                <a:latin typeface="Arial" panose="020B0604020202020204" pitchFamily="34" charset="0"/>
                <a:ea typeface="宋体" panose="02010600030101010101" pitchFamily="2" charset="-122"/>
              </a:endParaRPr>
            </a:p>
          </p:txBody>
        </p:sp>
        <p:grpSp>
          <p:nvGrpSpPr>
            <p:cNvPr id="93259" name="Group 83"/>
            <p:cNvGrpSpPr/>
            <p:nvPr/>
          </p:nvGrpSpPr>
          <p:grpSpPr>
            <a:xfrm>
              <a:off x="4386" y="2655"/>
              <a:ext cx="438" cy="255"/>
              <a:chOff x="4386" y="2655"/>
              <a:chExt cx="438" cy="255"/>
            </a:xfrm>
          </p:grpSpPr>
          <p:sp>
            <p:nvSpPr>
              <p:cNvPr id="93260" name="Rectangle 81"/>
              <p:cNvSpPr/>
              <p:nvPr/>
            </p:nvSpPr>
            <p:spPr>
              <a:xfrm>
                <a:off x="4546" y="2655"/>
                <a:ext cx="278" cy="255"/>
              </a:xfrm>
              <a:prstGeom prst="rect">
                <a:avLst/>
              </a:prstGeom>
              <a:noFill/>
              <a:ln w="9525">
                <a:noFill/>
              </a:ln>
            </p:spPr>
            <p:txBody>
              <a:bodyPr wrap="none" lIns="0" tIns="0" rIns="0" bIns="0" anchor="t" anchorCtr="0">
                <a:spAutoFit/>
              </a:bodyPr>
              <a:p>
                <a:r>
                  <a:rPr lang="en-US" altLang="zh-CN" sz="2500" dirty="0">
                    <a:solidFill>
                      <a:srgbClr val="000000"/>
                    </a:solidFill>
                    <a:latin typeface="MT Extra" panose="05050102010205020202" pitchFamily="18" charset="2"/>
                    <a:ea typeface="宋体" panose="02010600030101010101" pitchFamily="2" charset="-122"/>
                  </a:rPr>
                  <a:t>K</a:t>
                </a:r>
                <a:endParaRPr lang="en-US" altLang="zh-CN" dirty="0">
                  <a:latin typeface="Arial" panose="020B0604020202020204" pitchFamily="34" charset="0"/>
                  <a:ea typeface="宋体" panose="02010600030101010101" pitchFamily="2" charset="-122"/>
                </a:endParaRPr>
              </a:p>
            </p:txBody>
          </p:sp>
          <p:sp>
            <p:nvSpPr>
              <p:cNvPr id="93261" name="Rectangle 82"/>
              <p:cNvSpPr/>
              <p:nvPr/>
            </p:nvSpPr>
            <p:spPr>
              <a:xfrm>
                <a:off x="4386" y="2655"/>
                <a:ext cx="278" cy="255"/>
              </a:xfrm>
              <a:prstGeom prst="rect">
                <a:avLst/>
              </a:prstGeom>
              <a:noFill/>
              <a:ln w="9525">
                <a:noFill/>
              </a:ln>
            </p:spPr>
            <p:txBody>
              <a:bodyPr wrap="none" lIns="0" tIns="0" rIns="0" bIns="0" anchor="t" anchorCtr="0">
                <a:spAutoFit/>
              </a:bodyPr>
              <a:p>
                <a:r>
                  <a:rPr lang="en-US" altLang="zh-CN" sz="2500" dirty="0">
                    <a:solidFill>
                      <a:srgbClr val="000000"/>
                    </a:solidFill>
                    <a:latin typeface="MT Extra" panose="05050102010205020202" pitchFamily="18" charset="2"/>
                    <a:ea typeface="宋体" panose="02010600030101010101" pitchFamily="2" charset="-122"/>
                  </a:rPr>
                  <a:t>K</a:t>
                </a:r>
                <a:endParaRPr lang="en-US" altLang="zh-CN" dirty="0">
                  <a:latin typeface="Arial" panose="020B0604020202020204" pitchFamily="34" charset="0"/>
                  <a:ea typeface="宋体" panose="02010600030101010101" pitchFamily="2" charset="-122"/>
                </a:endParaRPr>
              </a:p>
            </p:txBody>
          </p:sp>
        </p:grpSp>
        <p:sp>
          <p:nvSpPr>
            <p:cNvPr id="93262" name="Rectangle 84"/>
            <p:cNvSpPr/>
            <p:nvPr/>
          </p:nvSpPr>
          <p:spPr>
            <a:xfrm>
              <a:off x="1314" y="3645"/>
              <a:ext cx="4113" cy="324"/>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63" name="Rectangle 85"/>
            <p:cNvSpPr/>
            <p:nvPr/>
          </p:nvSpPr>
          <p:spPr>
            <a:xfrm>
              <a:off x="1756" y="3723"/>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93264" name="Rectangle 86"/>
            <p:cNvSpPr/>
            <p:nvPr/>
          </p:nvSpPr>
          <p:spPr>
            <a:xfrm>
              <a:off x="1893" y="3719"/>
              <a:ext cx="42" cy="202"/>
            </a:xfrm>
            <a:prstGeom prst="rect">
              <a:avLst/>
            </a:prstGeom>
            <a:noFill/>
            <a:ln w="9525">
              <a:noFill/>
            </a:ln>
          </p:spPr>
          <p:txBody>
            <a:bodyPr wrap="none" lIns="0" tIns="0" rIns="0" bIns="0" anchor="t" anchorCtr="0">
              <a:spAutoFit/>
            </a:bodyPr>
            <a:p>
              <a:r>
                <a:rPr lang="en-US" altLang="zh-CN" sz="21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93265" name="Rectangle 87"/>
            <p:cNvSpPr/>
            <p:nvPr/>
          </p:nvSpPr>
          <p:spPr>
            <a:xfrm>
              <a:off x="2099" y="3723"/>
              <a:ext cx="2124" cy="190"/>
            </a:xfrm>
            <a:prstGeom prst="rect">
              <a:avLst/>
            </a:prstGeom>
            <a:noFill/>
            <a:ln w="9525">
              <a:noFill/>
            </a:ln>
          </p:spPr>
          <p:txBody>
            <a:bodyPr wrap="none" lIns="0" tIns="0" rIns="0" bIns="0" anchor="t" anchorCtr="0">
              <a:spAutoFit/>
            </a:bodyPr>
            <a:p>
              <a:r>
                <a:rPr lang="zh-CN" altLang="en-US" sz="2100" dirty="0">
                  <a:solidFill>
                    <a:srgbClr val="000000"/>
                  </a:solidFill>
                  <a:latin typeface="宋体" panose="02010600030101010101" pitchFamily="2" charset="-122"/>
                  <a:ea typeface="宋体" panose="02010600030101010101" pitchFamily="2" charset="-122"/>
                </a:rPr>
                <a:t>深度优先搜索法中状态的搜索次序</a:t>
              </a:r>
              <a:endParaRPr lang="zh-CN" altLang="en-US" dirty="0">
                <a:latin typeface="Arial" panose="020B0604020202020204" pitchFamily="34" charset="0"/>
                <a:ea typeface="宋体" panose="02010600030101010101" pitchFamily="2" charset="-122"/>
              </a:endParaRPr>
            </a:p>
          </p:txBody>
        </p:sp>
        <p:sp>
          <p:nvSpPr>
            <p:cNvPr id="93266" name="Oval 88"/>
            <p:cNvSpPr/>
            <p:nvPr/>
          </p:nvSpPr>
          <p:spPr>
            <a:xfrm>
              <a:off x="3221" y="843"/>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67" name="Oval 89"/>
            <p:cNvSpPr/>
            <p:nvPr/>
          </p:nvSpPr>
          <p:spPr>
            <a:xfrm>
              <a:off x="2327" y="1272"/>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68" name="Oval 90"/>
            <p:cNvSpPr/>
            <p:nvPr/>
          </p:nvSpPr>
          <p:spPr>
            <a:xfrm>
              <a:off x="4384" y="1288"/>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93269" name="Group 93"/>
            <p:cNvGrpSpPr/>
            <p:nvPr/>
          </p:nvGrpSpPr>
          <p:grpSpPr>
            <a:xfrm>
              <a:off x="2395" y="908"/>
              <a:ext cx="829" cy="401"/>
              <a:chOff x="2395" y="908"/>
              <a:chExt cx="829" cy="401"/>
            </a:xfrm>
          </p:grpSpPr>
          <p:sp>
            <p:nvSpPr>
              <p:cNvPr id="93270" name="Line 91"/>
              <p:cNvSpPr/>
              <p:nvPr/>
            </p:nvSpPr>
            <p:spPr>
              <a:xfrm flipH="1">
                <a:off x="2491" y="908"/>
                <a:ext cx="733" cy="338"/>
              </a:xfrm>
              <a:prstGeom prst="line">
                <a:avLst/>
              </a:prstGeom>
              <a:ln w="15875" cap="flat" cmpd="sng">
                <a:solidFill>
                  <a:srgbClr val="000000"/>
                </a:solidFill>
                <a:prstDash val="solid"/>
                <a:round/>
                <a:headEnd type="none" w="med" len="med"/>
                <a:tailEnd type="none" w="med" len="med"/>
              </a:ln>
            </p:spPr>
          </p:sp>
          <p:sp>
            <p:nvSpPr>
              <p:cNvPr id="93271" name="Freeform 92"/>
              <p:cNvSpPr/>
              <p:nvPr/>
            </p:nvSpPr>
            <p:spPr>
              <a:xfrm>
                <a:off x="2395" y="1186"/>
                <a:ext cx="122" cy="123"/>
              </a:xfrm>
              <a:custGeom>
                <a:avLst/>
                <a:gdLst/>
                <a:ahLst/>
                <a:cxnLst>
                  <a:cxn ang="0">
                    <a:pos x="82" y="0"/>
                  </a:cxn>
                  <a:cxn ang="0">
                    <a:pos x="0" y="109"/>
                  </a:cxn>
                  <a:cxn ang="0">
                    <a:pos x="122" y="123"/>
                  </a:cxn>
                  <a:cxn ang="0">
                    <a:pos x="82" y="0"/>
                  </a:cxn>
                </a:cxnLst>
                <a:pathLst>
                  <a:path w="122" h="123">
                    <a:moveTo>
                      <a:pt x="82" y="0"/>
                    </a:moveTo>
                    <a:lnTo>
                      <a:pt x="0" y="109"/>
                    </a:lnTo>
                    <a:lnTo>
                      <a:pt x="122" y="123"/>
                    </a:lnTo>
                    <a:lnTo>
                      <a:pt x="82" y="0"/>
                    </a:lnTo>
                    <a:close/>
                  </a:path>
                </a:pathLst>
              </a:custGeom>
              <a:solidFill>
                <a:srgbClr val="000000"/>
              </a:solidFill>
              <a:ln w="9525">
                <a:noFill/>
              </a:ln>
            </p:spPr>
            <p:txBody>
              <a:bodyPr/>
              <a:p>
                <a:endParaRPr lang="zh-CN" altLang="en-US"/>
              </a:p>
            </p:txBody>
          </p:sp>
        </p:grpSp>
        <p:grpSp>
          <p:nvGrpSpPr>
            <p:cNvPr id="93272" name="Group 96"/>
            <p:cNvGrpSpPr/>
            <p:nvPr/>
          </p:nvGrpSpPr>
          <p:grpSpPr>
            <a:xfrm>
              <a:off x="3303" y="914"/>
              <a:ext cx="1069" cy="427"/>
              <a:chOff x="3303" y="914"/>
              <a:chExt cx="1069" cy="427"/>
            </a:xfrm>
          </p:grpSpPr>
          <p:sp>
            <p:nvSpPr>
              <p:cNvPr id="93273" name="Line 94"/>
              <p:cNvSpPr/>
              <p:nvPr/>
            </p:nvSpPr>
            <p:spPr>
              <a:xfrm>
                <a:off x="3303" y="914"/>
                <a:ext cx="971" cy="364"/>
              </a:xfrm>
              <a:prstGeom prst="line">
                <a:avLst/>
              </a:prstGeom>
              <a:ln w="15875" cap="flat" cmpd="sng">
                <a:solidFill>
                  <a:srgbClr val="000000"/>
                </a:solidFill>
                <a:prstDash val="solid"/>
                <a:round/>
                <a:headEnd type="none" w="med" len="med"/>
                <a:tailEnd type="none" w="med" len="med"/>
              </a:ln>
            </p:spPr>
          </p:sp>
          <p:sp>
            <p:nvSpPr>
              <p:cNvPr id="93274" name="Freeform 95"/>
              <p:cNvSpPr/>
              <p:nvPr/>
            </p:nvSpPr>
            <p:spPr>
              <a:xfrm>
                <a:off x="4254" y="1215"/>
                <a:ext cx="118" cy="126"/>
              </a:xfrm>
              <a:custGeom>
                <a:avLst/>
                <a:gdLst/>
                <a:ahLst/>
                <a:cxnLst>
                  <a:cxn ang="0">
                    <a:pos x="0" y="126"/>
                  </a:cxn>
                  <a:cxn ang="0">
                    <a:pos x="118" y="100"/>
                  </a:cxn>
                  <a:cxn ang="0">
                    <a:pos x="31" y="0"/>
                  </a:cxn>
                  <a:cxn ang="0">
                    <a:pos x="0" y="126"/>
                  </a:cxn>
                </a:cxnLst>
                <a:pathLst>
                  <a:path w="118" h="126">
                    <a:moveTo>
                      <a:pt x="0" y="126"/>
                    </a:moveTo>
                    <a:lnTo>
                      <a:pt x="118" y="100"/>
                    </a:lnTo>
                    <a:lnTo>
                      <a:pt x="31" y="0"/>
                    </a:lnTo>
                    <a:lnTo>
                      <a:pt x="0" y="126"/>
                    </a:lnTo>
                    <a:close/>
                  </a:path>
                </a:pathLst>
              </a:custGeom>
              <a:solidFill>
                <a:srgbClr val="000000"/>
              </a:solidFill>
              <a:ln w="9525">
                <a:noFill/>
              </a:ln>
            </p:spPr>
            <p:txBody>
              <a:bodyPr/>
              <a:p>
                <a:endParaRPr lang="zh-CN" altLang="en-US"/>
              </a:p>
            </p:txBody>
          </p:sp>
        </p:grpSp>
        <p:sp>
          <p:nvSpPr>
            <p:cNvPr id="93275" name="Oval 97"/>
            <p:cNvSpPr/>
            <p:nvPr/>
          </p:nvSpPr>
          <p:spPr>
            <a:xfrm>
              <a:off x="3868" y="2177"/>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76" name="Oval 98"/>
            <p:cNvSpPr/>
            <p:nvPr/>
          </p:nvSpPr>
          <p:spPr>
            <a:xfrm>
              <a:off x="1119" y="2162"/>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77" name="Oval 99"/>
            <p:cNvSpPr/>
            <p:nvPr/>
          </p:nvSpPr>
          <p:spPr>
            <a:xfrm>
              <a:off x="5359" y="2148"/>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78" name="Oval 100"/>
            <p:cNvSpPr/>
            <p:nvPr/>
          </p:nvSpPr>
          <p:spPr>
            <a:xfrm>
              <a:off x="4585" y="2250"/>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93279" name="Group 103"/>
            <p:cNvGrpSpPr/>
            <p:nvPr/>
          </p:nvGrpSpPr>
          <p:grpSpPr>
            <a:xfrm>
              <a:off x="3916" y="1359"/>
              <a:ext cx="492" cy="847"/>
              <a:chOff x="3916" y="1359"/>
              <a:chExt cx="492" cy="847"/>
            </a:xfrm>
          </p:grpSpPr>
          <p:sp>
            <p:nvSpPr>
              <p:cNvPr id="93280" name="Line 101"/>
              <p:cNvSpPr/>
              <p:nvPr/>
            </p:nvSpPr>
            <p:spPr>
              <a:xfrm flipH="1">
                <a:off x="3973" y="1359"/>
                <a:ext cx="435" cy="745"/>
              </a:xfrm>
              <a:prstGeom prst="line">
                <a:avLst/>
              </a:prstGeom>
              <a:ln w="15875" cap="flat" cmpd="sng">
                <a:solidFill>
                  <a:srgbClr val="000000"/>
                </a:solidFill>
                <a:prstDash val="solid"/>
                <a:round/>
                <a:headEnd type="none" w="med" len="med"/>
                <a:tailEnd type="none" w="med" len="med"/>
              </a:ln>
            </p:spPr>
          </p:sp>
          <p:sp>
            <p:nvSpPr>
              <p:cNvPr id="93281" name="Freeform 102"/>
              <p:cNvSpPr/>
              <p:nvPr/>
            </p:nvSpPr>
            <p:spPr>
              <a:xfrm>
                <a:off x="3916" y="2062"/>
                <a:ext cx="107" cy="144"/>
              </a:xfrm>
              <a:custGeom>
                <a:avLst/>
                <a:gdLst/>
                <a:ahLst/>
                <a:cxnLst>
                  <a:cxn ang="0">
                    <a:pos x="18" y="0"/>
                  </a:cxn>
                  <a:cxn ang="0">
                    <a:pos x="0" y="144"/>
                  </a:cxn>
                  <a:cxn ang="0">
                    <a:pos x="107" y="75"/>
                  </a:cxn>
                  <a:cxn ang="0">
                    <a:pos x="18" y="0"/>
                  </a:cxn>
                </a:cxnLst>
                <a:pathLst>
                  <a:path w="107" h="144">
                    <a:moveTo>
                      <a:pt x="18" y="0"/>
                    </a:moveTo>
                    <a:lnTo>
                      <a:pt x="0" y="144"/>
                    </a:lnTo>
                    <a:lnTo>
                      <a:pt x="107" y="75"/>
                    </a:lnTo>
                    <a:lnTo>
                      <a:pt x="18" y="0"/>
                    </a:lnTo>
                    <a:close/>
                  </a:path>
                </a:pathLst>
              </a:custGeom>
              <a:solidFill>
                <a:srgbClr val="000000"/>
              </a:solidFill>
              <a:ln w="9525">
                <a:noFill/>
              </a:ln>
            </p:spPr>
            <p:txBody>
              <a:bodyPr/>
              <a:p>
                <a:endParaRPr lang="zh-CN" altLang="en-US"/>
              </a:p>
            </p:txBody>
          </p:sp>
        </p:grpSp>
        <p:grpSp>
          <p:nvGrpSpPr>
            <p:cNvPr id="93282" name="Group 106"/>
            <p:cNvGrpSpPr/>
            <p:nvPr/>
          </p:nvGrpSpPr>
          <p:grpSpPr>
            <a:xfrm>
              <a:off x="4442" y="1345"/>
              <a:ext cx="196" cy="903"/>
              <a:chOff x="4442" y="1345"/>
              <a:chExt cx="196" cy="903"/>
            </a:xfrm>
          </p:grpSpPr>
          <p:sp>
            <p:nvSpPr>
              <p:cNvPr id="93283" name="Line 104"/>
              <p:cNvSpPr/>
              <p:nvPr/>
            </p:nvSpPr>
            <p:spPr>
              <a:xfrm>
                <a:off x="4442" y="1345"/>
                <a:ext cx="143" cy="780"/>
              </a:xfrm>
              <a:prstGeom prst="line">
                <a:avLst/>
              </a:prstGeom>
              <a:ln w="15875" cap="flat" cmpd="sng">
                <a:solidFill>
                  <a:srgbClr val="000000"/>
                </a:solidFill>
                <a:prstDash val="solid"/>
                <a:round/>
                <a:headEnd type="none" w="med" len="med"/>
                <a:tailEnd type="none" w="med" len="med"/>
              </a:ln>
            </p:spPr>
          </p:sp>
          <p:sp>
            <p:nvSpPr>
              <p:cNvPr id="93284" name="Freeform 105"/>
              <p:cNvSpPr/>
              <p:nvPr/>
            </p:nvSpPr>
            <p:spPr>
              <a:xfrm>
                <a:off x="4533" y="2106"/>
                <a:ext cx="105" cy="142"/>
              </a:xfrm>
              <a:custGeom>
                <a:avLst/>
                <a:gdLst/>
                <a:ahLst/>
                <a:cxnLst>
                  <a:cxn ang="0">
                    <a:pos x="0" y="27"/>
                  </a:cxn>
                  <a:cxn ang="0">
                    <a:pos x="76" y="142"/>
                  </a:cxn>
                  <a:cxn ang="0">
                    <a:pos x="105" y="0"/>
                  </a:cxn>
                  <a:cxn ang="0">
                    <a:pos x="0" y="27"/>
                  </a:cxn>
                </a:cxnLst>
                <a:pathLst>
                  <a:path w="105" h="142">
                    <a:moveTo>
                      <a:pt x="0" y="27"/>
                    </a:moveTo>
                    <a:lnTo>
                      <a:pt x="76" y="142"/>
                    </a:lnTo>
                    <a:lnTo>
                      <a:pt x="105" y="0"/>
                    </a:lnTo>
                    <a:lnTo>
                      <a:pt x="0" y="27"/>
                    </a:lnTo>
                    <a:close/>
                  </a:path>
                </a:pathLst>
              </a:custGeom>
              <a:solidFill>
                <a:srgbClr val="000000"/>
              </a:solidFill>
              <a:ln w="9525">
                <a:noFill/>
              </a:ln>
            </p:spPr>
            <p:txBody>
              <a:bodyPr/>
              <a:p>
                <a:endParaRPr lang="zh-CN" altLang="en-US"/>
              </a:p>
            </p:txBody>
          </p:sp>
        </p:grpSp>
        <p:grpSp>
          <p:nvGrpSpPr>
            <p:cNvPr id="93285" name="Group 109"/>
            <p:cNvGrpSpPr/>
            <p:nvPr/>
          </p:nvGrpSpPr>
          <p:grpSpPr>
            <a:xfrm>
              <a:off x="4466" y="1359"/>
              <a:ext cx="907" cy="814"/>
              <a:chOff x="4466" y="1359"/>
              <a:chExt cx="907" cy="814"/>
            </a:xfrm>
          </p:grpSpPr>
          <p:sp>
            <p:nvSpPr>
              <p:cNvPr id="93286" name="Line 107"/>
              <p:cNvSpPr/>
              <p:nvPr/>
            </p:nvSpPr>
            <p:spPr>
              <a:xfrm>
                <a:off x="4466" y="1359"/>
                <a:ext cx="823" cy="739"/>
              </a:xfrm>
              <a:prstGeom prst="line">
                <a:avLst/>
              </a:prstGeom>
              <a:ln w="15875" cap="flat" cmpd="sng">
                <a:solidFill>
                  <a:srgbClr val="000000"/>
                </a:solidFill>
                <a:prstDash val="solid"/>
                <a:round/>
                <a:headEnd type="none" w="med" len="med"/>
                <a:tailEnd type="none" w="med" len="med"/>
              </a:ln>
            </p:spPr>
          </p:sp>
          <p:sp>
            <p:nvSpPr>
              <p:cNvPr id="93287" name="Freeform 108"/>
              <p:cNvSpPr/>
              <p:nvPr/>
            </p:nvSpPr>
            <p:spPr>
              <a:xfrm>
                <a:off x="5253" y="2041"/>
                <a:ext cx="120" cy="132"/>
              </a:xfrm>
              <a:custGeom>
                <a:avLst/>
                <a:gdLst/>
                <a:ahLst/>
                <a:cxnLst>
                  <a:cxn ang="0">
                    <a:pos x="0" y="105"/>
                  </a:cxn>
                  <a:cxn ang="0">
                    <a:pos x="120" y="132"/>
                  </a:cxn>
                  <a:cxn ang="0">
                    <a:pos x="65" y="0"/>
                  </a:cxn>
                  <a:cxn ang="0">
                    <a:pos x="0" y="105"/>
                  </a:cxn>
                </a:cxnLst>
                <a:pathLst>
                  <a:path w="120" h="132">
                    <a:moveTo>
                      <a:pt x="0" y="105"/>
                    </a:moveTo>
                    <a:lnTo>
                      <a:pt x="120" y="132"/>
                    </a:lnTo>
                    <a:lnTo>
                      <a:pt x="65" y="0"/>
                    </a:lnTo>
                    <a:lnTo>
                      <a:pt x="0" y="105"/>
                    </a:lnTo>
                    <a:close/>
                  </a:path>
                </a:pathLst>
              </a:custGeom>
              <a:solidFill>
                <a:srgbClr val="000000"/>
              </a:solidFill>
              <a:ln w="9525">
                <a:noFill/>
              </a:ln>
            </p:spPr>
            <p:txBody>
              <a:bodyPr/>
              <a:p>
                <a:endParaRPr lang="zh-CN" altLang="en-US"/>
              </a:p>
            </p:txBody>
          </p:sp>
        </p:grpSp>
        <p:sp>
          <p:nvSpPr>
            <p:cNvPr id="93288" name="Oval 110"/>
            <p:cNvSpPr/>
            <p:nvPr/>
          </p:nvSpPr>
          <p:spPr>
            <a:xfrm>
              <a:off x="1987" y="2148"/>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289" name="Oval 111"/>
            <p:cNvSpPr/>
            <p:nvPr/>
          </p:nvSpPr>
          <p:spPr>
            <a:xfrm>
              <a:off x="2798" y="2162"/>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93290" name="Group 114"/>
            <p:cNvGrpSpPr/>
            <p:nvPr/>
          </p:nvGrpSpPr>
          <p:grpSpPr>
            <a:xfrm>
              <a:off x="1165" y="1359"/>
              <a:ext cx="1163" cy="835"/>
              <a:chOff x="1165" y="1359"/>
              <a:chExt cx="1163" cy="835"/>
            </a:xfrm>
          </p:grpSpPr>
          <p:sp>
            <p:nvSpPr>
              <p:cNvPr id="93291" name="Line 112"/>
              <p:cNvSpPr/>
              <p:nvPr/>
            </p:nvSpPr>
            <p:spPr>
              <a:xfrm flipH="1">
                <a:off x="1252" y="1359"/>
                <a:ext cx="1076" cy="772"/>
              </a:xfrm>
              <a:prstGeom prst="line">
                <a:avLst/>
              </a:prstGeom>
              <a:ln w="15875" cap="flat" cmpd="sng">
                <a:solidFill>
                  <a:srgbClr val="000000"/>
                </a:solidFill>
                <a:prstDash val="solid"/>
                <a:round/>
                <a:headEnd type="none" w="med" len="med"/>
                <a:tailEnd type="none" w="med" len="med"/>
              </a:ln>
            </p:spPr>
          </p:sp>
          <p:sp>
            <p:nvSpPr>
              <p:cNvPr id="93292" name="Freeform 113"/>
              <p:cNvSpPr/>
              <p:nvPr/>
            </p:nvSpPr>
            <p:spPr>
              <a:xfrm>
                <a:off x="1165" y="2070"/>
                <a:ext cx="122" cy="124"/>
              </a:xfrm>
              <a:custGeom>
                <a:avLst/>
                <a:gdLst/>
                <a:ahLst/>
                <a:cxnLst>
                  <a:cxn ang="0">
                    <a:pos x="67" y="0"/>
                  </a:cxn>
                  <a:cxn ang="0">
                    <a:pos x="0" y="124"/>
                  </a:cxn>
                  <a:cxn ang="0">
                    <a:pos x="122" y="113"/>
                  </a:cxn>
                  <a:cxn ang="0">
                    <a:pos x="67" y="0"/>
                  </a:cxn>
                </a:cxnLst>
                <a:pathLst>
                  <a:path w="122" h="124">
                    <a:moveTo>
                      <a:pt x="67" y="0"/>
                    </a:moveTo>
                    <a:lnTo>
                      <a:pt x="0" y="124"/>
                    </a:lnTo>
                    <a:lnTo>
                      <a:pt x="122" y="113"/>
                    </a:lnTo>
                    <a:lnTo>
                      <a:pt x="67" y="0"/>
                    </a:lnTo>
                    <a:close/>
                  </a:path>
                </a:pathLst>
              </a:custGeom>
              <a:solidFill>
                <a:srgbClr val="000000"/>
              </a:solidFill>
              <a:ln w="9525">
                <a:noFill/>
              </a:ln>
            </p:spPr>
            <p:txBody>
              <a:bodyPr/>
              <a:p>
                <a:endParaRPr lang="zh-CN" altLang="en-US"/>
              </a:p>
            </p:txBody>
          </p:sp>
        </p:grpSp>
        <p:grpSp>
          <p:nvGrpSpPr>
            <p:cNvPr id="93293" name="Group 117"/>
            <p:cNvGrpSpPr/>
            <p:nvPr/>
          </p:nvGrpSpPr>
          <p:grpSpPr>
            <a:xfrm>
              <a:off x="2035" y="1374"/>
              <a:ext cx="328" cy="803"/>
              <a:chOff x="2035" y="1374"/>
              <a:chExt cx="328" cy="803"/>
            </a:xfrm>
          </p:grpSpPr>
          <p:sp>
            <p:nvSpPr>
              <p:cNvPr id="93294" name="Line 115"/>
              <p:cNvSpPr/>
              <p:nvPr/>
            </p:nvSpPr>
            <p:spPr>
              <a:xfrm flipH="1">
                <a:off x="2078" y="1374"/>
                <a:ext cx="285" cy="692"/>
              </a:xfrm>
              <a:prstGeom prst="line">
                <a:avLst/>
              </a:prstGeom>
              <a:ln w="15875" cap="flat" cmpd="sng">
                <a:solidFill>
                  <a:srgbClr val="000000"/>
                </a:solidFill>
                <a:prstDash val="solid"/>
                <a:round/>
                <a:headEnd type="none" w="med" len="med"/>
                <a:tailEnd type="none" w="med" len="med"/>
              </a:ln>
            </p:spPr>
          </p:sp>
          <p:sp>
            <p:nvSpPr>
              <p:cNvPr id="93295" name="Freeform 116"/>
              <p:cNvSpPr/>
              <p:nvPr/>
            </p:nvSpPr>
            <p:spPr>
              <a:xfrm>
                <a:off x="2035" y="2031"/>
                <a:ext cx="96" cy="146"/>
              </a:xfrm>
              <a:custGeom>
                <a:avLst/>
                <a:gdLst/>
                <a:ahLst/>
                <a:cxnLst>
                  <a:cxn ang="0">
                    <a:pos x="0" y="0"/>
                  </a:cxn>
                  <a:cxn ang="0">
                    <a:pos x="0" y="146"/>
                  </a:cxn>
                  <a:cxn ang="0">
                    <a:pos x="96" y="60"/>
                  </a:cxn>
                  <a:cxn ang="0">
                    <a:pos x="0" y="0"/>
                  </a:cxn>
                </a:cxnLst>
                <a:pathLst>
                  <a:path w="96" h="146">
                    <a:moveTo>
                      <a:pt x="0" y="0"/>
                    </a:moveTo>
                    <a:lnTo>
                      <a:pt x="0" y="146"/>
                    </a:lnTo>
                    <a:lnTo>
                      <a:pt x="96" y="60"/>
                    </a:lnTo>
                    <a:lnTo>
                      <a:pt x="0" y="0"/>
                    </a:lnTo>
                    <a:close/>
                  </a:path>
                </a:pathLst>
              </a:custGeom>
              <a:solidFill>
                <a:srgbClr val="000000"/>
              </a:solidFill>
              <a:ln w="9525">
                <a:noFill/>
              </a:ln>
            </p:spPr>
            <p:txBody>
              <a:bodyPr/>
              <a:p>
                <a:endParaRPr lang="zh-CN" altLang="en-US"/>
              </a:p>
            </p:txBody>
          </p:sp>
        </p:grpSp>
        <p:grpSp>
          <p:nvGrpSpPr>
            <p:cNvPr id="93296" name="Group 120"/>
            <p:cNvGrpSpPr/>
            <p:nvPr/>
          </p:nvGrpSpPr>
          <p:grpSpPr>
            <a:xfrm>
              <a:off x="2411" y="1359"/>
              <a:ext cx="412" cy="806"/>
              <a:chOff x="2411" y="1359"/>
              <a:chExt cx="412" cy="806"/>
            </a:xfrm>
          </p:grpSpPr>
          <p:sp>
            <p:nvSpPr>
              <p:cNvPr id="93297" name="Line 118"/>
              <p:cNvSpPr/>
              <p:nvPr/>
            </p:nvSpPr>
            <p:spPr>
              <a:xfrm>
                <a:off x="2411" y="1359"/>
                <a:ext cx="358" cy="697"/>
              </a:xfrm>
              <a:prstGeom prst="line">
                <a:avLst/>
              </a:prstGeom>
              <a:ln w="15875" cap="flat" cmpd="sng">
                <a:solidFill>
                  <a:srgbClr val="000000"/>
                </a:solidFill>
                <a:prstDash val="solid"/>
                <a:round/>
                <a:headEnd type="none" w="med" len="med"/>
                <a:tailEnd type="none" w="med" len="med"/>
              </a:ln>
            </p:spPr>
          </p:sp>
          <p:sp>
            <p:nvSpPr>
              <p:cNvPr id="93298" name="Freeform 119"/>
              <p:cNvSpPr/>
              <p:nvPr/>
            </p:nvSpPr>
            <p:spPr>
              <a:xfrm>
                <a:off x="2719" y="2016"/>
                <a:ext cx="104" cy="149"/>
              </a:xfrm>
              <a:custGeom>
                <a:avLst/>
                <a:gdLst/>
                <a:ahLst/>
                <a:cxnLst>
                  <a:cxn ang="0">
                    <a:pos x="0" y="71"/>
                  </a:cxn>
                  <a:cxn ang="0">
                    <a:pos x="104" y="149"/>
                  </a:cxn>
                  <a:cxn ang="0">
                    <a:pos x="92" y="0"/>
                  </a:cxn>
                  <a:cxn ang="0">
                    <a:pos x="0" y="71"/>
                  </a:cxn>
                </a:cxnLst>
                <a:pathLst>
                  <a:path w="104" h="149">
                    <a:moveTo>
                      <a:pt x="0" y="71"/>
                    </a:moveTo>
                    <a:lnTo>
                      <a:pt x="104" y="149"/>
                    </a:lnTo>
                    <a:lnTo>
                      <a:pt x="92" y="0"/>
                    </a:lnTo>
                    <a:lnTo>
                      <a:pt x="0" y="71"/>
                    </a:lnTo>
                    <a:close/>
                  </a:path>
                </a:pathLst>
              </a:custGeom>
              <a:solidFill>
                <a:srgbClr val="000000"/>
              </a:solidFill>
              <a:ln w="9525">
                <a:noFill/>
              </a:ln>
            </p:spPr>
            <p:txBody>
              <a:bodyPr/>
              <a:p>
                <a:endParaRPr lang="zh-CN" altLang="en-US"/>
              </a:p>
            </p:txBody>
          </p:sp>
        </p:grpSp>
        <p:sp>
          <p:nvSpPr>
            <p:cNvPr id="93299" name="Oval 121"/>
            <p:cNvSpPr/>
            <p:nvPr/>
          </p:nvSpPr>
          <p:spPr>
            <a:xfrm>
              <a:off x="308" y="3037"/>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300" name="Oval 122"/>
            <p:cNvSpPr/>
            <p:nvPr/>
          </p:nvSpPr>
          <p:spPr>
            <a:xfrm>
              <a:off x="1083" y="3051"/>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301" name="Oval 123"/>
            <p:cNvSpPr/>
            <p:nvPr/>
          </p:nvSpPr>
          <p:spPr>
            <a:xfrm>
              <a:off x="1823" y="3051"/>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302" name="Oval 124"/>
            <p:cNvSpPr/>
            <p:nvPr/>
          </p:nvSpPr>
          <p:spPr>
            <a:xfrm>
              <a:off x="2645" y="3051"/>
              <a:ext cx="84" cy="103"/>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303" name="Oval 125"/>
            <p:cNvSpPr/>
            <p:nvPr/>
          </p:nvSpPr>
          <p:spPr>
            <a:xfrm>
              <a:off x="3373" y="3066"/>
              <a:ext cx="84" cy="102"/>
            </a:xfrm>
            <a:prstGeom prst="ellipse">
              <a:avLst/>
            </a:prstGeom>
            <a:solidFill>
              <a:srgbClr val="000000"/>
            </a:solidFill>
            <a:ln w="1587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93304" name="Group 128"/>
            <p:cNvGrpSpPr/>
            <p:nvPr/>
          </p:nvGrpSpPr>
          <p:grpSpPr>
            <a:xfrm>
              <a:off x="367" y="2248"/>
              <a:ext cx="740" cy="803"/>
              <a:chOff x="367" y="2248"/>
              <a:chExt cx="740" cy="803"/>
            </a:xfrm>
          </p:grpSpPr>
          <p:sp>
            <p:nvSpPr>
              <p:cNvPr id="93305" name="Line 126"/>
              <p:cNvSpPr/>
              <p:nvPr/>
            </p:nvSpPr>
            <p:spPr>
              <a:xfrm flipH="1">
                <a:off x="442" y="2248"/>
                <a:ext cx="665" cy="722"/>
              </a:xfrm>
              <a:prstGeom prst="line">
                <a:avLst/>
              </a:prstGeom>
              <a:ln w="15875" cap="flat" cmpd="sng">
                <a:solidFill>
                  <a:srgbClr val="000000"/>
                </a:solidFill>
                <a:prstDash val="solid"/>
                <a:round/>
                <a:headEnd type="none" w="med" len="med"/>
                <a:tailEnd type="none" w="med" len="med"/>
              </a:ln>
            </p:spPr>
          </p:sp>
          <p:sp>
            <p:nvSpPr>
              <p:cNvPr id="93306" name="Freeform 127"/>
              <p:cNvSpPr/>
              <p:nvPr/>
            </p:nvSpPr>
            <p:spPr>
              <a:xfrm>
                <a:off x="367" y="2915"/>
                <a:ext cx="116" cy="136"/>
              </a:xfrm>
              <a:custGeom>
                <a:avLst/>
                <a:gdLst/>
                <a:ahLst/>
                <a:cxnLst>
                  <a:cxn ang="0">
                    <a:pos x="46" y="0"/>
                  </a:cxn>
                  <a:cxn ang="0">
                    <a:pos x="0" y="136"/>
                  </a:cxn>
                  <a:cxn ang="0">
                    <a:pos x="116" y="99"/>
                  </a:cxn>
                  <a:cxn ang="0">
                    <a:pos x="46" y="0"/>
                  </a:cxn>
                </a:cxnLst>
                <a:pathLst>
                  <a:path w="116" h="136">
                    <a:moveTo>
                      <a:pt x="46" y="0"/>
                    </a:moveTo>
                    <a:lnTo>
                      <a:pt x="0" y="136"/>
                    </a:lnTo>
                    <a:lnTo>
                      <a:pt x="116" y="99"/>
                    </a:lnTo>
                    <a:lnTo>
                      <a:pt x="46" y="0"/>
                    </a:lnTo>
                    <a:close/>
                  </a:path>
                </a:pathLst>
              </a:custGeom>
              <a:solidFill>
                <a:srgbClr val="000000"/>
              </a:solidFill>
              <a:ln w="9525">
                <a:noFill/>
              </a:ln>
            </p:spPr>
            <p:txBody>
              <a:bodyPr/>
              <a:p>
                <a:endParaRPr lang="zh-CN" altLang="en-US"/>
              </a:p>
            </p:txBody>
          </p:sp>
        </p:grpSp>
        <p:grpSp>
          <p:nvGrpSpPr>
            <p:cNvPr id="93307" name="Group 131"/>
            <p:cNvGrpSpPr/>
            <p:nvPr/>
          </p:nvGrpSpPr>
          <p:grpSpPr>
            <a:xfrm>
              <a:off x="1073" y="2248"/>
              <a:ext cx="107" cy="803"/>
              <a:chOff x="1073" y="2248"/>
              <a:chExt cx="107" cy="803"/>
            </a:xfrm>
          </p:grpSpPr>
          <p:sp>
            <p:nvSpPr>
              <p:cNvPr id="93308" name="Line 129"/>
              <p:cNvSpPr/>
              <p:nvPr/>
            </p:nvSpPr>
            <p:spPr>
              <a:xfrm flipH="1">
                <a:off x="1126" y="2248"/>
                <a:ext cx="39" cy="678"/>
              </a:xfrm>
              <a:prstGeom prst="line">
                <a:avLst/>
              </a:prstGeom>
              <a:ln w="15875" cap="flat" cmpd="sng">
                <a:solidFill>
                  <a:srgbClr val="000000"/>
                </a:solidFill>
                <a:prstDash val="solid"/>
                <a:round/>
                <a:headEnd type="none" w="med" len="med"/>
                <a:tailEnd type="none" w="med" len="med"/>
              </a:ln>
            </p:spPr>
          </p:sp>
          <p:sp>
            <p:nvSpPr>
              <p:cNvPr id="93309" name="Freeform 130"/>
              <p:cNvSpPr/>
              <p:nvPr/>
            </p:nvSpPr>
            <p:spPr>
              <a:xfrm>
                <a:off x="1073" y="2917"/>
                <a:ext cx="107" cy="134"/>
              </a:xfrm>
              <a:custGeom>
                <a:avLst/>
                <a:gdLst/>
                <a:ahLst/>
                <a:cxnLst>
                  <a:cxn ang="0">
                    <a:pos x="0" y="0"/>
                  </a:cxn>
                  <a:cxn ang="0">
                    <a:pos x="47" y="134"/>
                  </a:cxn>
                  <a:cxn ang="0">
                    <a:pos x="107" y="9"/>
                  </a:cxn>
                  <a:cxn ang="0">
                    <a:pos x="0" y="0"/>
                  </a:cxn>
                </a:cxnLst>
                <a:pathLst>
                  <a:path w="107" h="134">
                    <a:moveTo>
                      <a:pt x="0" y="0"/>
                    </a:moveTo>
                    <a:lnTo>
                      <a:pt x="47" y="134"/>
                    </a:lnTo>
                    <a:lnTo>
                      <a:pt x="107" y="9"/>
                    </a:lnTo>
                    <a:lnTo>
                      <a:pt x="0" y="0"/>
                    </a:lnTo>
                    <a:close/>
                  </a:path>
                </a:pathLst>
              </a:custGeom>
              <a:solidFill>
                <a:srgbClr val="000000"/>
              </a:solidFill>
              <a:ln w="9525">
                <a:noFill/>
              </a:ln>
            </p:spPr>
            <p:txBody>
              <a:bodyPr/>
              <a:p>
                <a:endParaRPr lang="zh-CN" altLang="en-US"/>
              </a:p>
            </p:txBody>
          </p:sp>
        </p:grpSp>
        <p:grpSp>
          <p:nvGrpSpPr>
            <p:cNvPr id="93310" name="Group 134"/>
            <p:cNvGrpSpPr/>
            <p:nvPr/>
          </p:nvGrpSpPr>
          <p:grpSpPr>
            <a:xfrm>
              <a:off x="1843" y="2263"/>
              <a:ext cx="191" cy="805"/>
              <a:chOff x="1843" y="2263"/>
              <a:chExt cx="191" cy="805"/>
            </a:xfrm>
          </p:grpSpPr>
          <p:sp>
            <p:nvSpPr>
              <p:cNvPr id="93311" name="Line 132"/>
              <p:cNvSpPr/>
              <p:nvPr/>
            </p:nvSpPr>
            <p:spPr>
              <a:xfrm flipH="1">
                <a:off x="1895" y="2263"/>
                <a:ext cx="139" cy="682"/>
              </a:xfrm>
              <a:prstGeom prst="line">
                <a:avLst/>
              </a:prstGeom>
              <a:ln w="15875" cap="flat" cmpd="sng">
                <a:solidFill>
                  <a:srgbClr val="000000"/>
                </a:solidFill>
                <a:prstDash val="solid"/>
                <a:round/>
                <a:headEnd type="none" w="med" len="med"/>
                <a:tailEnd type="none" w="med" len="med"/>
              </a:ln>
            </p:spPr>
          </p:sp>
          <p:sp>
            <p:nvSpPr>
              <p:cNvPr id="93312" name="Freeform 133"/>
              <p:cNvSpPr/>
              <p:nvPr/>
            </p:nvSpPr>
            <p:spPr>
              <a:xfrm>
                <a:off x="1843" y="2924"/>
                <a:ext cx="105" cy="144"/>
              </a:xfrm>
              <a:custGeom>
                <a:avLst/>
                <a:gdLst/>
                <a:ahLst/>
                <a:cxnLst>
                  <a:cxn ang="0">
                    <a:pos x="0" y="0"/>
                  </a:cxn>
                  <a:cxn ang="0">
                    <a:pos x="28" y="144"/>
                  </a:cxn>
                  <a:cxn ang="0">
                    <a:pos x="105" y="31"/>
                  </a:cxn>
                  <a:cxn ang="0">
                    <a:pos x="0" y="0"/>
                  </a:cxn>
                </a:cxnLst>
                <a:pathLst>
                  <a:path w="105" h="144">
                    <a:moveTo>
                      <a:pt x="0" y="0"/>
                    </a:moveTo>
                    <a:lnTo>
                      <a:pt x="28" y="144"/>
                    </a:lnTo>
                    <a:lnTo>
                      <a:pt x="105" y="31"/>
                    </a:lnTo>
                    <a:lnTo>
                      <a:pt x="0" y="0"/>
                    </a:lnTo>
                    <a:close/>
                  </a:path>
                </a:pathLst>
              </a:custGeom>
              <a:solidFill>
                <a:srgbClr val="000000"/>
              </a:solidFill>
              <a:ln w="9525">
                <a:noFill/>
              </a:ln>
            </p:spPr>
            <p:txBody>
              <a:bodyPr/>
              <a:p>
                <a:endParaRPr lang="zh-CN" altLang="en-US"/>
              </a:p>
            </p:txBody>
          </p:sp>
        </p:grpSp>
        <p:grpSp>
          <p:nvGrpSpPr>
            <p:cNvPr id="93313" name="Group 137"/>
            <p:cNvGrpSpPr/>
            <p:nvPr/>
          </p:nvGrpSpPr>
          <p:grpSpPr>
            <a:xfrm>
              <a:off x="2656" y="2263"/>
              <a:ext cx="190" cy="805"/>
              <a:chOff x="2656" y="2263"/>
              <a:chExt cx="190" cy="805"/>
            </a:xfrm>
          </p:grpSpPr>
          <p:sp>
            <p:nvSpPr>
              <p:cNvPr id="93314" name="Line 135"/>
              <p:cNvSpPr/>
              <p:nvPr/>
            </p:nvSpPr>
            <p:spPr>
              <a:xfrm flipH="1">
                <a:off x="2707" y="2263"/>
                <a:ext cx="139" cy="682"/>
              </a:xfrm>
              <a:prstGeom prst="line">
                <a:avLst/>
              </a:prstGeom>
              <a:ln w="15875" cap="flat" cmpd="sng">
                <a:solidFill>
                  <a:srgbClr val="000000"/>
                </a:solidFill>
                <a:prstDash val="solid"/>
                <a:round/>
                <a:headEnd type="none" w="med" len="med"/>
                <a:tailEnd type="none" w="med" len="med"/>
              </a:ln>
            </p:spPr>
          </p:sp>
          <p:sp>
            <p:nvSpPr>
              <p:cNvPr id="93315" name="Freeform 136"/>
              <p:cNvSpPr/>
              <p:nvPr/>
            </p:nvSpPr>
            <p:spPr>
              <a:xfrm>
                <a:off x="2656" y="2924"/>
                <a:ext cx="104" cy="144"/>
              </a:xfrm>
              <a:custGeom>
                <a:avLst/>
                <a:gdLst/>
                <a:ahLst/>
                <a:cxnLst>
                  <a:cxn ang="0">
                    <a:pos x="0" y="0"/>
                  </a:cxn>
                  <a:cxn ang="0">
                    <a:pos x="27" y="144"/>
                  </a:cxn>
                  <a:cxn ang="0">
                    <a:pos x="104" y="31"/>
                  </a:cxn>
                  <a:cxn ang="0">
                    <a:pos x="0" y="0"/>
                  </a:cxn>
                </a:cxnLst>
                <a:pathLst>
                  <a:path w="104" h="144">
                    <a:moveTo>
                      <a:pt x="0" y="0"/>
                    </a:moveTo>
                    <a:lnTo>
                      <a:pt x="27" y="144"/>
                    </a:lnTo>
                    <a:lnTo>
                      <a:pt x="104" y="31"/>
                    </a:lnTo>
                    <a:lnTo>
                      <a:pt x="0" y="0"/>
                    </a:lnTo>
                    <a:close/>
                  </a:path>
                </a:pathLst>
              </a:custGeom>
              <a:solidFill>
                <a:srgbClr val="000000"/>
              </a:solidFill>
              <a:ln w="9525">
                <a:noFill/>
              </a:ln>
            </p:spPr>
            <p:txBody>
              <a:bodyPr/>
              <a:p>
                <a:endParaRPr lang="zh-CN" altLang="en-US"/>
              </a:p>
            </p:txBody>
          </p:sp>
        </p:grpSp>
        <p:grpSp>
          <p:nvGrpSpPr>
            <p:cNvPr id="93316" name="Group 140"/>
            <p:cNvGrpSpPr/>
            <p:nvPr/>
          </p:nvGrpSpPr>
          <p:grpSpPr>
            <a:xfrm>
              <a:off x="2822" y="2190"/>
              <a:ext cx="577" cy="903"/>
              <a:chOff x="2822" y="2190"/>
              <a:chExt cx="577" cy="903"/>
            </a:xfrm>
          </p:grpSpPr>
          <p:sp>
            <p:nvSpPr>
              <p:cNvPr id="93317" name="Line 138"/>
              <p:cNvSpPr/>
              <p:nvPr/>
            </p:nvSpPr>
            <p:spPr>
              <a:xfrm>
                <a:off x="2822" y="2190"/>
                <a:ext cx="514" cy="805"/>
              </a:xfrm>
              <a:prstGeom prst="line">
                <a:avLst/>
              </a:prstGeom>
              <a:ln w="15875" cap="flat" cmpd="sng">
                <a:solidFill>
                  <a:srgbClr val="000000"/>
                </a:solidFill>
                <a:prstDash val="solid"/>
                <a:round/>
                <a:headEnd type="none" w="med" len="med"/>
                <a:tailEnd type="none" w="med" len="med"/>
              </a:ln>
            </p:spPr>
          </p:sp>
          <p:sp>
            <p:nvSpPr>
              <p:cNvPr id="93318" name="Freeform 139"/>
              <p:cNvSpPr/>
              <p:nvPr/>
            </p:nvSpPr>
            <p:spPr>
              <a:xfrm>
                <a:off x="3289" y="2949"/>
                <a:ext cx="110" cy="144"/>
              </a:xfrm>
              <a:custGeom>
                <a:avLst/>
                <a:gdLst/>
                <a:ahLst/>
                <a:cxnLst>
                  <a:cxn ang="0">
                    <a:pos x="0" y="81"/>
                  </a:cxn>
                  <a:cxn ang="0">
                    <a:pos x="110" y="144"/>
                  </a:cxn>
                  <a:cxn ang="0">
                    <a:pos x="86" y="0"/>
                  </a:cxn>
                  <a:cxn ang="0">
                    <a:pos x="0" y="81"/>
                  </a:cxn>
                </a:cxnLst>
                <a:pathLst>
                  <a:path w="110" h="144">
                    <a:moveTo>
                      <a:pt x="0" y="81"/>
                    </a:moveTo>
                    <a:lnTo>
                      <a:pt x="110" y="144"/>
                    </a:lnTo>
                    <a:lnTo>
                      <a:pt x="86" y="0"/>
                    </a:lnTo>
                    <a:lnTo>
                      <a:pt x="0" y="81"/>
                    </a:lnTo>
                    <a:close/>
                  </a:path>
                </a:pathLst>
              </a:custGeom>
              <a:solidFill>
                <a:srgbClr val="000000"/>
              </a:solidFill>
              <a:ln w="9525">
                <a:noFill/>
              </a:ln>
            </p:spPr>
            <p:txBody>
              <a:bodyPr/>
              <a:p>
                <a:endParaRPr lang="zh-CN" altLang="en-US"/>
              </a:p>
            </p:txBody>
          </p:sp>
        </p:grpSp>
        <p:grpSp>
          <p:nvGrpSpPr>
            <p:cNvPr id="93319" name="Group 143"/>
            <p:cNvGrpSpPr/>
            <p:nvPr/>
          </p:nvGrpSpPr>
          <p:grpSpPr>
            <a:xfrm>
              <a:off x="2921" y="664"/>
              <a:ext cx="177" cy="286"/>
              <a:chOff x="2921" y="664"/>
              <a:chExt cx="177" cy="286"/>
            </a:xfrm>
          </p:grpSpPr>
          <p:sp>
            <p:nvSpPr>
              <p:cNvPr id="93320" name="Rectangle 141"/>
              <p:cNvSpPr/>
              <p:nvPr/>
            </p:nvSpPr>
            <p:spPr>
              <a:xfrm>
                <a:off x="3009" y="788"/>
                <a:ext cx="89" cy="162"/>
              </a:xfrm>
              <a:prstGeom prst="rect">
                <a:avLst/>
              </a:prstGeom>
              <a:noFill/>
              <a:ln w="9525">
                <a:noFill/>
              </a:ln>
            </p:spPr>
            <p:txBody>
              <a:bodyPr wrap="none" lIns="0" tIns="0" rIns="0" bIns="0" anchor="t" anchorCtr="0">
                <a:spAutoFit/>
              </a:bodyPr>
              <a:p>
                <a:r>
                  <a:rPr lang="en-US" altLang="zh-CN" sz="1500"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93321" name="Rectangle 142"/>
              <p:cNvSpPr/>
              <p:nvPr/>
            </p:nvSpPr>
            <p:spPr>
              <a:xfrm>
                <a:off x="2921" y="664"/>
                <a:ext cx="154" cy="275"/>
              </a:xfrm>
              <a:prstGeom prst="rect">
                <a:avLst/>
              </a:prstGeom>
              <a:noFill/>
              <a:ln w="9525">
                <a:noFill/>
              </a:ln>
            </p:spPr>
            <p:txBody>
              <a:bodyPr wrap="none" lIns="0" tIns="0" rIns="0" bIns="0" anchor="t" anchorCtr="0">
                <a:spAutoFit/>
              </a:bodyPr>
              <a:p>
                <a:r>
                  <a:rPr lang="en-US" altLang="zh-CN" sz="25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sp>
          <p:nvSpPr>
            <p:cNvPr id="93322" name="Rectangle 144"/>
            <p:cNvSpPr/>
            <p:nvPr/>
          </p:nvSpPr>
          <p:spPr>
            <a:xfrm>
              <a:off x="2160" y="1050"/>
              <a:ext cx="153"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93323" name="Rectangle 145"/>
            <p:cNvSpPr/>
            <p:nvPr/>
          </p:nvSpPr>
          <p:spPr>
            <a:xfrm>
              <a:off x="943" y="1955"/>
              <a:ext cx="153"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93324" name="Rectangle 146"/>
            <p:cNvSpPr/>
            <p:nvPr/>
          </p:nvSpPr>
          <p:spPr>
            <a:xfrm>
              <a:off x="116" y="2953"/>
              <a:ext cx="153"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93325" name="Rectangle 147"/>
            <p:cNvSpPr/>
            <p:nvPr/>
          </p:nvSpPr>
          <p:spPr>
            <a:xfrm>
              <a:off x="943" y="2962"/>
              <a:ext cx="153"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93326" name="Rectangle 148"/>
            <p:cNvSpPr/>
            <p:nvPr/>
          </p:nvSpPr>
          <p:spPr>
            <a:xfrm>
              <a:off x="1838" y="2051"/>
              <a:ext cx="153"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93327" name="Rectangle 149"/>
            <p:cNvSpPr/>
            <p:nvPr/>
          </p:nvSpPr>
          <p:spPr>
            <a:xfrm>
              <a:off x="1680" y="2953"/>
              <a:ext cx="154"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93328" name="Rectangle 150"/>
            <p:cNvSpPr/>
            <p:nvPr/>
          </p:nvSpPr>
          <p:spPr>
            <a:xfrm>
              <a:off x="2584" y="2151"/>
              <a:ext cx="154"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93329" name="Rectangle 151"/>
            <p:cNvSpPr/>
            <p:nvPr/>
          </p:nvSpPr>
          <p:spPr>
            <a:xfrm>
              <a:off x="2491" y="2953"/>
              <a:ext cx="153"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8</a:t>
              </a:r>
              <a:endParaRPr lang="en-US" altLang="zh-CN" dirty="0">
                <a:latin typeface="Arial" panose="020B0604020202020204" pitchFamily="34" charset="0"/>
                <a:ea typeface="宋体" panose="02010600030101010101" pitchFamily="2" charset="-122"/>
              </a:endParaRPr>
            </a:p>
          </p:txBody>
        </p:sp>
        <p:sp>
          <p:nvSpPr>
            <p:cNvPr id="93330" name="Rectangle 152"/>
            <p:cNvSpPr/>
            <p:nvPr/>
          </p:nvSpPr>
          <p:spPr>
            <a:xfrm>
              <a:off x="3150" y="2953"/>
              <a:ext cx="153"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9</a:t>
              </a:r>
              <a:endParaRPr lang="en-US" altLang="zh-CN" dirty="0">
                <a:latin typeface="Arial" panose="020B0604020202020204" pitchFamily="34" charset="0"/>
                <a:ea typeface="宋体" panose="02010600030101010101" pitchFamily="2" charset="-122"/>
              </a:endParaRPr>
            </a:p>
          </p:txBody>
        </p:sp>
        <p:sp>
          <p:nvSpPr>
            <p:cNvPr id="93331" name="Rectangle 153"/>
            <p:cNvSpPr/>
            <p:nvPr/>
          </p:nvSpPr>
          <p:spPr>
            <a:xfrm>
              <a:off x="4546" y="1148"/>
              <a:ext cx="239"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10</a:t>
              </a:r>
              <a:endParaRPr lang="en-US" altLang="zh-CN" dirty="0">
                <a:latin typeface="Arial" panose="020B0604020202020204" pitchFamily="34" charset="0"/>
                <a:ea typeface="宋体" panose="02010600030101010101" pitchFamily="2" charset="-122"/>
              </a:endParaRPr>
            </a:p>
          </p:txBody>
        </p:sp>
        <p:sp>
          <p:nvSpPr>
            <p:cNvPr id="93332" name="Rectangle 154"/>
            <p:cNvSpPr/>
            <p:nvPr/>
          </p:nvSpPr>
          <p:spPr>
            <a:xfrm>
              <a:off x="3635" y="2157"/>
              <a:ext cx="238"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11</a:t>
              </a:r>
              <a:endParaRPr lang="en-US" altLang="zh-CN" dirty="0">
                <a:latin typeface="Arial" panose="020B0604020202020204" pitchFamily="34" charset="0"/>
                <a:ea typeface="宋体" panose="02010600030101010101" pitchFamily="2" charset="-122"/>
              </a:endParaRPr>
            </a:p>
          </p:txBody>
        </p:sp>
        <p:sp>
          <p:nvSpPr>
            <p:cNvPr id="93333" name="Rectangle 155"/>
            <p:cNvSpPr/>
            <p:nvPr/>
          </p:nvSpPr>
          <p:spPr>
            <a:xfrm>
              <a:off x="4299" y="2157"/>
              <a:ext cx="239" cy="276"/>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12</a:t>
              </a:r>
              <a:endParaRPr lang="en-US" altLang="zh-CN" dirty="0">
                <a:latin typeface="Arial" panose="020B0604020202020204" pitchFamily="34" charset="0"/>
                <a:ea typeface="宋体" panose="02010600030101010101" pitchFamily="2" charset="-122"/>
              </a:endParaRPr>
            </a:p>
          </p:txBody>
        </p:sp>
        <p:sp>
          <p:nvSpPr>
            <p:cNvPr id="93334" name="Rectangle 156"/>
            <p:cNvSpPr/>
            <p:nvPr/>
          </p:nvSpPr>
          <p:spPr>
            <a:xfrm>
              <a:off x="5122" y="2151"/>
              <a:ext cx="239" cy="275"/>
            </a:xfrm>
            <a:prstGeom prst="rect">
              <a:avLst/>
            </a:prstGeom>
            <a:noFill/>
            <a:ln w="9525">
              <a:noFill/>
            </a:ln>
          </p:spPr>
          <p:txBody>
            <a:bodyPr wrap="none" lIns="0" tIns="0" rIns="0" bIns="0" anchor="t" anchorCtr="0">
              <a:spAutoFit/>
            </a:bodyPr>
            <a:p>
              <a:r>
                <a:rPr lang="en-US" altLang="zh-CN" sz="2500" dirty="0">
                  <a:solidFill>
                    <a:srgbClr val="000000"/>
                  </a:solidFill>
                  <a:latin typeface="Times New Roman" panose="02020603050405020304" pitchFamily="18" charset="0"/>
                  <a:ea typeface="宋体" panose="02010600030101010101" pitchFamily="2" charset="-122"/>
                </a:rPr>
                <a:t>13</a:t>
              </a:r>
              <a:endParaRPr lang="en-US" altLang="zh-CN" dirty="0">
                <a:latin typeface="Arial" panose="020B0604020202020204" pitchFamily="34" charset="0"/>
                <a:ea typeface="宋体" panose="02010600030101010101" pitchFamily="2" charset="-122"/>
              </a:endParaRPr>
            </a:p>
          </p:txBody>
        </p:sp>
        <p:grpSp>
          <p:nvGrpSpPr>
            <p:cNvPr id="93335" name="Group 159"/>
            <p:cNvGrpSpPr/>
            <p:nvPr/>
          </p:nvGrpSpPr>
          <p:grpSpPr>
            <a:xfrm>
              <a:off x="4386" y="2655"/>
              <a:ext cx="438" cy="255"/>
              <a:chOff x="4386" y="2655"/>
              <a:chExt cx="438" cy="255"/>
            </a:xfrm>
          </p:grpSpPr>
          <p:sp>
            <p:nvSpPr>
              <p:cNvPr id="93336" name="Rectangle 157"/>
              <p:cNvSpPr/>
              <p:nvPr/>
            </p:nvSpPr>
            <p:spPr>
              <a:xfrm>
                <a:off x="4546" y="2655"/>
                <a:ext cx="278" cy="255"/>
              </a:xfrm>
              <a:prstGeom prst="rect">
                <a:avLst/>
              </a:prstGeom>
              <a:noFill/>
              <a:ln w="9525">
                <a:noFill/>
              </a:ln>
            </p:spPr>
            <p:txBody>
              <a:bodyPr wrap="none" lIns="0" tIns="0" rIns="0" bIns="0" anchor="t" anchorCtr="0">
                <a:spAutoFit/>
              </a:bodyPr>
              <a:p>
                <a:r>
                  <a:rPr lang="en-US" altLang="zh-CN" sz="2500" dirty="0">
                    <a:solidFill>
                      <a:srgbClr val="000000"/>
                    </a:solidFill>
                    <a:latin typeface="MT Extra" panose="05050102010205020202" pitchFamily="18" charset="2"/>
                    <a:ea typeface="宋体" panose="02010600030101010101" pitchFamily="2" charset="-122"/>
                  </a:rPr>
                  <a:t>K</a:t>
                </a:r>
                <a:endParaRPr lang="en-US" altLang="zh-CN" dirty="0">
                  <a:latin typeface="Arial" panose="020B0604020202020204" pitchFamily="34" charset="0"/>
                  <a:ea typeface="宋体" panose="02010600030101010101" pitchFamily="2" charset="-122"/>
                </a:endParaRPr>
              </a:p>
            </p:txBody>
          </p:sp>
          <p:sp>
            <p:nvSpPr>
              <p:cNvPr id="93337" name="Rectangle 158"/>
              <p:cNvSpPr/>
              <p:nvPr/>
            </p:nvSpPr>
            <p:spPr>
              <a:xfrm>
                <a:off x="4386" y="2655"/>
                <a:ext cx="278" cy="255"/>
              </a:xfrm>
              <a:prstGeom prst="rect">
                <a:avLst/>
              </a:prstGeom>
              <a:noFill/>
              <a:ln w="9525">
                <a:noFill/>
              </a:ln>
            </p:spPr>
            <p:txBody>
              <a:bodyPr wrap="none" lIns="0" tIns="0" rIns="0" bIns="0" anchor="t" anchorCtr="0">
                <a:spAutoFit/>
              </a:bodyPr>
              <a:p>
                <a:r>
                  <a:rPr lang="en-US" altLang="zh-CN" sz="2500" dirty="0">
                    <a:solidFill>
                      <a:srgbClr val="000000"/>
                    </a:solidFill>
                    <a:latin typeface="MT Extra" panose="05050102010205020202" pitchFamily="18" charset="2"/>
                    <a:ea typeface="宋体" panose="02010600030101010101" pitchFamily="2" charset="-122"/>
                  </a:rPr>
                  <a:t>K</a:t>
                </a:r>
                <a:endParaRPr lang="en-US" altLang="zh-CN" dirty="0">
                  <a:latin typeface="Arial" panose="020B0604020202020204" pitchFamily="34" charset="0"/>
                  <a:ea typeface="宋体" panose="02010600030101010101" pitchFamily="2" charset="-122"/>
                </a:endParaRPr>
              </a:p>
            </p:txBody>
          </p:sp>
        </p:grpSp>
        <p:sp>
          <p:nvSpPr>
            <p:cNvPr id="93338" name="Rectangle 160"/>
            <p:cNvSpPr/>
            <p:nvPr/>
          </p:nvSpPr>
          <p:spPr>
            <a:xfrm>
              <a:off x="1314" y="3645"/>
              <a:ext cx="4113" cy="324"/>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93339" name="Rectangle 161"/>
            <p:cNvSpPr/>
            <p:nvPr/>
          </p:nvSpPr>
          <p:spPr>
            <a:xfrm>
              <a:off x="1756" y="3723"/>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93340" name="Rectangle 162"/>
            <p:cNvSpPr/>
            <p:nvPr/>
          </p:nvSpPr>
          <p:spPr>
            <a:xfrm>
              <a:off x="1893" y="3719"/>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93341" name="Rectangle 163"/>
            <p:cNvSpPr/>
            <p:nvPr/>
          </p:nvSpPr>
          <p:spPr>
            <a:xfrm>
              <a:off x="2099" y="3723"/>
              <a:ext cx="2124" cy="190"/>
            </a:xfrm>
            <a:prstGeom prst="rect">
              <a:avLst/>
            </a:prstGeom>
            <a:noFill/>
            <a:ln w="9525">
              <a:noFill/>
            </a:ln>
          </p:spPr>
          <p:txBody>
            <a:bodyPr wrap="none" lIns="0" tIns="0" rIns="0" bIns="0" anchor="t" anchorCtr="0">
              <a:spAutoFit/>
            </a:bodyPr>
            <a:p>
              <a:r>
                <a:rPr lang="zh-CN" altLang="en-US" sz="2100" dirty="0">
                  <a:solidFill>
                    <a:srgbClr val="000000"/>
                  </a:solidFill>
                  <a:latin typeface="宋体" panose="02010600030101010101" pitchFamily="2" charset="-122"/>
                  <a:ea typeface="宋体" panose="02010600030101010101" pitchFamily="2" charset="-122"/>
                </a:rPr>
                <a:t>深度优先搜索法中状态的搜索次序</a:t>
              </a:r>
              <a:endParaRPr lang="zh-CN" altLang="en-US" dirty="0">
                <a:latin typeface="Arial" panose="020B0604020202020204" pitchFamily="34" charset="0"/>
                <a:ea typeface="宋体" panose="02010600030101010101" pitchFamily="2" charset="-122"/>
              </a:endParaRPr>
            </a:p>
          </p:txBody>
        </p:sp>
      </p:grpSp>
      <p:pic>
        <p:nvPicPr>
          <p:cNvPr id="93342" name="图片 1"/>
          <p:cNvPicPr>
            <a:picLocks noChangeAspect="1"/>
          </p:cNvPicPr>
          <p:nvPr/>
        </p:nvPicPr>
        <p:blipFill>
          <a:blip r:embed="rId1"/>
          <a:stretch>
            <a:fillRect/>
          </a:stretch>
        </p:blipFill>
        <p:spPr>
          <a:xfrm>
            <a:off x="228600" y="1054100"/>
            <a:ext cx="8686800" cy="4625975"/>
          </a:xfrm>
          <a:prstGeom prst="rect">
            <a:avLst/>
          </a:prstGeom>
          <a:noFill/>
          <a:ln w="9525">
            <a:noFill/>
          </a:ln>
        </p:spPr>
      </p:pic>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标题 1"/>
          <p:cNvSpPr>
            <a:spLocks noGrp="1"/>
          </p:cNvSpPr>
          <p:nvPr>
            <p:ph type="title"/>
          </p:nvPr>
        </p:nvSpPr>
        <p:spPr/>
        <p:txBody>
          <a:bodyPr anchor="b" anchorCtr="0"/>
          <a:p>
            <a:endParaRPr lang="zh-CN" altLang="en-US"/>
          </a:p>
        </p:txBody>
      </p:sp>
      <p:pic>
        <p:nvPicPr>
          <p:cNvPr id="94210" name="图片 1"/>
          <p:cNvPicPr>
            <a:picLocks noChangeAspect="1"/>
          </p:cNvPicPr>
          <p:nvPr/>
        </p:nvPicPr>
        <p:blipFill>
          <a:blip r:embed="rId1"/>
          <a:stretch>
            <a:fillRect/>
          </a:stretch>
        </p:blipFill>
        <p:spPr>
          <a:xfrm>
            <a:off x="288925" y="1309688"/>
            <a:ext cx="8439150" cy="4692650"/>
          </a:xfrm>
          <a:prstGeom prst="rect">
            <a:avLst/>
          </a:prstGeom>
          <a:noFill/>
          <a:ln w="9525">
            <a:noFill/>
          </a:ln>
        </p:spPr>
      </p:pic>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4995" name="Rectangle 3"/>
          <p:cNvSpPr>
            <a:spLocks noGrp="1"/>
          </p:cNvSpPr>
          <p:nvPr>
            <p:ph idx="1"/>
          </p:nvPr>
        </p:nvSpPr>
        <p:spPr>
          <a:xfrm>
            <a:off x="395288" y="1052513"/>
            <a:ext cx="8353425" cy="5400675"/>
          </a:xfrm>
        </p:spPr>
        <p:txBody>
          <a:bodyPr vert="horz" wrap="square" lIns="91440" tIns="45720" rIns="91440" bIns="45720" anchor="t" anchorCtr="0"/>
          <a:p>
            <a:pPr eaLnBrk="1" hangingPunct="1"/>
            <a:r>
              <a:rPr lang="zh-CN" altLang="en-US" dirty="0">
                <a:latin typeface="宋体" panose="02010600030101010101" pitchFamily="2" charset="-122"/>
              </a:rPr>
              <a:t>在深度优先搜索中，当搜索到某一个状态时，它所有的子状态以及子状态的后裔状态都必须先于该状态的兄弟状态被搜索。</a:t>
            </a:r>
            <a:r>
              <a:rPr lang="zh-CN" altLang="en-US" dirty="0"/>
              <a:t> </a:t>
            </a:r>
            <a:endParaRPr lang="zh-CN" altLang="en-US" dirty="0"/>
          </a:p>
          <a:p>
            <a:pPr eaLnBrk="1" hangingPunct="1"/>
            <a:r>
              <a:rPr lang="zh-CN" altLang="en-US" dirty="0">
                <a:latin typeface="宋体" panose="02010600030101010101" pitchFamily="2" charset="-122"/>
              </a:rPr>
              <a:t>为了保证找到解，应选择合适的深度限制值，或采取不断加大深度限制值的办法，反复搜索，直到找到解。</a:t>
            </a:r>
            <a:r>
              <a:rPr lang="zh-CN" altLang="en-US" dirty="0"/>
              <a:t> </a:t>
            </a:r>
            <a:endParaRPr lang="zh-CN" altLang="en-US" dirty="0"/>
          </a:p>
        </p:txBody>
      </p:sp>
      <p:sp>
        <p:nvSpPr>
          <p:cNvPr id="95235"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5.3.3  </a:t>
            </a:r>
            <a:r>
              <a:rPr lang="zh-CN" altLang="en-US" sz="3600" b="0" dirty="0">
                <a:latin typeface="Times New Roman" panose="02020603050405020304" pitchFamily="18" charset="0"/>
                <a:ea typeface="黑体" panose="02010609060101010101" pitchFamily="2" charset="-122"/>
              </a:rPr>
              <a:t>深度优先搜索策略</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4995">
                                            <p:txEl>
                                              <p:charRg st="0" end="56"/>
                                            </p:txEl>
                                          </p:spTgt>
                                        </p:tgtEl>
                                        <p:attrNameLst>
                                          <p:attrName>style.visibility</p:attrName>
                                        </p:attrNameLst>
                                      </p:cBhvr>
                                      <p:to>
                                        <p:strVal val="visible"/>
                                      </p:to>
                                    </p:set>
                                    <p:anim calcmode="lin" valueType="num">
                                      <p:cBhvr additive="base">
                                        <p:cTn id="7" dur="500" fill="hold"/>
                                        <p:tgtEl>
                                          <p:spTgt spid="84995">
                                            <p:txEl>
                                              <p:charRg st="0" end="5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charRg st="0" end="56"/>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5">
                                            <p:txEl>
                                              <p:charRg st="56" end="105"/>
                                            </p:txEl>
                                          </p:spTgt>
                                        </p:tgtEl>
                                        <p:attrNameLst>
                                          <p:attrName>style.visibility</p:attrName>
                                        </p:attrNameLst>
                                      </p:cBhvr>
                                      <p:to>
                                        <p:strVal val="visible"/>
                                      </p:to>
                                    </p:set>
                                    <p:anim calcmode="lin" valueType="num">
                                      <p:cBhvr additive="base">
                                        <p:cTn id="13" dur="500" fill="hold"/>
                                        <p:tgtEl>
                                          <p:spTgt spid="84995">
                                            <p:txEl>
                                              <p:charRg st="56" end="10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5">
                                            <p:txEl>
                                              <p:charRg st="56" end="10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87042" name="Rectangle 2"/>
          <p:cNvSpPr>
            <a:spLocks noGrp="1"/>
          </p:cNvSpPr>
          <p:nvPr>
            <p:ph idx="1"/>
          </p:nvPr>
        </p:nvSpPr>
        <p:spPr>
          <a:xfrm>
            <a:off x="322263" y="1052513"/>
            <a:ext cx="8497887" cy="5256212"/>
          </a:xfrm>
        </p:spPr>
        <p:txBody>
          <a:bodyPr vert="horz" wrap="square" lIns="91440" tIns="45720" rIns="91440" bIns="45720" anchor="t" anchorCtr="0"/>
          <a:p>
            <a:pPr eaLnBrk="1" hangingPunct="1"/>
            <a:r>
              <a:rPr lang="zh-CN" altLang="en-US" dirty="0">
                <a:latin typeface="宋体" panose="02010600030101010101" pitchFamily="2" charset="-122"/>
              </a:rPr>
              <a:t>深度优先搜索并不能保证第一次搜索到的某个状态时的路径是到这个状态的最短路径。</a:t>
            </a:r>
            <a:r>
              <a:rPr lang="zh-CN" altLang="en-US" dirty="0"/>
              <a:t> </a:t>
            </a:r>
            <a:endParaRPr lang="zh-CN" altLang="en-US" dirty="0"/>
          </a:p>
          <a:p>
            <a:pPr eaLnBrk="1" hangingPunct="1"/>
            <a:r>
              <a:rPr lang="zh-CN" altLang="en-US" dirty="0">
                <a:latin typeface="宋体" panose="02010600030101010101" pitchFamily="2" charset="-122"/>
              </a:rPr>
              <a:t>对任何状态而言，以后的搜索有可能找到另一条通向它的路径。如果路径的长度对解题很关键的话，当算法多次搜索到同一个状态时，它应该保留最短路径。</a:t>
            </a:r>
            <a:r>
              <a:rPr lang="zh-CN" altLang="en-US" dirty="0"/>
              <a:t> </a:t>
            </a:r>
            <a:endParaRPr lang="zh-CN" altLang="en-US" dirty="0"/>
          </a:p>
        </p:txBody>
      </p:sp>
      <p:sp>
        <p:nvSpPr>
          <p:cNvPr id="96259"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5.3.3  </a:t>
            </a:r>
            <a:r>
              <a:rPr lang="zh-CN" altLang="en-US" sz="3600" b="0" dirty="0">
                <a:latin typeface="Times New Roman" panose="02020603050405020304" pitchFamily="18" charset="0"/>
                <a:ea typeface="黑体" panose="02010609060101010101" pitchFamily="2" charset="-122"/>
              </a:rPr>
              <a:t>深度优先搜索策略</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7042">
                                            <p:txEl>
                                              <p:charRg st="0" end="40"/>
                                            </p:txEl>
                                          </p:spTgt>
                                        </p:tgtEl>
                                        <p:attrNameLst>
                                          <p:attrName>style.visibility</p:attrName>
                                        </p:attrNameLst>
                                      </p:cBhvr>
                                      <p:to>
                                        <p:strVal val="visible"/>
                                      </p:to>
                                    </p:set>
                                    <p:anim calcmode="lin" valueType="num">
                                      <p:cBhvr additive="base">
                                        <p:cTn id="7" dur="500" fill="hold"/>
                                        <p:tgtEl>
                                          <p:spTgt spid="87042">
                                            <p:txEl>
                                              <p:charRg st="0" end="4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042">
                                            <p:txEl>
                                              <p:charRg st="0" end="4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042">
                                            <p:txEl>
                                              <p:charRg st="40" end="111"/>
                                            </p:txEl>
                                          </p:spTgt>
                                        </p:tgtEl>
                                        <p:attrNameLst>
                                          <p:attrName>style.visibility</p:attrName>
                                        </p:attrNameLst>
                                      </p:cBhvr>
                                      <p:to>
                                        <p:strVal val="visible"/>
                                      </p:to>
                                    </p:set>
                                    <p:anim calcmode="lin" valueType="num">
                                      <p:cBhvr additive="base">
                                        <p:cTn id="13" dur="500" fill="hold"/>
                                        <p:tgtEl>
                                          <p:spTgt spid="87042">
                                            <p:txEl>
                                              <p:charRg st="40" end="11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42">
                                            <p:txEl>
                                              <p:charRg st="40" end="1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标题 1"/>
          <p:cNvSpPr>
            <a:spLocks noGrp="1"/>
          </p:cNvSpPr>
          <p:nvPr>
            <p:ph type="title"/>
          </p:nvPr>
        </p:nvSpPr>
        <p:spPr/>
        <p:txBody>
          <a:bodyPr anchor="b" anchorCtr="0"/>
          <a:p>
            <a:endParaRPr lang="zh-CN" altLang="en-US"/>
          </a:p>
        </p:txBody>
      </p:sp>
      <p:pic>
        <p:nvPicPr>
          <p:cNvPr id="97282" name="内容占位符 3"/>
          <p:cNvPicPr>
            <a:picLocks noGrp="1" noChangeAspect="1"/>
          </p:cNvPicPr>
          <p:nvPr>
            <p:ph idx="1"/>
          </p:nvPr>
        </p:nvPicPr>
        <p:blipFill>
          <a:blip r:embed="rId1"/>
          <a:stretch>
            <a:fillRect/>
          </a:stretch>
        </p:blipFill>
        <p:spPr>
          <a:xfrm>
            <a:off x="1384300" y="908050"/>
            <a:ext cx="6373813" cy="5400675"/>
          </a:xfrm>
        </p:spPr>
      </p:pic>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1"/>
          <p:cNvSpPr>
            <a:spLocks noGrp="1"/>
          </p:cNvSpPr>
          <p:nvPr>
            <p:ph type="title"/>
          </p:nvPr>
        </p:nvSpPr>
        <p:spPr/>
        <p:txBody>
          <a:bodyPr anchor="b" anchorCtr="0"/>
          <a:p>
            <a:endParaRPr lang="zh-CN" altLang="en-US"/>
          </a:p>
        </p:txBody>
      </p:sp>
      <p:pic>
        <p:nvPicPr>
          <p:cNvPr id="98306" name="内容占位符 3"/>
          <p:cNvPicPr>
            <a:picLocks noGrp="1" noChangeAspect="1"/>
          </p:cNvPicPr>
          <p:nvPr>
            <p:ph idx="1"/>
          </p:nvPr>
        </p:nvPicPr>
        <p:blipFill>
          <a:blip r:embed="rId1"/>
          <a:stretch>
            <a:fillRect/>
          </a:stretch>
        </p:blipFill>
        <p:spPr>
          <a:xfrm>
            <a:off x="1162050" y="1050925"/>
            <a:ext cx="6819900" cy="5400675"/>
          </a:xfr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p:txBody>
          <a:bodyPr anchor="b" anchorCtr="0"/>
          <a:p>
            <a:endParaRPr lang="zh-CN" altLang="en-US"/>
          </a:p>
        </p:txBody>
      </p:sp>
      <p:pic>
        <p:nvPicPr>
          <p:cNvPr id="37890" name="内容占位符 2"/>
          <p:cNvPicPr>
            <a:picLocks noGrp="1" noChangeAspect="1"/>
          </p:cNvPicPr>
          <p:nvPr>
            <p:ph idx="1"/>
          </p:nvPr>
        </p:nvPicPr>
        <p:blipFill>
          <a:blip r:embed="rId1"/>
          <a:stretch>
            <a:fillRect/>
          </a:stretch>
        </p:blipFill>
        <p:spPr>
          <a:xfrm>
            <a:off x="157163" y="1323975"/>
            <a:ext cx="8859837" cy="4724400"/>
          </a:xfrm>
        </p:spPr>
      </p:pic>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1"/>
          <p:cNvSpPr>
            <a:spLocks noGrp="1"/>
          </p:cNvSpPr>
          <p:nvPr>
            <p:ph type="title"/>
          </p:nvPr>
        </p:nvSpPr>
        <p:spPr/>
        <p:txBody>
          <a:bodyPr anchor="b" anchorCtr="0"/>
          <a:p>
            <a:endParaRPr lang="zh-CN" altLang="en-US"/>
          </a:p>
        </p:txBody>
      </p:sp>
      <p:pic>
        <p:nvPicPr>
          <p:cNvPr id="98306" name="内容占位符 3"/>
          <p:cNvPicPr>
            <a:picLocks noGrp="1" noChangeAspect="1"/>
          </p:cNvPicPr>
          <p:nvPr>
            <p:ph idx="1"/>
          </p:nvPr>
        </p:nvPicPr>
        <p:blipFill>
          <a:blip r:embed="rId1"/>
          <a:stretch>
            <a:fillRect/>
          </a:stretch>
        </p:blipFill>
        <p:spPr>
          <a:xfrm>
            <a:off x="-108585" y="1549400"/>
            <a:ext cx="4806950" cy="3806825"/>
          </a:xfrm>
        </p:spPr>
      </p:pic>
      <p:pic>
        <p:nvPicPr>
          <p:cNvPr id="88066" name="内容占位符 3"/>
          <p:cNvPicPr>
            <a:picLocks noGrp="1" noChangeAspect="1"/>
          </p:cNvPicPr>
          <p:nvPr>
            <p:custDataLst>
              <p:tags r:id="rId2"/>
            </p:custDataLst>
          </p:nvPr>
        </p:nvPicPr>
        <p:blipFill>
          <a:blip r:embed="rId3"/>
          <a:stretch>
            <a:fillRect/>
          </a:stretch>
        </p:blipFill>
        <p:spPr>
          <a:xfrm>
            <a:off x="4572000" y="1628775"/>
            <a:ext cx="4786630" cy="3727450"/>
          </a:xfrm>
          <a:prstGeom prst="rect">
            <a:avLst/>
          </a:prstGeom>
          <a:noFill/>
          <a:ln w="9525">
            <a:noFill/>
          </a:ln>
        </p:spPr>
      </p:pic>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99330" name="Rectangle 2"/>
          <p:cNvSpPr>
            <a:spLocks noGrp="1"/>
          </p:cNvSpPr>
          <p:nvPr>
            <p:ph idx="1"/>
          </p:nvPr>
        </p:nvSpPr>
        <p:spPr/>
        <p:txBody>
          <a:bodyPr vert="horz" wrap="square" lIns="91440" tIns="45720" rIns="91440" bIns="45720" anchor="t" anchorCtr="0"/>
          <a:p>
            <a:pPr eaLnBrk="1" hangingPunct="1"/>
            <a:r>
              <a:rPr lang="zh-CN" altLang="en-US" b="1" dirty="0">
                <a:latin typeface="宋体" panose="02010600030101010101" pitchFamily="2" charset="-122"/>
              </a:rPr>
              <a:t>例</a:t>
            </a:r>
            <a:r>
              <a:rPr lang="en-US" altLang="zh-CN" b="1" dirty="0">
                <a:latin typeface="Times New Roman" panose="02020603050405020304" pitchFamily="18" charset="0"/>
              </a:rPr>
              <a:t>5.5</a:t>
            </a:r>
            <a:r>
              <a:rPr lang="en-US" altLang="zh-CN" dirty="0">
                <a:latin typeface="Times New Roman" panose="02020603050405020304" pitchFamily="18" charset="0"/>
              </a:rPr>
              <a:t>   </a:t>
            </a:r>
            <a:r>
              <a:rPr lang="zh-CN" altLang="en-US" b="1" dirty="0">
                <a:latin typeface="宋体" panose="02010600030101010101" pitchFamily="2" charset="-122"/>
              </a:rPr>
              <a:t>卒子穿阵问题</a:t>
            </a:r>
            <a:r>
              <a:rPr lang="zh-CN" altLang="en-US" dirty="0">
                <a:latin typeface="宋体" panose="02010600030101010101" pitchFamily="2" charset="-122"/>
              </a:rPr>
              <a:t>，要求一卒子从顶部通过下图所示的阵列到达底部。卒子行进中不可进入到代表敌兵驻守的区域（标注</a:t>
            </a:r>
            <a:r>
              <a:rPr lang="en-US" altLang="zh-CN" dirty="0">
                <a:latin typeface="Times New Roman" panose="02020603050405020304" pitchFamily="18" charset="0"/>
              </a:rPr>
              <a:t>1</a:t>
            </a:r>
            <a:r>
              <a:rPr lang="zh-CN" altLang="en-US" dirty="0">
                <a:latin typeface="宋体" panose="02010600030101010101" pitchFamily="2" charset="-122"/>
              </a:rPr>
              <a:t>），并不准后退。假定深度限制值为</a:t>
            </a:r>
            <a:r>
              <a:rPr lang="en-US" altLang="zh-CN" dirty="0">
                <a:latin typeface="Times New Roman" panose="02020603050405020304" pitchFamily="18" charset="0"/>
              </a:rPr>
              <a:t>5</a:t>
            </a:r>
            <a:r>
              <a:rPr lang="zh-CN" altLang="en-US" dirty="0">
                <a:latin typeface="宋体" panose="02010600030101010101" pitchFamily="2" charset="-122"/>
              </a:rPr>
              <a:t>。</a:t>
            </a:r>
            <a:r>
              <a:rPr lang="zh-CN" altLang="en-US" dirty="0"/>
              <a:t> </a:t>
            </a:r>
            <a:endParaRPr lang="zh-CN" altLang="en-US" dirty="0"/>
          </a:p>
        </p:txBody>
      </p:sp>
      <p:sp>
        <p:nvSpPr>
          <p:cNvPr id="99331"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5.3.3  </a:t>
            </a:r>
            <a:r>
              <a:rPr lang="zh-CN" altLang="en-US" sz="3600" b="0" dirty="0">
                <a:latin typeface="Times New Roman" panose="02020603050405020304" pitchFamily="18" charset="0"/>
                <a:ea typeface="黑体" panose="02010609060101010101" pitchFamily="2" charset="-122"/>
              </a:rPr>
              <a:t>深度优先搜索策略</a:t>
            </a:r>
            <a:endParaRPr lang="zh-CN" altLang="en-US" sz="3600" b="0" dirty="0">
              <a:latin typeface="Times New Roman" panose="02020603050405020304" pitchFamily="18" charset="0"/>
              <a:ea typeface="黑体" panose="02010609060101010101" pitchFamily="2" charset="-122"/>
            </a:endParaRPr>
          </a:p>
        </p:txBody>
      </p:sp>
      <p:sp>
        <p:nvSpPr>
          <p:cNvPr id="99332" name="Rectangle 5"/>
          <p:cNvSpPr/>
          <p:nvPr/>
        </p:nvSpPr>
        <p:spPr>
          <a:xfrm>
            <a:off x="2962275" y="2743200"/>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pic>
        <p:nvPicPr>
          <p:cNvPr id="88068" name="Picture 4"/>
          <p:cNvPicPr>
            <a:picLocks noChangeAspect="1"/>
          </p:cNvPicPr>
          <p:nvPr/>
        </p:nvPicPr>
        <p:blipFill>
          <a:blip r:embed="rId1"/>
          <a:srcRect b="12799"/>
          <a:stretch>
            <a:fillRect/>
          </a:stretch>
        </p:blipFill>
        <p:spPr>
          <a:xfrm>
            <a:off x="1676400" y="3230563"/>
            <a:ext cx="5715000" cy="2636837"/>
          </a:xfrm>
          <a:prstGeom prst="rect">
            <a:avLst/>
          </a:prstGeom>
          <a:gradFill rotWithShape="0">
            <a:gsLst>
              <a:gs pos="0">
                <a:srgbClr val="FFFFFF"/>
              </a:gs>
              <a:gs pos="100000">
                <a:srgbClr val="CCFFFF"/>
              </a:gs>
            </a:gsLst>
            <a:path path="shape">
              <a:fillToRect l="50000" t="50000" r="50000" b="50000"/>
            </a:path>
            <a:tileRect/>
          </a:gradFill>
          <a:ln w="9525">
            <a:noFill/>
          </a:ln>
        </p:spPr>
      </p:pic>
      <p:sp>
        <p:nvSpPr>
          <p:cNvPr id="99334" name="Text Box 6"/>
          <p:cNvSpPr txBox="1"/>
          <p:nvPr/>
        </p:nvSpPr>
        <p:spPr>
          <a:xfrm>
            <a:off x="2051050" y="6056313"/>
            <a:ext cx="4343400" cy="396875"/>
          </a:xfrm>
          <a:prstGeom prst="rect">
            <a:avLst/>
          </a:prstGeom>
          <a:noFill/>
          <a:ln w="9525">
            <a:noFill/>
          </a:ln>
        </p:spPr>
        <p:txBody>
          <a:bodyPr anchor="t" anchorCtr="0">
            <a:spAutoFit/>
          </a:bodyPr>
          <a:p>
            <a:pPr algn="ctr">
              <a:spcBef>
                <a:spcPct val="50000"/>
              </a:spcBef>
            </a:pPr>
            <a:r>
              <a:rPr lang="en-US" altLang="zh-CN" sz="2000" b="1" dirty="0">
                <a:latin typeface="Times New Roman" panose="02020603050405020304" pitchFamily="18" charset="0"/>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阵列图</a:t>
            </a:r>
            <a:r>
              <a:rPr lang="zh-CN" altLang="en-US" sz="2000" b="1" dirty="0">
                <a:latin typeface="Arial" panose="020B0604020202020204" pitchFamily="34" charset="0"/>
                <a:ea typeface="宋体" panose="02010600030101010101" pitchFamily="2" charset="-122"/>
              </a:rPr>
              <a:t> </a:t>
            </a:r>
            <a:endParaRPr lang="zh-CN" altLang="en-US" sz="20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068"/>
                                        </p:tgtEl>
                                        <p:attrNameLst>
                                          <p:attrName>style.visibility</p:attrName>
                                        </p:attrNameLst>
                                      </p:cBhvr>
                                      <p:to>
                                        <p:strVal val="visible"/>
                                      </p:to>
                                    </p:set>
                                    <p:animEffect transition="in" filter="dissolve">
                                      <p:cBhvr>
                                        <p:cTn id="7" dur="5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00354" name="Rectangle 2"/>
          <p:cNvSpPr>
            <a:spLocks noGrp="1"/>
          </p:cNvSpPr>
          <p:nvPr>
            <p:ph idx="1"/>
          </p:nvPr>
        </p:nvSpPr>
        <p:spPr/>
        <p:txBody>
          <a:bodyPr vert="horz" wrap="square" lIns="91440" tIns="45720" rIns="91440" bIns="45720" anchor="t" anchorCtr="0"/>
          <a:p>
            <a:pPr eaLnBrk="1" hangingPunct="1"/>
            <a:endParaRPr lang="zh-CN" altLang="zh-CN" dirty="0"/>
          </a:p>
        </p:txBody>
      </p:sp>
      <p:sp>
        <p:nvSpPr>
          <p:cNvPr id="100355"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5.3.3  </a:t>
            </a:r>
            <a:r>
              <a:rPr lang="zh-CN" altLang="en-US" sz="3600" b="0" dirty="0">
                <a:latin typeface="Times New Roman" panose="02020603050405020304" pitchFamily="18" charset="0"/>
                <a:ea typeface="黑体" panose="02010609060101010101" pitchFamily="2" charset="-122"/>
              </a:rPr>
              <a:t>深度优先搜索策略</a:t>
            </a:r>
            <a:endParaRPr lang="zh-CN" altLang="en-US" sz="3600" b="0" dirty="0">
              <a:latin typeface="Times New Roman" panose="02020603050405020304" pitchFamily="18" charset="0"/>
              <a:ea typeface="黑体" panose="02010609060101010101" pitchFamily="2" charset="-122"/>
            </a:endParaRPr>
          </a:p>
        </p:txBody>
      </p:sp>
      <p:sp>
        <p:nvSpPr>
          <p:cNvPr id="100356" name="Rectangle 5"/>
          <p:cNvSpPr/>
          <p:nvPr/>
        </p:nvSpPr>
        <p:spPr>
          <a:xfrm>
            <a:off x="1981200" y="1057275"/>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89095" name="Line 7"/>
          <p:cNvSpPr/>
          <p:nvPr/>
        </p:nvSpPr>
        <p:spPr>
          <a:xfrm>
            <a:off x="5257800" y="1371600"/>
            <a:ext cx="457200" cy="381000"/>
          </a:xfrm>
          <a:prstGeom prst="line">
            <a:avLst/>
          </a:prstGeom>
          <a:ln w="38100" cap="flat" cmpd="sng">
            <a:solidFill>
              <a:schemeClr val="accent2"/>
            </a:solidFill>
            <a:prstDash val="solid"/>
            <a:round/>
            <a:headEnd type="none" w="med" len="med"/>
            <a:tailEnd type="triangle" w="med" len="med"/>
          </a:ln>
        </p:spPr>
      </p:sp>
      <p:sp>
        <p:nvSpPr>
          <p:cNvPr id="89096" name="Line 8"/>
          <p:cNvSpPr/>
          <p:nvPr/>
        </p:nvSpPr>
        <p:spPr>
          <a:xfrm>
            <a:off x="6464300" y="2133600"/>
            <a:ext cx="254000" cy="304800"/>
          </a:xfrm>
          <a:prstGeom prst="line">
            <a:avLst/>
          </a:prstGeom>
          <a:ln w="38100" cap="flat" cmpd="sng">
            <a:solidFill>
              <a:schemeClr val="accent2"/>
            </a:solidFill>
            <a:prstDash val="solid"/>
            <a:round/>
            <a:headEnd type="none" w="med" len="med"/>
            <a:tailEnd type="triangle" w="med" len="med"/>
          </a:ln>
        </p:spPr>
      </p:sp>
      <p:sp>
        <p:nvSpPr>
          <p:cNvPr id="89097" name="Line 9"/>
          <p:cNvSpPr/>
          <p:nvPr/>
        </p:nvSpPr>
        <p:spPr>
          <a:xfrm>
            <a:off x="7543800" y="2819400"/>
            <a:ext cx="609600" cy="457200"/>
          </a:xfrm>
          <a:prstGeom prst="line">
            <a:avLst/>
          </a:prstGeom>
          <a:ln w="38100" cap="flat" cmpd="sng">
            <a:solidFill>
              <a:schemeClr val="accent2"/>
            </a:solidFill>
            <a:prstDash val="solid"/>
            <a:round/>
            <a:headEnd type="none" w="med" len="med"/>
            <a:tailEnd type="triangle" w="med" len="med"/>
          </a:ln>
        </p:spPr>
      </p:sp>
      <p:sp>
        <p:nvSpPr>
          <p:cNvPr id="89104" name="Line 16"/>
          <p:cNvSpPr/>
          <p:nvPr/>
        </p:nvSpPr>
        <p:spPr>
          <a:xfrm>
            <a:off x="8153400" y="3733800"/>
            <a:ext cx="0" cy="457200"/>
          </a:xfrm>
          <a:prstGeom prst="line">
            <a:avLst/>
          </a:prstGeom>
          <a:ln w="38100" cap="flat" cmpd="sng">
            <a:solidFill>
              <a:schemeClr val="accent2"/>
            </a:solidFill>
            <a:prstDash val="solid"/>
            <a:round/>
            <a:headEnd type="none" w="med" len="med"/>
            <a:tailEnd type="triangle" w="med" len="med"/>
          </a:ln>
        </p:spPr>
      </p:sp>
      <p:sp>
        <p:nvSpPr>
          <p:cNvPr id="89105" name="Line 17"/>
          <p:cNvSpPr/>
          <p:nvPr/>
        </p:nvSpPr>
        <p:spPr>
          <a:xfrm>
            <a:off x="8267700" y="4648200"/>
            <a:ext cx="0" cy="533400"/>
          </a:xfrm>
          <a:prstGeom prst="line">
            <a:avLst/>
          </a:prstGeom>
          <a:ln w="38100" cap="flat" cmpd="sng">
            <a:solidFill>
              <a:schemeClr val="accent2"/>
            </a:solidFill>
            <a:prstDash val="solid"/>
            <a:round/>
            <a:headEnd type="none" w="med" len="med"/>
            <a:tailEnd type="triangle" w="med" len="med"/>
          </a:ln>
        </p:spPr>
      </p:sp>
      <p:sp>
        <p:nvSpPr>
          <p:cNvPr id="89107" name="Text Box 19"/>
          <p:cNvSpPr txBox="1"/>
          <p:nvPr/>
        </p:nvSpPr>
        <p:spPr>
          <a:xfrm>
            <a:off x="4267200" y="5307013"/>
            <a:ext cx="2895600" cy="788987"/>
          </a:xfrm>
          <a:prstGeom prst="rect">
            <a:avLst/>
          </a:prstGeom>
          <a:gradFill rotWithShape="0">
            <a:gsLst>
              <a:gs pos="0">
                <a:srgbClr val="FFFF99"/>
              </a:gs>
              <a:gs pos="50000">
                <a:schemeClr val="bg1"/>
              </a:gs>
              <a:gs pos="100000">
                <a:srgbClr val="FFFF99"/>
              </a:gs>
            </a:gsLst>
            <a:lin ang="5400000" scaled="1"/>
            <a:tileRect/>
          </a:gradFill>
          <a:ln w="9525" cap="flat" cmpd="sng">
            <a:solidFill>
              <a:srgbClr val="FF6600"/>
            </a:solidFill>
            <a:prstDash val="solid"/>
            <a:miter/>
            <a:headEnd type="none" w="med" len="med"/>
            <a:tailEnd type="none" w="med" len="med"/>
          </a:ln>
        </p:spPr>
        <p:txBody>
          <a:bodyPr anchor="t" anchorCtr="0">
            <a:spAutoFit/>
          </a:bodyPr>
          <a:p>
            <a:pPr>
              <a:spcBef>
                <a:spcPct val="50000"/>
              </a:spcBef>
              <a:buSzTx/>
            </a:pPr>
            <a:r>
              <a:rPr lang="en-US" altLang="zh-CN">
                <a:latin typeface="Times New Roman" panose="02020603050405020304" pitchFamily="18" charset="0"/>
                <a:ea typeface="宋体" panose="02010600030101010101" pitchFamily="2" charset="-122"/>
              </a:rPr>
              <a:t>open</a:t>
            </a:r>
            <a:r>
              <a:rPr lang="zh-CN" altLang="en-US">
                <a:latin typeface="宋体" panose="02010600030101010101" pitchFamily="2" charset="-122"/>
                <a:ea typeface="宋体" panose="02010600030101010101" pitchFamily="2" charset="-122"/>
              </a:rPr>
              <a:t>表：</a:t>
            </a:r>
            <a:r>
              <a:rPr lang="en-US" altLang="zh-CN">
                <a:latin typeface="宋体" panose="02010600030101010101" pitchFamily="2" charset="-122"/>
                <a:ea typeface="宋体" panose="02010600030101010101" pitchFamily="2" charset="-122"/>
              </a:rPr>
              <a:t>S</a:t>
            </a:r>
            <a:r>
              <a:rPr lang="en-US" altLang="zh-CN" baseline="-25000">
                <a:latin typeface="宋体" panose="02010600030101010101" pitchFamily="2" charset="-122"/>
                <a:ea typeface="宋体" panose="02010600030101010101" pitchFamily="2" charset="-122"/>
              </a:rPr>
              <a:t>17</a:t>
            </a:r>
            <a:r>
              <a:rPr lang="zh-CN" altLang="en-US">
                <a:latin typeface="宋体" panose="02010600030101010101" pitchFamily="2" charset="-122"/>
                <a:ea typeface="宋体" panose="02010600030101010101" pitchFamily="2" charset="-122"/>
              </a:rPr>
              <a:t>、</a:t>
            </a:r>
            <a:r>
              <a:rPr lang="en-US" altLang="zh-CN">
                <a:latin typeface="宋体" panose="02010600030101010101" pitchFamily="2" charset="-122"/>
                <a:ea typeface="宋体" panose="02010600030101010101" pitchFamily="2" charset="-122"/>
              </a:rPr>
              <a:t>S</a:t>
            </a:r>
            <a:r>
              <a:rPr lang="en-US" altLang="zh-CN" baseline="-25000">
                <a:latin typeface="宋体" panose="02010600030101010101" pitchFamily="2" charset="-122"/>
                <a:ea typeface="宋体" panose="02010600030101010101" pitchFamily="2" charset="-122"/>
              </a:rPr>
              <a:t>18</a:t>
            </a:r>
            <a:endParaRPr lang="en-US" altLang="zh-CN">
              <a:latin typeface="宋体" panose="02010600030101010101" pitchFamily="2" charset="-122"/>
              <a:ea typeface="宋体" panose="02010600030101010101" pitchFamily="2" charset="-122"/>
            </a:endParaRPr>
          </a:p>
          <a:p>
            <a:pPr>
              <a:spcBef>
                <a:spcPct val="50000"/>
              </a:spcBef>
              <a:buSzTx/>
            </a:pPr>
            <a:r>
              <a:rPr lang="en-US" altLang="zh-CN">
                <a:latin typeface="Times New Roman" panose="02020603050405020304" pitchFamily="18" charset="0"/>
                <a:ea typeface="宋体" panose="02010600030101010101" pitchFamily="2" charset="-122"/>
              </a:rPr>
              <a:t>closed</a:t>
            </a:r>
            <a:r>
              <a:rPr lang="zh-CN" altLang="en-US">
                <a:latin typeface="宋体" panose="02010600030101010101" pitchFamily="2" charset="-122"/>
                <a:ea typeface="宋体" panose="02010600030101010101" pitchFamily="2" charset="-122"/>
              </a:rPr>
              <a:t>表：</a:t>
            </a:r>
            <a:r>
              <a:rPr lang="en-US" altLang="zh-CN">
                <a:latin typeface="宋体" panose="02010600030101010101" pitchFamily="2" charset="-122"/>
                <a:ea typeface="宋体" panose="02010600030101010101" pitchFamily="2" charset="-122"/>
              </a:rPr>
              <a:t>S</a:t>
            </a:r>
            <a:r>
              <a:rPr lang="en-US" altLang="zh-CN" baseline="-25000">
                <a:latin typeface="宋体" panose="02010600030101010101" pitchFamily="2" charset="-122"/>
                <a:ea typeface="宋体" panose="02010600030101010101" pitchFamily="2" charset="-122"/>
              </a:rPr>
              <a:t>0</a:t>
            </a:r>
            <a:r>
              <a:rPr lang="zh-CN" altLang="en-US">
                <a:latin typeface="宋体" panose="02010600030101010101" pitchFamily="2" charset="-122"/>
                <a:ea typeface="宋体" panose="02010600030101010101" pitchFamily="2" charset="-122"/>
              </a:rPr>
              <a:t>～</a:t>
            </a:r>
            <a:r>
              <a:rPr lang="en-US" altLang="zh-CN">
                <a:latin typeface="宋体" panose="02010600030101010101" pitchFamily="2" charset="-122"/>
                <a:ea typeface="宋体" panose="02010600030101010101" pitchFamily="2" charset="-122"/>
              </a:rPr>
              <a:t>S</a:t>
            </a:r>
            <a:r>
              <a:rPr lang="en-US" altLang="zh-CN" baseline="-25000">
                <a:latin typeface="宋体" panose="02010600030101010101" pitchFamily="2" charset="-122"/>
                <a:ea typeface="宋体" panose="02010600030101010101" pitchFamily="2" charset="-122"/>
              </a:rPr>
              <a:t>16</a:t>
            </a:r>
            <a:r>
              <a:rPr lang="en-US" altLang="zh-CN">
                <a:latin typeface="Arial" panose="020B0604020202020204" pitchFamily="34" charset="0"/>
                <a:ea typeface="宋体" panose="02010600030101010101" pitchFamily="2" charset="-122"/>
              </a:rPr>
              <a:t> </a:t>
            </a:r>
            <a:endParaRPr lang="en-US" altLang="zh-CN">
              <a:latin typeface="Arial" panose="020B0604020202020204" pitchFamily="34" charset="0"/>
              <a:ea typeface="宋体" panose="02010600030101010101" pitchFamily="2" charset="-122"/>
            </a:endParaRPr>
          </a:p>
        </p:txBody>
      </p:sp>
      <p:grpSp>
        <p:nvGrpSpPr>
          <p:cNvPr id="100363" name="Group 21"/>
          <p:cNvGrpSpPr>
            <a:grpSpLocks noChangeAspect="1"/>
          </p:cNvGrpSpPr>
          <p:nvPr/>
        </p:nvGrpSpPr>
        <p:grpSpPr>
          <a:xfrm>
            <a:off x="228600" y="914400"/>
            <a:ext cx="8686800" cy="5626100"/>
            <a:chOff x="144" y="576"/>
            <a:chExt cx="5472" cy="3544"/>
          </a:xfrm>
        </p:grpSpPr>
        <p:sp>
          <p:nvSpPr>
            <p:cNvPr id="100364" name="AutoShape 20"/>
            <p:cNvSpPr>
              <a:spLocks noChangeAspect="1" noTextEdit="1"/>
            </p:cNvSpPr>
            <p:nvPr/>
          </p:nvSpPr>
          <p:spPr>
            <a:xfrm>
              <a:off x="144" y="576"/>
              <a:ext cx="5472" cy="3504"/>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p>
              <a:endParaRPr lang="zh-CN" altLang="en-US">
                <a:latin typeface="Arial" panose="020B0604020202020204" pitchFamily="34" charset="0"/>
                <a:ea typeface="宋体" panose="02010600030101010101" pitchFamily="2" charset="-122"/>
              </a:endParaRPr>
            </a:p>
          </p:txBody>
        </p:sp>
        <p:sp>
          <p:nvSpPr>
            <p:cNvPr id="100365" name="Oval 22"/>
            <p:cNvSpPr/>
            <p:nvPr/>
          </p:nvSpPr>
          <p:spPr>
            <a:xfrm>
              <a:off x="2817" y="579"/>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100366" name="Group 25"/>
            <p:cNvGrpSpPr/>
            <p:nvPr/>
          </p:nvGrpSpPr>
          <p:grpSpPr>
            <a:xfrm>
              <a:off x="3198" y="680"/>
              <a:ext cx="160" cy="131"/>
              <a:chOff x="3198" y="680"/>
              <a:chExt cx="160" cy="131"/>
            </a:xfrm>
          </p:grpSpPr>
          <p:sp>
            <p:nvSpPr>
              <p:cNvPr id="100367" name="Rectangle 23"/>
              <p:cNvSpPr/>
              <p:nvPr/>
            </p:nvSpPr>
            <p:spPr>
              <a:xfrm>
                <a:off x="3276" y="736"/>
                <a:ext cx="82"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100368" name="Rectangle 24"/>
              <p:cNvSpPr/>
              <p:nvPr/>
            </p:nvSpPr>
            <p:spPr>
              <a:xfrm>
                <a:off x="3198" y="680"/>
                <a:ext cx="141"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sp>
          <p:nvSpPr>
            <p:cNvPr id="100369" name="Oval 26"/>
            <p:cNvSpPr/>
            <p:nvPr/>
          </p:nvSpPr>
          <p:spPr>
            <a:xfrm>
              <a:off x="3389" y="1071"/>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370" name="Oval 27"/>
            <p:cNvSpPr/>
            <p:nvPr/>
          </p:nvSpPr>
          <p:spPr>
            <a:xfrm>
              <a:off x="1718" y="1071"/>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371" name="Oval 28"/>
            <p:cNvSpPr/>
            <p:nvPr/>
          </p:nvSpPr>
          <p:spPr>
            <a:xfrm>
              <a:off x="149" y="1116"/>
              <a:ext cx="807"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372" name="Oval 29"/>
            <p:cNvSpPr/>
            <p:nvPr/>
          </p:nvSpPr>
          <p:spPr>
            <a:xfrm>
              <a:off x="4793" y="1071"/>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100373" name="Group 32"/>
            <p:cNvGrpSpPr/>
            <p:nvPr/>
          </p:nvGrpSpPr>
          <p:grpSpPr>
            <a:xfrm>
              <a:off x="838" y="804"/>
              <a:ext cx="2011" cy="357"/>
              <a:chOff x="838" y="804"/>
              <a:chExt cx="2011" cy="357"/>
            </a:xfrm>
          </p:grpSpPr>
          <p:sp>
            <p:nvSpPr>
              <p:cNvPr id="100374" name="Line 30"/>
              <p:cNvSpPr/>
              <p:nvPr/>
            </p:nvSpPr>
            <p:spPr>
              <a:xfrm flipH="1">
                <a:off x="927" y="804"/>
                <a:ext cx="1922" cy="324"/>
              </a:xfrm>
              <a:prstGeom prst="line">
                <a:avLst/>
              </a:prstGeom>
              <a:ln w="14288" cap="flat" cmpd="sng">
                <a:solidFill>
                  <a:srgbClr val="000000"/>
                </a:solidFill>
                <a:prstDash val="solid"/>
                <a:round/>
                <a:headEnd type="none" w="med" len="med"/>
                <a:tailEnd type="none" w="med" len="med"/>
              </a:ln>
            </p:spPr>
          </p:sp>
          <p:sp>
            <p:nvSpPr>
              <p:cNvPr id="100375" name="Freeform 31"/>
              <p:cNvSpPr/>
              <p:nvPr/>
            </p:nvSpPr>
            <p:spPr>
              <a:xfrm>
                <a:off x="838" y="1096"/>
                <a:ext cx="106" cy="65"/>
              </a:xfrm>
              <a:custGeom>
                <a:avLst/>
                <a:gdLst/>
                <a:ahLst/>
                <a:cxnLst>
                  <a:cxn ang="0">
                    <a:pos x="83" y="0"/>
                  </a:cxn>
                  <a:cxn ang="0">
                    <a:pos x="0" y="48"/>
                  </a:cxn>
                  <a:cxn ang="0">
                    <a:pos x="106" y="65"/>
                  </a:cxn>
                  <a:cxn ang="0">
                    <a:pos x="83" y="0"/>
                  </a:cxn>
                </a:cxnLst>
                <a:pathLst>
                  <a:path w="106" h="65">
                    <a:moveTo>
                      <a:pt x="83" y="0"/>
                    </a:moveTo>
                    <a:lnTo>
                      <a:pt x="0" y="48"/>
                    </a:lnTo>
                    <a:lnTo>
                      <a:pt x="106" y="65"/>
                    </a:lnTo>
                    <a:lnTo>
                      <a:pt x="83" y="0"/>
                    </a:lnTo>
                    <a:close/>
                  </a:path>
                </a:pathLst>
              </a:custGeom>
              <a:solidFill>
                <a:srgbClr val="000000"/>
              </a:solidFill>
              <a:ln w="9525">
                <a:noFill/>
              </a:ln>
            </p:spPr>
            <p:txBody>
              <a:bodyPr/>
              <a:p>
                <a:endParaRPr lang="zh-CN" altLang="en-US"/>
              </a:p>
            </p:txBody>
          </p:sp>
        </p:grpSp>
        <p:grpSp>
          <p:nvGrpSpPr>
            <p:cNvPr id="100376" name="Group 35"/>
            <p:cNvGrpSpPr/>
            <p:nvPr/>
          </p:nvGrpSpPr>
          <p:grpSpPr>
            <a:xfrm>
              <a:off x="2377" y="848"/>
              <a:ext cx="586" cy="268"/>
              <a:chOff x="2377" y="848"/>
              <a:chExt cx="586" cy="268"/>
            </a:xfrm>
          </p:grpSpPr>
          <p:sp>
            <p:nvSpPr>
              <p:cNvPr id="100377" name="Line 33"/>
              <p:cNvSpPr/>
              <p:nvPr/>
            </p:nvSpPr>
            <p:spPr>
              <a:xfrm flipH="1">
                <a:off x="2453" y="848"/>
                <a:ext cx="510" cy="234"/>
              </a:xfrm>
              <a:prstGeom prst="line">
                <a:avLst/>
              </a:prstGeom>
              <a:ln w="14288" cap="flat" cmpd="sng">
                <a:solidFill>
                  <a:srgbClr val="000000"/>
                </a:solidFill>
                <a:prstDash val="solid"/>
                <a:round/>
                <a:headEnd type="none" w="med" len="med"/>
                <a:tailEnd type="none" w="med" len="med"/>
              </a:ln>
            </p:spPr>
          </p:sp>
          <p:sp>
            <p:nvSpPr>
              <p:cNvPr id="100378" name="Freeform 34"/>
              <p:cNvSpPr/>
              <p:nvPr/>
            </p:nvSpPr>
            <p:spPr>
              <a:xfrm>
                <a:off x="2377" y="1052"/>
                <a:ext cx="107" cy="64"/>
              </a:xfrm>
              <a:custGeom>
                <a:avLst/>
                <a:gdLst/>
                <a:ahLst/>
                <a:cxnLst>
                  <a:cxn ang="0">
                    <a:pos x="55" y="0"/>
                  </a:cxn>
                  <a:cxn ang="0">
                    <a:pos x="0" y="64"/>
                  </a:cxn>
                  <a:cxn ang="0">
                    <a:pos x="107" y="55"/>
                  </a:cxn>
                  <a:cxn ang="0">
                    <a:pos x="55" y="0"/>
                  </a:cxn>
                </a:cxnLst>
                <a:pathLst>
                  <a:path w="107" h="64">
                    <a:moveTo>
                      <a:pt x="55" y="0"/>
                    </a:moveTo>
                    <a:lnTo>
                      <a:pt x="0" y="64"/>
                    </a:lnTo>
                    <a:lnTo>
                      <a:pt x="107" y="55"/>
                    </a:lnTo>
                    <a:lnTo>
                      <a:pt x="55" y="0"/>
                    </a:lnTo>
                    <a:close/>
                  </a:path>
                </a:pathLst>
              </a:custGeom>
              <a:solidFill>
                <a:srgbClr val="000000"/>
              </a:solidFill>
              <a:ln w="9525">
                <a:noFill/>
              </a:ln>
            </p:spPr>
            <p:txBody>
              <a:bodyPr/>
              <a:p>
                <a:endParaRPr lang="zh-CN" altLang="en-US"/>
              </a:p>
            </p:txBody>
          </p:sp>
        </p:grpSp>
        <p:grpSp>
          <p:nvGrpSpPr>
            <p:cNvPr id="100379" name="Group 38"/>
            <p:cNvGrpSpPr/>
            <p:nvPr/>
          </p:nvGrpSpPr>
          <p:grpSpPr>
            <a:xfrm>
              <a:off x="3330" y="887"/>
              <a:ext cx="253" cy="220"/>
              <a:chOff x="3330" y="887"/>
              <a:chExt cx="253" cy="220"/>
            </a:xfrm>
          </p:grpSpPr>
          <p:sp>
            <p:nvSpPr>
              <p:cNvPr id="100380" name="Line 36"/>
              <p:cNvSpPr/>
              <p:nvPr/>
            </p:nvSpPr>
            <p:spPr>
              <a:xfrm>
                <a:off x="3330" y="887"/>
                <a:ext cx="195" cy="171"/>
              </a:xfrm>
              <a:prstGeom prst="line">
                <a:avLst/>
              </a:prstGeom>
              <a:ln w="14288" cap="flat" cmpd="sng">
                <a:solidFill>
                  <a:srgbClr val="000000"/>
                </a:solidFill>
                <a:prstDash val="solid"/>
                <a:round/>
                <a:headEnd type="none" w="med" len="med"/>
                <a:tailEnd type="none" w="med" len="med"/>
              </a:ln>
            </p:spPr>
          </p:sp>
          <p:sp>
            <p:nvSpPr>
              <p:cNvPr id="100381" name="Freeform 37"/>
              <p:cNvSpPr/>
              <p:nvPr/>
            </p:nvSpPr>
            <p:spPr>
              <a:xfrm>
                <a:off x="3484" y="1035"/>
                <a:ext cx="99" cy="72"/>
              </a:xfrm>
              <a:custGeom>
                <a:avLst/>
                <a:gdLst/>
                <a:ahLst/>
                <a:cxnLst>
                  <a:cxn ang="0">
                    <a:pos x="0" y="41"/>
                  </a:cxn>
                  <a:cxn ang="0">
                    <a:pos x="99" y="72"/>
                  </a:cxn>
                  <a:cxn ang="0">
                    <a:pos x="74" y="0"/>
                  </a:cxn>
                  <a:cxn ang="0">
                    <a:pos x="0" y="41"/>
                  </a:cxn>
                </a:cxnLst>
                <a:pathLst>
                  <a:path w="99" h="72">
                    <a:moveTo>
                      <a:pt x="0" y="41"/>
                    </a:moveTo>
                    <a:lnTo>
                      <a:pt x="99" y="72"/>
                    </a:lnTo>
                    <a:lnTo>
                      <a:pt x="74" y="0"/>
                    </a:lnTo>
                    <a:lnTo>
                      <a:pt x="0" y="41"/>
                    </a:lnTo>
                    <a:close/>
                  </a:path>
                </a:pathLst>
              </a:custGeom>
              <a:solidFill>
                <a:srgbClr val="000000"/>
              </a:solidFill>
              <a:ln w="9525">
                <a:noFill/>
              </a:ln>
            </p:spPr>
            <p:txBody>
              <a:bodyPr/>
              <a:p>
                <a:endParaRPr lang="zh-CN" altLang="en-US"/>
              </a:p>
            </p:txBody>
          </p:sp>
        </p:grpSp>
        <p:grpSp>
          <p:nvGrpSpPr>
            <p:cNvPr id="100382" name="Group 41"/>
            <p:cNvGrpSpPr/>
            <p:nvPr/>
          </p:nvGrpSpPr>
          <p:grpSpPr>
            <a:xfrm>
              <a:off x="3633" y="765"/>
              <a:ext cx="1235" cy="383"/>
              <a:chOff x="3633" y="765"/>
              <a:chExt cx="1235" cy="383"/>
            </a:xfrm>
          </p:grpSpPr>
          <p:sp>
            <p:nvSpPr>
              <p:cNvPr id="100383" name="Line 39"/>
              <p:cNvSpPr/>
              <p:nvPr/>
            </p:nvSpPr>
            <p:spPr>
              <a:xfrm>
                <a:off x="3633" y="765"/>
                <a:ext cx="1151" cy="352"/>
              </a:xfrm>
              <a:prstGeom prst="line">
                <a:avLst/>
              </a:prstGeom>
              <a:ln w="14288" cap="flat" cmpd="sng">
                <a:solidFill>
                  <a:srgbClr val="000000"/>
                </a:solidFill>
                <a:prstDash val="solid"/>
                <a:round/>
                <a:headEnd type="none" w="med" len="med"/>
                <a:tailEnd type="none" w="med" len="med"/>
              </a:ln>
            </p:spPr>
          </p:sp>
          <p:sp>
            <p:nvSpPr>
              <p:cNvPr id="100384" name="Freeform 40"/>
              <p:cNvSpPr/>
              <p:nvPr/>
            </p:nvSpPr>
            <p:spPr>
              <a:xfrm>
                <a:off x="4761" y="1086"/>
                <a:ext cx="107" cy="62"/>
              </a:xfrm>
              <a:custGeom>
                <a:avLst/>
                <a:gdLst/>
                <a:ahLst/>
                <a:cxnLst>
                  <a:cxn ang="0">
                    <a:pos x="0" y="62"/>
                  </a:cxn>
                  <a:cxn ang="0">
                    <a:pos x="107" y="58"/>
                  </a:cxn>
                  <a:cxn ang="0">
                    <a:pos x="38" y="0"/>
                  </a:cxn>
                  <a:cxn ang="0">
                    <a:pos x="0" y="62"/>
                  </a:cxn>
                </a:cxnLst>
                <a:pathLst>
                  <a:path w="107" h="62">
                    <a:moveTo>
                      <a:pt x="0" y="62"/>
                    </a:moveTo>
                    <a:lnTo>
                      <a:pt x="107" y="58"/>
                    </a:lnTo>
                    <a:lnTo>
                      <a:pt x="38" y="0"/>
                    </a:lnTo>
                    <a:lnTo>
                      <a:pt x="0" y="62"/>
                    </a:lnTo>
                    <a:close/>
                  </a:path>
                </a:pathLst>
              </a:custGeom>
              <a:solidFill>
                <a:srgbClr val="000000"/>
              </a:solidFill>
              <a:ln w="9525">
                <a:noFill/>
              </a:ln>
            </p:spPr>
            <p:txBody>
              <a:bodyPr/>
              <a:p>
                <a:endParaRPr lang="zh-CN" altLang="en-US"/>
              </a:p>
            </p:txBody>
          </p:sp>
        </p:grpSp>
        <p:grpSp>
          <p:nvGrpSpPr>
            <p:cNvPr id="100385" name="Group 44"/>
            <p:cNvGrpSpPr/>
            <p:nvPr/>
          </p:nvGrpSpPr>
          <p:grpSpPr>
            <a:xfrm>
              <a:off x="508" y="1207"/>
              <a:ext cx="154" cy="130"/>
              <a:chOff x="508" y="1207"/>
              <a:chExt cx="154" cy="130"/>
            </a:xfrm>
          </p:grpSpPr>
          <p:sp>
            <p:nvSpPr>
              <p:cNvPr id="100386" name="Rectangle 42"/>
              <p:cNvSpPr/>
              <p:nvPr/>
            </p:nvSpPr>
            <p:spPr>
              <a:xfrm>
                <a:off x="579" y="1262"/>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387" name="Rectangle 43"/>
              <p:cNvSpPr/>
              <p:nvPr/>
            </p:nvSpPr>
            <p:spPr>
              <a:xfrm>
                <a:off x="508" y="1207"/>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388" name="Group 50"/>
            <p:cNvGrpSpPr/>
            <p:nvPr/>
          </p:nvGrpSpPr>
          <p:grpSpPr>
            <a:xfrm>
              <a:off x="451" y="1299"/>
              <a:ext cx="296" cy="127"/>
              <a:chOff x="451" y="1299"/>
              <a:chExt cx="296" cy="127"/>
            </a:xfrm>
          </p:grpSpPr>
          <p:sp>
            <p:nvSpPr>
              <p:cNvPr id="100389" name="Rectangle 45"/>
              <p:cNvSpPr/>
              <p:nvPr/>
            </p:nvSpPr>
            <p:spPr>
              <a:xfrm>
                <a:off x="632" y="129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390" name="Rectangle 46"/>
              <p:cNvSpPr/>
              <p:nvPr/>
            </p:nvSpPr>
            <p:spPr>
              <a:xfrm>
                <a:off x="570" y="129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391" name="Rectangle 47"/>
              <p:cNvSpPr/>
              <p:nvPr/>
            </p:nvSpPr>
            <p:spPr>
              <a:xfrm>
                <a:off x="548" y="129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392" name="Rectangle 48"/>
              <p:cNvSpPr/>
              <p:nvPr/>
            </p:nvSpPr>
            <p:spPr>
              <a:xfrm>
                <a:off x="488" y="129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393" name="Rectangle 49"/>
              <p:cNvSpPr/>
              <p:nvPr/>
            </p:nvSpPr>
            <p:spPr>
              <a:xfrm>
                <a:off x="451" y="129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sp>
          <p:nvSpPr>
            <p:cNvPr id="100394" name="Oval 51"/>
            <p:cNvSpPr/>
            <p:nvPr/>
          </p:nvSpPr>
          <p:spPr>
            <a:xfrm>
              <a:off x="179" y="3216"/>
              <a:ext cx="808"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395" name="Oval 52"/>
            <p:cNvSpPr/>
            <p:nvPr/>
          </p:nvSpPr>
          <p:spPr>
            <a:xfrm>
              <a:off x="179" y="2635"/>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396" name="Oval 53"/>
            <p:cNvSpPr/>
            <p:nvPr/>
          </p:nvSpPr>
          <p:spPr>
            <a:xfrm>
              <a:off x="1498" y="2054"/>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397" name="Oval 54"/>
            <p:cNvSpPr/>
            <p:nvPr/>
          </p:nvSpPr>
          <p:spPr>
            <a:xfrm>
              <a:off x="179" y="2054"/>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398" name="Oval 55"/>
            <p:cNvSpPr/>
            <p:nvPr/>
          </p:nvSpPr>
          <p:spPr>
            <a:xfrm>
              <a:off x="912" y="1563"/>
              <a:ext cx="807"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100399" name="Group 58"/>
            <p:cNvGrpSpPr/>
            <p:nvPr/>
          </p:nvGrpSpPr>
          <p:grpSpPr>
            <a:xfrm>
              <a:off x="1385" y="1333"/>
              <a:ext cx="438" cy="242"/>
              <a:chOff x="1385" y="1333"/>
              <a:chExt cx="438" cy="242"/>
            </a:xfrm>
          </p:grpSpPr>
          <p:sp>
            <p:nvSpPr>
              <p:cNvPr id="100400" name="Line 56"/>
              <p:cNvSpPr/>
              <p:nvPr/>
            </p:nvSpPr>
            <p:spPr>
              <a:xfrm flipH="1">
                <a:off x="1455" y="1333"/>
                <a:ext cx="368" cy="203"/>
              </a:xfrm>
              <a:prstGeom prst="line">
                <a:avLst/>
              </a:prstGeom>
              <a:ln w="14288" cap="flat" cmpd="sng">
                <a:solidFill>
                  <a:srgbClr val="000000"/>
                </a:solidFill>
                <a:prstDash val="solid"/>
                <a:round/>
                <a:headEnd type="none" w="med" len="med"/>
                <a:tailEnd type="none" w="med" len="med"/>
              </a:ln>
            </p:spPr>
          </p:sp>
          <p:sp>
            <p:nvSpPr>
              <p:cNvPr id="100401" name="Freeform 57"/>
              <p:cNvSpPr/>
              <p:nvPr/>
            </p:nvSpPr>
            <p:spPr>
              <a:xfrm>
                <a:off x="1385" y="1507"/>
                <a:ext cx="105" cy="68"/>
              </a:xfrm>
              <a:custGeom>
                <a:avLst/>
                <a:gdLst/>
                <a:ahLst/>
                <a:cxnLst>
                  <a:cxn ang="0">
                    <a:pos x="46" y="0"/>
                  </a:cxn>
                  <a:cxn ang="0">
                    <a:pos x="0" y="68"/>
                  </a:cxn>
                  <a:cxn ang="0">
                    <a:pos x="105" y="53"/>
                  </a:cxn>
                  <a:cxn ang="0">
                    <a:pos x="46" y="0"/>
                  </a:cxn>
                </a:cxnLst>
                <a:pathLst>
                  <a:path w="105" h="68">
                    <a:moveTo>
                      <a:pt x="46" y="0"/>
                    </a:moveTo>
                    <a:lnTo>
                      <a:pt x="0" y="68"/>
                    </a:lnTo>
                    <a:lnTo>
                      <a:pt x="105" y="53"/>
                    </a:lnTo>
                    <a:lnTo>
                      <a:pt x="46" y="0"/>
                    </a:lnTo>
                    <a:close/>
                  </a:path>
                </a:pathLst>
              </a:custGeom>
              <a:solidFill>
                <a:srgbClr val="000000"/>
              </a:solidFill>
              <a:ln w="9525">
                <a:noFill/>
              </a:ln>
            </p:spPr>
            <p:txBody>
              <a:bodyPr/>
              <a:p>
                <a:endParaRPr lang="zh-CN" altLang="en-US"/>
              </a:p>
            </p:txBody>
          </p:sp>
        </p:grpSp>
        <p:grpSp>
          <p:nvGrpSpPr>
            <p:cNvPr id="100402" name="Group 61"/>
            <p:cNvGrpSpPr/>
            <p:nvPr/>
          </p:nvGrpSpPr>
          <p:grpSpPr>
            <a:xfrm>
              <a:off x="610" y="1799"/>
              <a:ext cx="364" cy="268"/>
              <a:chOff x="610" y="1799"/>
              <a:chExt cx="364" cy="268"/>
            </a:xfrm>
          </p:grpSpPr>
          <p:sp>
            <p:nvSpPr>
              <p:cNvPr id="100403" name="Line 59"/>
              <p:cNvSpPr/>
              <p:nvPr/>
            </p:nvSpPr>
            <p:spPr>
              <a:xfrm flipH="1">
                <a:off x="671" y="1799"/>
                <a:ext cx="303" cy="222"/>
              </a:xfrm>
              <a:prstGeom prst="line">
                <a:avLst/>
              </a:prstGeom>
              <a:ln w="14288" cap="flat" cmpd="sng">
                <a:solidFill>
                  <a:srgbClr val="000000"/>
                </a:solidFill>
                <a:prstDash val="solid"/>
                <a:round/>
                <a:headEnd type="none" w="med" len="med"/>
                <a:tailEnd type="none" w="med" len="med"/>
              </a:ln>
            </p:spPr>
          </p:sp>
          <p:sp>
            <p:nvSpPr>
              <p:cNvPr id="100404" name="Freeform 60"/>
              <p:cNvSpPr/>
              <p:nvPr/>
            </p:nvSpPr>
            <p:spPr>
              <a:xfrm>
                <a:off x="610" y="1996"/>
                <a:ext cx="100" cy="71"/>
              </a:xfrm>
              <a:custGeom>
                <a:avLst/>
                <a:gdLst/>
                <a:ahLst/>
                <a:cxnLst>
                  <a:cxn ang="0">
                    <a:pos x="30" y="0"/>
                  </a:cxn>
                  <a:cxn ang="0">
                    <a:pos x="0" y="71"/>
                  </a:cxn>
                  <a:cxn ang="0">
                    <a:pos x="100" y="47"/>
                  </a:cxn>
                  <a:cxn ang="0">
                    <a:pos x="30" y="0"/>
                  </a:cxn>
                </a:cxnLst>
                <a:pathLst>
                  <a:path w="100" h="71">
                    <a:moveTo>
                      <a:pt x="30" y="0"/>
                    </a:moveTo>
                    <a:lnTo>
                      <a:pt x="0" y="71"/>
                    </a:lnTo>
                    <a:lnTo>
                      <a:pt x="100" y="47"/>
                    </a:lnTo>
                    <a:lnTo>
                      <a:pt x="30" y="0"/>
                    </a:lnTo>
                    <a:close/>
                  </a:path>
                </a:pathLst>
              </a:custGeom>
              <a:solidFill>
                <a:srgbClr val="000000"/>
              </a:solidFill>
              <a:ln w="9525">
                <a:noFill/>
              </a:ln>
            </p:spPr>
            <p:txBody>
              <a:bodyPr/>
              <a:p>
                <a:endParaRPr lang="zh-CN" altLang="en-US"/>
              </a:p>
            </p:txBody>
          </p:sp>
        </p:grpSp>
        <p:grpSp>
          <p:nvGrpSpPr>
            <p:cNvPr id="100405" name="Group 64"/>
            <p:cNvGrpSpPr/>
            <p:nvPr/>
          </p:nvGrpSpPr>
          <p:grpSpPr>
            <a:xfrm>
              <a:off x="1560" y="1837"/>
              <a:ext cx="295" cy="224"/>
              <a:chOff x="1560" y="1837"/>
              <a:chExt cx="295" cy="224"/>
            </a:xfrm>
          </p:grpSpPr>
          <p:sp>
            <p:nvSpPr>
              <p:cNvPr id="100406" name="Line 62"/>
              <p:cNvSpPr/>
              <p:nvPr/>
            </p:nvSpPr>
            <p:spPr>
              <a:xfrm>
                <a:off x="1560" y="1837"/>
                <a:ext cx="232" cy="177"/>
              </a:xfrm>
              <a:prstGeom prst="line">
                <a:avLst/>
              </a:prstGeom>
              <a:ln w="14288" cap="flat" cmpd="sng">
                <a:solidFill>
                  <a:srgbClr val="000000"/>
                </a:solidFill>
                <a:prstDash val="solid"/>
                <a:round/>
                <a:headEnd type="none" w="med" len="med"/>
                <a:tailEnd type="none" w="med" len="med"/>
              </a:ln>
            </p:spPr>
          </p:sp>
          <p:sp>
            <p:nvSpPr>
              <p:cNvPr id="100407" name="Freeform 63"/>
              <p:cNvSpPr/>
              <p:nvPr/>
            </p:nvSpPr>
            <p:spPr>
              <a:xfrm>
                <a:off x="1754" y="1989"/>
                <a:ext cx="101" cy="72"/>
              </a:xfrm>
              <a:custGeom>
                <a:avLst/>
                <a:gdLst/>
                <a:ahLst/>
                <a:cxnLst>
                  <a:cxn ang="0">
                    <a:pos x="0" y="45"/>
                  </a:cxn>
                  <a:cxn ang="0">
                    <a:pos x="101" y="72"/>
                  </a:cxn>
                  <a:cxn ang="0">
                    <a:pos x="71" y="0"/>
                  </a:cxn>
                  <a:cxn ang="0">
                    <a:pos x="0" y="45"/>
                  </a:cxn>
                </a:cxnLst>
                <a:pathLst>
                  <a:path w="101" h="72">
                    <a:moveTo>
                      <a:pt x="0" y="45"/>
                    </a:moveTo>
                    <a:lnTo>
                      <a:pt x="101" y="72"/>
                    </a:lnTo>
                    <a:lnTo>
                      <a:pt x="71" y="0"/>
                    </a:lnTo>
                    <a:lnTo>
                      <a:pt x="0" y="45"/>
                    </a:lnTo>
                    <a:close/>
                  </a:path>
                </a:pathLst>
              </a:custGeom>
              <a:solidFill>
                <a:srgbClr val="000000"/>
              </a:solidFill>
              <a:ln w="9525">
                <a:noFill/>
              </a:ln>
            </p:spPr>
            <p:txBody>
              <a:bodyPr/>
              <a:p>
                <a:endParaRPr lang="zh-CN" altLang="en-US"/>
              </a:p>
            </p:txBody>
          </p:sp>
        </p:grpSp>
        <p:grpSp>
          <p:nvGrpSpPr>
            <p:cNvPr id="100408" name="Group 67"/>
            <p:cNvGrpSpPr/>
            <p:nvPr/>
          </p:nvGrpSpPr>
          <p:grpSpPr>
            <a:xfrm>
              <a:off x="498" y="2366"/>
              <a:ext cx="96" cy="270"/>
              <a:chOff x="498" y="2366"/>
              <a:chExt cx="96" cy="270"/>
            </a:xfrm>
          </p:grpSpPr>
          <p:sp>
            <p:nvSpPr>
              <p:cNvPr id="100409" name="Line 65"/>
              <p:cNvSpPr/>
              <p:nvPr/>
            </p:nvSpPr>
            <p:spPr>
              <a:xfrm>
                <a:off x="545" y="2366"/>
                <a:ext cx="1" cy="205"/>
              </a:xfrm>
              <a:prstGeom prst="line">
                <a:avLst/>
              </a:prstGeom>
              <a:ln w="14288" cap="flat" cmpd="sng">
                <a:solidFill>
                  <a:srgbClr val="000000"/>
                </a:solidFill>
                <a:prstDash val="solid"/>
                <a:round/>
                <a:headEnd type="none" w="med" len="med"/>
                <a:tailEnd type="none" w="med" len="med"/>
              </a:ln>
            </p:spPr>
          </p:sp>
          <p:sp>
            <p:nvSpPr>
              <p:cNvPr id="100410" name="Freeform 66"/>
              <p:cNvSpPr/>
              <p:nvPr/>
            </p:nvSpPr>
            <p:spPr>
              <a:xfrm>
                <a:off x="498" y="2569"/>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grpSp>
          <p:nvGrpSpPr>
            <p:cNvPr id="100411" name="Group 70"/>
            <p:cNvGrpSpPr/>
            <p:nvPr/>
          </p:nvGrpSpPr>
          <p:grpSpPr>
            <a:xfrm>
              <a:off x="498" y="2948"/>
              <a:ext cx="96" cy="269"/>
              <a:chOff x="498" y="2948"/>
              <a:chExt cx="96" cy="269"/>
            </a:xfrm>
          </p:grpSpPr>
          <p:sp>
            <p:nvSpPr>
              <p:cNvPr id="100412" name="Line 68"/>
              <p:cNvSpPr/>
              <p:nvPr/>
            </p:nvSpPr>
            <p:spPr>
              <a:xfrm>
                <a:off x="545" y="2948"/>
                <a:ext cx="1" cy="204"/>
              </a:xfrm>
              <a:prstGeom prst="line">
                <a:avLst/>
              </a:prstGeom>
              <a:ln w="14288" cap="flat" cmpd="sng">
                <a:solidFill>
                  <a:srgbClr val="000000"/>
                </a:solidFill>
                <a:prstDash val="solid"/>
                <a:round/>
                <a:headEnd type="none" w="med" len="med"/>
                <a:tailEnd type="none" w="med" len="med"/>
              </a:ln>
            </p:spPr>
          </p:sp>
          <p:sp>
            <p:nvSpPr>
              <p:cNvPr id="100413" name="Freeform 69"/>
              <p:cNvSpPr/>
              <p:nvPr/>
            </p:nvSpPr>
            <p:spPr>
              <a:xfrm>
                <a:off x="498" y="3150"/>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sp>
          <p:nvSpPr>
            <p:cNvPr id="100414" name="Oval 71"/>
            <p:cNvSpPr/>
            <p:nvPr/>
          </p:nvSpPr>
          <p:spPr>
            <a:xfrm>
              <a:off x="3989" y="1518"/>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415" name="Oval 72"/>
            <p:cNvSpPr/>
            <p:nvPr/>
          </p:nvSpPr>
          <p:spPr>
            <a:xfrm>
              <a:off x="4767" y="2635"/>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416" name="Oval 73"/>
            <p:cNvSpPr/>
            <p:nvPr/>
          </p:nvSpPr>
          <p:spPr>
            <a:xfrm>
              <a:off x="4767" y="2054"/>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417" name="Oval 74"/>
            <p:cNvSpPr/>
            <p:nvPr/>
          </p:nvSpPr>
          <p:spPr>
            <a:xfrm>
              <a:off x="1571" y="3216"/>
              <a:ext cx="808"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418" name="Oval 75"/>
            <p:cNvSpPr/>
            <p:nvPr/>
          </p:nvSpPr>
          <p:spPr>
            <a:xfrm>
              <a:off x="3110" y="2635"/>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419" name="Oval 76"/>
            <p:cNvSpPr/>
            <p:nvPr/>
          </p:nvSpPr>
          <p:spPr>
            <a:xfrm>
              <a:off x="1571" y="2590"/>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420" name="Oval 77"/>
            <p:cNvSpPr/>
            <p:nvPr/>
          </p:nvSpPr>
          <p:spPr>
            <a:xfrm>
              <a:off x="3036" y="2054"/>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421" name="Oval 78"/>
            <p:cNvSpPr/>
            <p:nvPr/>
          </p:nvSpPr>
          <p:spPr>
            <a:xfrm>
              <a:off x="2670" y="1518"/>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422" name="Oval 79"/>
            <p:cNvSpPr/>
            <p:nvPr/>
          </p:nvSpPr>
          <p:spPr>
            <a:xfrm>
              <a:off x="4767" y="3216"/>
              <a:ext cx="808"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100423" name="Group 82"/>
            <p:cNvGrpSpPr/>
            <p:nvPr/>
          </p:nvGrpSpPr>
          <p:grpSpPr>
            <a:xfrm>
              <a:off x="3162" y="1341"/>
              <a:ext cx="335" cy="177"/>
              <a:chOff x="3162" y="1341"/>
              <a:chExt cx="335" cy="177"/>
            </a:xfrm>
          </p:grpSpPr>
          <p:sp>
            <p:nvSpPr>
              <p:cNvPr id="100424" name="Line 80"/>
              <p:cNvSpPr/>
              <p:nvPr/>
            </p:nvSpPr>
            <p:spPr>
              <a:xfrm flipH="1">
                <a:off x="3233" y="1341"/>
                <a:ext cx="264" cy="139"/>
              </a:xfrm>
              <a:prstGeom prst="line">
                <a:avLst/>
              </a:prstGeom>
              <a:ln w="14288" cap="flat" cmpd="sng">
                <a:solidFill>
                  <a:srgbClr val="000000"/>
                </a:solidFill>
                <a:prstDash val="solid"/>
                <a:round/>
                <a:headEnd type="none" w="med" len="med"/>
                <a:tailEnd type="none" w="med" len="med"/>
              </a:ln>
            </p:spPr>
          </p:sp>
          <p:sp>
            <p:nvSpPr>
              <p:cNvPr id="100425" name="Freeform 81"/>
              <p:cNvSpPr/>
              <p:nvPr/>
            </p:nvSpPr>
            <p:spPr>
              <a:xfrm>
                <a:off x="3162" y="1451"/>
                <a:ext cx="105" cy="67"/>
              </a:xfrm>
              <a:custGeom>
                <a:avLst/>
                <a:gdLst/>
                <a:ahLst/>
                <a:cxnLst>
                  <a:cxn ang="0">
                    <a:pos x="47" y="0"/>
                  </a:cxn>
                  <a:cxn ang="0">
                    <a:pos x="0" y="67"/>
                  </a:cxn>
                  <a:cxn ang="0">
                    <a:pos x="105" y="54"/>
                  </a:cxn>
                  <a:cxn ang="0">
                    <a:pos x="47" y="0"/>
                  </a:cxn>
                </a:cxnLst>
                <a:pathLst>
                  <a:path w="105" h="67">
                    <a:moveTo>
                      <a:pt x="47" y="0"/>
                    </a:moveTo>
                    <a:lnTo>
                      <a:pt x="0" y="67"/>
                    </a:lnTo>
                    <a:lnTo>
                      <a:pt x="105" y="54"/>
                    </a:lnTo>
                    <a:lnTo>
                      <a:pt x="47" y="0"/>
                    </a:lnTo>
                    <a:close/>
                  </a:path>
                </a:pathLst>
              </a:custGeom>
              <a:solidFill>
                <a:srgbClr val="000000"/>
              </a:solidFill>
              <a:ln w="9525">
                <a:noFill/>
              </a:ln>
            </p:spPr>
            <p:txBody>
              <a:bodyPr/>
              <a:p>
                <a:endParaRPr lang="zh-CN" altLang="en-US"/>
              </a:p>
            </p:txBody>
          </p:sp>
        </p:grpSp>
        <p:grpSp>
          <p:nvGrpSpPr>
            <p:cNvPr id="100426" name="Group 85"/>
            <p:cNvGrpSpPr/>
            <p:nvPr/>
          </p:nvGrpSpPr>
          <p:grpSpPr>
            <a:xfrm>
              <a:off x="3003" y="1823"/>
              <a:ext cx="220" cy="270"/>
              <a:chOff x="3003" y="1823"/>
              <a:chExt cx="220" cy="270"/>
            </a:xfrm>
          </p:grpSpPr>
          <p:sp>
            <p:nvSpPr>
              <p:cNvPr id="100427" name="Line 83"/>
              <p:cNvSpPr/>
              <p:nvPr/>
            </p:nvSpPr>
            <p:spPr>
              <a:xfrm>
                <a:off x="3003" y="1823"/>
                <a:ext cx="175" cy="213"/>
              </a:xfrm>
              <a:prstGeom prst="line">
                <a:avLst/>
              </a:prstGeom>
              <a:ln w="14288" cap="flat" cmpd="sng">
                <a:solidFill>
                  <a:srgbClr val="000000"/>
                </a:solidFill>
                <a:prstDash val="solid"/>
                <a:round/>
                <a:headEnd type="none" w="med" len="med"/>
                <a:tailEnd type="none" w="med" len="med"/>
              </a:ln>
            </p:spPr>
          </p:sp>
          <p:sp>
            <p:nvSpPr>
              <p:cNvPr id="100428" name="Freeform 84"/>
              <p:cNvSpPr/>
              <p:nvPr/>
            </p:nvSpPr>
            <p:spPr>
              <a:xfrm>
                <a:off x="3134" y="2017"/>
                <a:ext cx="89" cy="76"/>
              </a:xfrm>
              <a:custGeom>
                <a:avLst/>
                <a:gdLst/>
                <a:ahLst/>
                <a:cxnLst>
                  <a:cxn ang="0">
                    <a:pos x="0" y="34"/>
                  </a:cxn>
                  <a:cxn ang="0">
                    <a:pos x="89" y="76"/>
                  </a:cxn>
                  <a:cxn ang="0">
                    <a:pos x="83" y="0"/>
                  </a:cxn>
                  <a:cxn ang="0">
                    <a:pos x="0" y="34"/>
                  </a:cxn>
                </a:cxnLst>
                <a:pathLst>
                  <a:path w="89" h="76">
                    <a:moveTo>
                      <a:pt x="0" y="34"/>
                    </a:moveTo>
                    <a:lnTo>
                      <a:pt x="89" y="76"/>
                    </a:lnTo>
                    <a:lnTo>
                      <a:pt x="83" y="0"/>
                    </a:lnTo>
                    <a:lnTo>
                      <a:pt x="0" y="34"/>
                    </a:lnTo>
                    <a:close/>
                  </a:path>
                </a:pathLst>
              </a:custGeom>
              <a:solidFill>
                <a:srgbClr val="000000"/>
              </a:solidFill>
              <a:ln w="9525">
                <a:noFill/>
              </a:ln>
            </p:spPr>
            <p:txBody>
              <a:bodyPr/>
              <a:p>
                <a:endParaRPr lang="zh-CN" altLang="en-US"/>
              </a:p>
            </p:txBody>
          </p:sp>
        </p:grpSp>
        <p:grpSp>
          <p:nvGrpSpPr>
            <p:cNvPr id="100429" name="Group 88"/>
            <p:cNvGrpSpPr/>
            <p:nvPr/>
          </p:nvGrpSpPr>
          <p:grpSpPr>
            <a:xfrm>
              <a:off x="2231" y="2322"/>
              <a:ext cx="952" cy="316"/>
              <a:chOff x="2231" y="2322"/>
              <a:chExt cx="952" cy="316"/>
            </a:xfrm>
          </p:grpSpPr>
          <p:sp>
            <p:nvSpPr>
              <p:cNvPr id="100430" name="Line 86"/>
              <p:cNvSpPr/>
              <p:nvPr/>
            </p:nvSpPr>
            <p:spPr>
              <a:xfrm flipH="1">
                <a:off x="2313" y="2322"/>
                <a:ext cx="870" cy="285"/>
              </a:xfrm>
              <a:prstGeom prst="line">
                <a:avLst/>
              </a:prstGeom>
              <a:ln w="14288" cap="flat" cmpd="sng">
                <a:solidFill>
                  <a:srgbClr val="000000"/>
                </a:solidFill>
                <a:prstDash val="solid"/>
                <a:round/>
                <a:headEnd type="none" w="med" len="med"/>
                <a:tailEnd type="none" w="med" len="med"/>
              </a:ln>
            </p:spPr>
          </p:sp>
          <p:sp>
            <p:nvSpPr>
              <p:cNvPr id="100431" name="Freeform 87"/>
              <p:cNvSpPr/>
              <p:nvPr/>
            </p:nvSpPr>
            <p:spPr>
              <a:xfrm>
                <a:off x="2231" y="2576"/>
                <a:ext cx="108" cy="62"/>
              </a:xfrm>
              <a:custGeom>
                <a:avLst/>
                <a:gdLst/>
                <a:ahLst/>
                <a:cxnLst>
                  <a:cxn ang="0">
                    <a:pos x="67" y="0"/>
                  </a:cxn>
                  <a:cxn ang="0">
                    <a:pos x="0" y="60"/>
                  </a:cxn>
                  <a:cxn ang="0">
                    <a:pos x="108" y="62"/>
                  </a:cxn>
                  <a:cxn ang="0">
                    <a:pos x="67" y="0"/>
                  </a:cxn>
                </a:cxnLst>
                <a:pathLst>
                  <a:path w="108" h="62">
                    <a:moveTo>
                      <a:pt x="67" y="0"/>
                    </a:moveTo>
                    <a:lnTo>
                      <a:pt x="0" y="60"/>
                    </a:lnTo>
                    <a:lnTo>
                      <a:pt x="108" y="62"/>
                    </a:lnTo>
                    <a:lnTo>
                      <a:pt x="67" y="0"/>
                    </a:lnTo>
                    <a:close/>
                  </a:path>
                </a:pathLst>
              </a:custGeom>
              <a:solidFill>
                <a:srgbClr val="000000"/>
              </a:solidFill>
              <a:ln w="9525">
                <a:noFill/>
              </a:ln>
            </p:spPr>
            <p:txBody>
              <a:bodyPr/>
              <a:p>
                <a:endParaRPr lang="zh-CN" altLang="en-US"/>
              </a:p>
            </p:txBody>
          </p:sp>
        </p:grpSp>
        <p:grpSp>
          <p:nvGrpSpPr>
            <p:cNvPr id="100432" name="Group 91"/>
            <p:cNvGrpSpPr/>
            <p:nvPr/>
          </p:nvGrpSpPr>
          <p:grpSpPr>
            <a:xfrm>
              <a:off x="3429" y="2366"/>
              <a:ext cx="96" cy="270"/>
              <a:chOff x="3429" y="2366"/>
              <a:chExt cx="96" cy="270"/>
            </a:xfrm>
          </p:grpSpPr>
          <p:sp>
            <p:nvSpPr>
              <p:cNvPr id="100433" name="Line 89"/>
              <p:cNvSpPr/>
              <p:nvPr/>
            </p:nvSpPr>
            <p:spPr>
              <a:xfrm>
                <a:off x="3476" y="2366"/>
                <a:ext cx="1" cy="205"/>
              </a:xfrm>
              <a:prstGeom prst="line">
                <a:avLst/>
              </a:prstGeom>
              <a:ln w="14288" cap="flat" cmpd="sng">
                <a:solidFill>
                  <a:srgbClr val="000000"/>
                </a:solidFill>
                <a:prstDash val="solid"/>
                <a:round/>
                <a:headEnd type="none" w="med" len="med"/>
                <a:tailEnd type="none" w="med" len="med"/>
              </a:ln>
            </p:spPr>
          </p:sp>
          <p:sp>
            <p:nvSpPr>
              <p:cNvPr id="100434" name="Freeform 90"/>
              <p:cNvSpPr/>
              <p:nvPr/>
            </p:nvSpPr>
            <p:spPr>
              <a:xfrm>
                <a:off x="3429" y="2569"/>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grpSp>
          <p:nvGrpSpPr>
            <p:cNvPr id="100435" name="Group 94"/>
            <p:cNvGrpSpPr/>
            <p:nvPr/>
          </p:nvGrpSpPr>
          <p:grpSpPr>
            <a:xfrm>
              <a:off x="1890" y="2903"/>
              <a:ext cx="96" cy="314"/>
              <a:chOff x="1890" y="2903"/>
              <a:chExt cx="96" cy="314"/>
            </a:xfrm>
          </p:grpSpPr>
          <p:sp>
            <p:nvSpPr>
              <p:cNvPr id="100436" name="Line 92"/>
              <p:cNvSpPr/>
              <p:nvPr/>
            </p:nvSpPr>
            <p:spPr>
              <a:xfrm>
                <a:off x="1937" y="2903"/>
                <a:ext cx="1" cy="249"/>
              </a:xfrm>
              <a:prstGeom prst="line">
                <a:avLst/>
              </a:prstGeom>
              <a:ln w="14288" cap="flat" cmpd="sng">
                <a:solidFill>
                  <a:srgbClr val="000000"/>
                </a:solidFill>
                <a:prstDash val="solid"/>
                <a:round/>
                <a:headEnd type="none" w="med" len="med"/>
                <a:tailEnd type="none" w="med" len="med"/>
              </a:ln>
            </p:spPr>
          </p:sp>
          <p:sp>
            <p:nvSpPr>
              <p:cNvPr id="100437" name="Freeform 93"/>
              <p:cNvSpPr/>
              <p:nvPr/>
            </p:nvSpPr>
            <p:spPr>
              <a:xfrm>
                <a:off x="1890" y="3150"/>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grpSp>
          <p:nvGrpSpPr>
            <p:cNvPr id="100438" name="Group 97"/>
            <p:cNvGrpSpPr/>
            <p:nvPr/>
          </p:nvGrpSpPr>
          <p:grpSpPr>
            <a:xfrm>
              <a:off x="4062" y="1349"/>
              <a:ext cx="168" cy="182"/>
              <a:chOff x="4062" y="1349"/>
              <a:chExt cx="168" cy="182"/>
            </a:xfrm>
          </p:grpSpPr>
          <p:sp>
            <p:nvSpPr>
              <p:cNvPr id="100439" name="Line 95"/>
              <p:cNvSpPr/>
              <p:nvPr/>
            </p:nvSpPr>
            <p:spPr>
              <a:xfrm>
                <a:off x="4062" y="1349"/>
                <a:ext cx="119" cy="128"/>
              </a:xfrm>
              <a:prstGeom prst="line">
                <a:avLst/>
              </a:prstGeom>
              <a:ln w="14288" cap="flat" cmpd="sng">
                <a:solidFill>
                  <a:srgbClr val="000000"/>
                </a:solidFill>
                <a:prstDash val="solid"/>
                <a:round/>
                <a:headEnd type="none" w="med" len="med"/>
                <a:tailEnd type="none" w="med" len="med"/>
              </a:ln>
            </p:spPr>
          </p:sp>
          <p:sp>
            <p:nvSpPr>
              <p:cNvPr id="100440" name="Freeform 96"/>
              <p:cNvSpPr/>
              <p:nvPr/>
            </p:nvSpPr>
            <p:spPr>
              <a:xfrm>
                <a:off x="4138" y="1457"/>
                <a:ext cx="92" cy="74"/>
              </a:xfrm>
              <a:custGeom>
                <a:avLst/>
                <a:gdLst/>
                <a:ahLst/>
                <a:cxnLst>
                  <a:cxn ang="0">
                    <a:pos x="0" y="36"/>
                  </a:cxn>
                  <a:cxn ang="0">
                    <a:pos x="92" y="74"/>
                  </a:cxn>
                  <a:cxn ang="0">
                    <a:pos x="80" y="0"/>
                  </a:cxn>
                  <a:cxn ang="0">
                    <a:pos x="0" y="36"/>
                  </a:cxn>
                </a:cxnLst>
                <a:pathLst>
                  <a:path w="92" h="74">
                    <a:moveTo>
                      <a:pt x="0" y="36"/>
                    </a:moveTo>
                    <a:lnTo>
                      <a:pt x="92" y="74"/>
                    </a:lnTo>
                    <a:lnTo>
                      <a:pt x="80" y="0"/>
                    </a:lnTo>
                    <a:lnTo>
                      <a:pt x="0" y="36"/>
                    </a:lnTo>
                    <a:close/>
                  </a:path>
                </a:pathLst>
              </a:custGeom>
              <a:solidFill>
                <a:srgbClr val="000000"/>
              </a:solidFill>
              <a:ln w="9525">
                <a:noFill/>
              </a:ln>
            </p:spPr>
            <p:txBody>
              <a:bodyPr/>
              <a:p>
                <a:endParaRPr lang="zh-CN" altLang="en-US"/>
              </a:p>
            </p:txBody>
          </p:sp>
        </p:grpSp>
        <p:grpSp>
          <p:nvGrpSpPr>
            <p:cNvPr id="100441" name="Group 100"/>
            <p:cNvGrpSpPr/>
            <p:nvPr/>
          </p:nvGrpSpPr>
          <p:grpSpPr>
            <a:xfrm>
              <a:off x="4726" y="1764"/>
              <a:ext cx="386" cy="295"/>
              <a:chOff x="4726" y="1764"/>
              <a:chExt cx="386" cy="295"/>
            </a:xfrm>
          </p:grpSpPr>
          <p:sp>
            <p:nvSpPr>
              <p:cNvPr id="100442" name="Line 98"/>
              <p:cNvSpPr/>
              <p:nvPr/>
            </p:nvSpPr>
            <p:spPr>
              <a:xfrm>
                <a:off x="4726" y="1764"/>
                <a:ext cx="325" cy="248"/>
              </a:xfrm>
              <a:prstGeom prst="line">
                <a:avLst/>
              </a:prstGeom>
              <a:ln w="14288" cap="flat" cmpd="sng">
                <a:solidFill>
                  <a:srgbClr val="000000"/>
                </a:solidFill>
                <a:prstDash val="solid"/>
                <a:round/>
                <a:headEnd type="none" w="med" len="med"/>
                <a:tailEnd type="none" w="med" len="med"/>
              </a:ln>
            </p:spPr>
          </p:sp>
          <p:sp>
            <p:nvSpPr>
              <p:cNvPr id="100443" name="Freeform 99"/>
              <p:cNvSpPr/>
              <p:nvPr/>
            </p:nvSpPr>
            <p:spPr>
              <a:xfrm>
                <a:off x="5013" y="1987"/>
                <a:ext cx="99" cy="72"/>
              </a:xfrm>
              <a:custGeom>
                <a:avLst/>
                <a:gdLst/>
                <a:ahLst/>
                <a:cxnLst>
                  <a:cxn ang="0">
                    <a:pos x="0" y="45"/>
                  </a:cxn>
                  <a:cxn ang="0">
                    <a:pos x="99" y="72"/>
                  </a:cxn>
                  <a:cxn ang="0">
                    <a:pos x="70" y="0"/>
                  </a:cxn>
                  <a:cxn ang="0">
                    <a:pos x="0" y="45"/>
                  </a:cxn>
                </a:cxnLst>
                <a:pathLst>
                  <a:path w="99" h="72">
                    <a:moveTo>
                      <a:pt x="0" y="45"/>
                    </a:moveTo>
                    <a:lnTo>
                      <a:pt x="99" y="72"/>
                    </a:lnTo>
                    <a:lnTo>
                      <a:pt x="70" y="0"/>
                    </a:lnTo>
                    <a:lnTo>
                      <a:pt x="0" y="45"/>
                    </a:lnTo>
                    <a:close/>
                  </a:path>
                </a:pathLst>
              </a:custGeom>
              <a:solidFill>
                <a:srgbClr val="000000"/>
              </a:solidFill>
              <a:ln w="9525">
                <a:noFill/>
              </a:ln>
            </p:spPr>
            <p:txBody>
              <a:bodyPr/>
              <a:p>
                <a:endParaRPr lang="zh-CN" altLang="en-US"/>
              </a:p>
            </p:txBody>
          </p:sp>
        </p:grpSp>
        <p:grpSp>
          <p:nvGrpSpPr>
            <p:cNvPr id="100444" name="Group 103"/>
            <p:cNvGrpSpPr/>
            <p:nvPr/>
          </p:nvGrpSpPr>
          <p:grpSpPr>
            <a:xfrm>
              <a:off x="5086" y="2366"/>
              <a:ext cx="97" cy="270"/>
              <a:chOff x="5086" y="2366"/>
              <a:chExt cx="97" cy="270"/>
            </a:xfrm>
          </p:grpSpPr>
          <p:sp>
            <p:nvSpPr>
              <p:cNvPr id="100445" name="Line 101"/>
              <p:cNvSpPr/>
              <p:nvPr/>
            </p:nvSpPr>
            <p:spPr>
              <a:xfrm>
                <a:off x="5134" y="2366"/>
                <a:ext cx="1" cy="205"/>
              </a:xfrm>
              <a:prstGeom prst="line">
                <a:avLst/>
              </a:prstGeom>
              <a:ln w="14288" cap="flat" cmpd="sng">
                <a:solidFill>
                  <a:srgbClr val="000000"/>
                </a:solidFill>
                <a:prstDash val="solid"/>
                <a:round/>
                <a:headEnd type="none" w="med" len="med"/>
                <a:tailEnd type="none" w="med" len="med"/>
              </a:ln>
            </p:spPr>
          </p:sp>
          <p:sp>
            <p:nvSpPr>
              <p:cNvPr id="100446" name="Freeform 102"/>
              <p:cNvSpPr/>
              <p:nvPr/>
            </p:nvSpPr>
            <p:spPr>
              <a:xfrm>
                <a:off x="5086" y="2569"/>
                <a:ext cx="97" cy="67"/>
              </a:xfrm>
              <a:custGeom>
                <a:avLst/>
                <a:gdLst/>
                <a:ahLst/>
                <a:cxnLst>
                  <a:cxn ang="0">
                    <a:pos x="0" y="0"/>
                  </a:cxn>
                  <a:cxn ang="0">
                    <a:pos x="48" y="67"/>
                  </a:cxn>
                  <a:cxn ang="0">
                    <a:pos x="97" y="0"/>
                  </a:cxn>
                  <a:cxn ang="0">
                    <a:pos x="0" y="0"/>
                  </a:cxn>
                </a:cxnLst>
                <a:pathLst>
                  <a:path w="97" h="67">
                    <a:moveTo>
                      <a:pt x="0" y="0"/>
                    </a:moveTo>
                    <a:lnTo>
                      <a:pt x="48" y="67"/>
                    </a:lnTo>
                    <a:lnTo>
                      <a:pt x="97" y="0"/>
                    </a:lnTo>
                    <a:lnTo>
                      <a:pt x="0" y="0"/>
                    </a:lnTo>
                    <a:close/>
                  </a:path>
                </a:pathLst>
              </a:custGeom>
              <a:solidFill>
                <a:srgbClr val="000000"/>
              </a:solidFill>
              <a:ln w="9525">
                <a:noFill/>
              </a:ln>
            </p:spPr>
            <p:txBody>
              <a:bodyPr/>
              <a:p>
                <a:endParaRPr lang="zh-CN" altLang="en-US"/>
              </a:p>
            </p:txBody>
          </p:sp>
        </p:grpSp>
        <p:grpSp>
          <p:nvGrpSpPr>
            <p:cNvPr id="100447" name="Group 106"/>
            <p:cNvGrpSpPr/>
            <p:nvPr/>
          </p:nvGrpSpPr>
          <p:grpSpPr>
            <a:xfrm>
              <a:off x="5160" y="2948"/>
              <a:ext cx="96" cy="269"/>
              <a:chOff x="5160" y="2948"/>
              <a:chExt cx="96" cy="269"/>
            </a:xfrm>
          </p:grpSpPr>
          <p:sp>
            <p:nvSpPr>
              <p:cNvPr id="100448" name="Line 104"/>
              <p:cNvSpPr/>
              <p:nvPr/>
            </p:nvSpPr>
            <p:spPr>
              <a:xfrm>
                <a:off x="5207" y="2948"/>
                <a:ext cx="1" cy="204"/>
              </a:xfrm>
              <a:prstGeom prst="line">
                <a:avLst/>
              </a:prstGeom>
              <a:ln w="14288" cap="flat" cmpd="sng">
                <a:solidFill>
                  <a:srgbClr val="000000"/>
                </a:solidFill>
                <a:prstDash val="solid"/>
                <a:round/>
                <a:headEnd type="none" w="med" len="med"/>
                <a:tailEnd type="none" w="med" len="med"/>
              </a:ln>
            </p:spPr>
          </p:sp>
          <p:sp>
            <p:nvSpPr>
              <p:cNvPr id="100449" name="Freeform 105"/>
              <p:cNvSpPr/>
              <p:nvPr/>
            </p:nvSpPr>
            <p:spPr>
              <a:xfrm>
                <a:off x="5160" y="3150"/>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grpSp>
          <p:nvGrpSpPr>
            <p:cNvPr id="100450" name="Group 109"/>
            <p:cNvGrpSpPr/>
            <p:nvPr/>
          </p:nvGrpSpPr>
          <p:grpSpPr>
            <a:xfrm>
              <a:off x="2045" y="1162"/>
              <a:ext cx="163" cy="130"/>
              <a:chOff x="2045" y="1162"/>
              <a:chExt cx="163" cy="130"/>
            </a:xfrm>
          </p:grpSpPr>
          <p:sp>
            <p:nvSpPr>
              <p:cNvPr id="100451" name="Rectangle 107"/>
              <p:cNvSpPr/>
              <p:nvPr/>
            </p:nvSpPr>
            <p:spPr>
              <a:xfrm>
                <a:off x="2125" y="1217"/>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452" name="Rectangle 108"/>
              <p:cNvSpPr/>
              <p:nvPr/>
            </p:nvSpPr>
            <p:spPr>
              <a:xfrm>
                <a:off x="2045" y="1162"/>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453" name="Group 115"/>
            <p:cNvGrpSpPr/>
            <p:nvPr/>
          </p:nvGrpSpPr>
          <p:grpSpPr>
            <a:xfrm>
              <a:off x="1998" y="1276"/>
              <a:ext cx="324" cy="127"/>
              <a:chOff x="1998" y="1276"/>
              <a:chExt cx="324" cy="127"/>
            </a:xfrm>
          </p:grpSpPr>
          <p:sp>
            <p:nvSpPr>
              <p:cNvPr id="100454" name="Rectangle 110"/>
              <p:cNvSpPr/>
              <p:nvPr/>
            </p:nvSpPr>
            <p:spPr>
              <a:xfrm>
                <a:off x="2207" y="1276"/>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55" name="Rectangle 111"/>
              <p:cNvSpPr/>
              <p:nvPr/>
            </p:nvSpPr>
            <p:spPr>
              <a:xfrm>
                <a:off x="2133" y="1276"/>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456" name="Rectangle 112"/>
              <p:cNvSpPr/>
              <p:nvPr/>
            </p:nvSpPr>
            <p:spPr>
              <a:xfrm>
                <a:off x="2094" y="1276"/>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57" name="Rectangle 113"/>
              <p:cNvSpPr/>
              <p:nvPr/>
            </p:nvSpPr>
            <p:spPr>
              <a:xfrm>
                <a:off x="2035" y="1276"/>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458" name="Rectangle 114"/>
              <p:cNvSpPr/>
              <p:nvPr/>
            </p:nvSpPr>
            <p:spPr>
              <a:xfrm>
                <a:off x="1998" y="1276"/>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459" name="Group 118"/>
            <p:cNvGrpSpPr/>
            <p:nvPr/>
          </p:nvGrpSpPr>
          <p:grpSpPr>
            <a:xfrm>
              <a:off x="1239" y="1650"/>
              <a:ext cx="160" cy="130"/>
              <a:chOff x="1239" y="1650"/>
              <a:chExt cx="160" cy="130"/>
            </a:xfrm>
          </p:grpSpPr>
          <p:sp>
            <p:nvSpPr>
              <p:cNvPr id="100460" name="Rectangle 116"/>
              <p:cNvSpPr/>
              <p:nvPr/>
            </p:nvSpPr>
            <p:spPr>
              <a:xfrm>
                <a:off x="1316" y="1705"/>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461" name="Rectangle 117"/>
              <p:cNvSpPr/>
              <p:nvPr/>
            </p:nvSpPr>
            <p:spPr>
              <a:xfrm>
                <a:off x="1239" y="1650"/>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462" name="Group 124"/>
            <p:cNvGrpSpPr/>
            <p:nvPr/>
          </p:nvGrpSpPr>
          <p:grpSpPr>
            <a:xfrm>
              <a:off x="1163" y="1769"/>
              <a:ext cx="351" cy="127"/>
              <a:chOff x="1163" y="1769"/>
              <a:chExt cx="351" cy="127"/>
            </a:xfrm>
          </p:grpSpPr>
          <p:sp>
            <p:nvSpPr>
              <p:cNvPr id="100463" name="Rectangle 119"/>
              <p:cNvSpPr/>
              <p:nvPr/>
            </p:nvSpPr>
            <p:spPr>
              <a:xfrm>
                <a:off x="1399" y="176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64" name="Rectangle 120"/>
              <p:cNvSpPr/>
              <p:nvPr/>
            </p:nvSpPr>
            <p:spPr>
              <a:xfrm>
                <a:off x="1326" y="176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465" name="Rectangle 121"/>
              <p:cNvSpPr/>
              <p:nvPr/>
            </p:nvSpPr>
            <p:spPr>
              <a:xfrm>
                <a:off x="1287" y="176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66" name="Rectangle 122"/>
              <p:cNvSpPr/>
              <p:nvPr/>
            </p:nvSpPr>
            <p:spPr>
              <a:xfrm>
                <a:off x="1216" y="176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467" name="Rectangle 123"/>
              <p:cNvSpPr/>
              <p:nvPr/>
            </p:nvSpPr>
            <p:spPr>
              <a:xfrm>
                <a:off x="1163" y="176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468" name="Group 127"/>
            <p:cNvGrpSpPr/>
            <p:nvPr/>
          </p:nvGrpSpPr>
          <p:grpSpPr>
            <a:xfrm>
              <a:off x="506" y="2145"/>
              <a:ext cx="163" cy="129"/>
              <a:chOff x="506" y="2145"/>
              <a:chExt cx="163" cy="129"/>
            </a:xfrm>
          </p:grpSpPr>
          <p:sp>
            <p:nvSpPr>
              <p:cNvPr id="100469" name="Rectangle 125"/>
              <p:cNvSpPr/>
              <p:nvPr/>
            </p:nvSpPr>
            <p:spPr>
              <a:xfrm>
                <a:off x="586" y="2199"/>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470" name="Rectangle 126"/>
              <p:cNvSpPr/>
              <p:nvPr/>
            </p:nvSpPr>
            <p:spPr>
              <a:xfrm>
                <a:off x="506" y="2145"/>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471" name="Group 133"/>
            <p:cNvGrpSpPr/>
            <p:nvPr/>
          </p:nvGrpSpPr>
          <p:grpSpPr>
            <a:xfrm>
              <a:off x="449" y="2263"/>
              <a:ext cx="324" cy="127"/>
              <a:chOff x="449" y="2263"/>
              <a:chExt cx="324" cy="127"/>
            </a:xfrm>
          </p:grpSpPr>
          <p:sp>
            <p:nvSpPr>
              <p:cNvPr id="100472" name="Rectangle 128"/>
              <p:cNvSpPr/>
              <p:nvPr/>
            </p:nvSpPr>
            <p:spPr>
              <a:xfrm>
                <a:off x="657"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73" name="Rectangle 129"/>
              <p:cNvSpPr/>
              <p:nvPr/>
            </p:nvSpPr>
            <p:spPr>
              <a:xfrm>
                <a:off x="595"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474" name="Rectangle 130"/>
              <p:cNvSpPr/>
              <p:nvPr/>
            </p:nvSpPr>
            <p:spPr>
              <a:xfrm>
                <a:off x="573" y="2263"/>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75" name="Rectangle 131"/>
              <p:cNvSpPr/>
              <p:nvPr/>
            </p:nvSpPr>
            <p:spPr>
              <a:xfrm>
                <a:off x="502"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476" name="Rectangle 132"/>
              <p:cNvSpPr/>
              <p:nvPr/>
            </p:nvSpPr>
            <p:spPr>
              <a:xfrm>
                <a:off x="449"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477" name="Group 136"/>
            <p:cNvGrpSpPr/>
            <p:nvPr/>
          </p:nvGrpSpPr>
          <p:grpSpPr>
            <a:xfrm>
              <a:off x="497" y="2725"/>
              <a:ext cx="160" cy="130"/>
              <a:chOff x="497" y="2725"/>
              <a:chExt cx="160" cy="130"/>
            </a:xfrm>
          </p:grpSpPr>
          <p:sp>
            <p:nvSpPr>
              <p:cNvPr id="100478" name="Rectangle 134"/>
              <p:cNvSpPr/>
              <p:nvPr/>
            </p:nvSpPr>
            <p:spPr>
              <a:xfrm>
                <a:off x="574" y="2780"/>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100479" name="Rectangle 135"/>
              <p:cNvSpPr/>
              <p:nvPr/>
            </p:nvSpPr>
            <p:spPr>
              <a:xfrm>
                <a:off x="497" y="2725"/>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480" name="Group 142"/>
            <p:cNvGrpSpPr/>
            <p:nvPr/>
          </p:nvGrpSpPr>
          <p:grpSpPr>
            <a:xfrm>
              <a:off x="440" y="2844"/>
              <a:ext cx="314" cy="127"/>
              <a:chOff x="440" y="2844"/>
              <a:chExt cx="314" cy="127"/>
            </a:xfrm>
          </p:grpSpPr>
          <p:sp>
            <p:nvSpPr>
              <p:cNvPr id="100481" name="Rectangle 137"/>
              <p:cNvSpPr/>
              <p:nvPr/>
            </p:nvSpPr>
            <p:spPr>
              <a:xfrm>
                <a:off x="639" y="2844"/>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82" name="Rectangle 138"/>
              <p:cNvSpPr/>
              <p:nvPr/>
            </p:nvSpPr>
            <p:spPr>
              <a:xfrm>
                <a:off x="577" y="2844"/>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483" name="Rectangle 139"/>
              <p:cNvSpPr/>
              <p:nvPr/>
            </p:nvSpPr>
            <p:spPr>
              <a:xfrm>
                <a:off x="555" y="2844"/>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84" name="Rectangle 140"/>
              <p:cNvSpPr/>
              <p:nvPr/>
            </p:nvSpPr>
            <p:spPr>
              <a:xfrm>
                <a:off x="488" y="2844"/>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485" name="Rectangle 141"/>
              <p:cNvSpPr/>
              <p:nvPr/>
            </p:nvSpPr>
            <p:spPr>
              <a:xfrm>
                <a:off x="440" y="2844"/>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486" name="Group 145"/>
            <p:cNvGrpSpPr/>
            <p:nvPr/>
          </p:nvGrpSpPr>
          <p:grpSpPr>
            <a:xfrm>
              <a:off x="497" y="3316"/>
              <a:ext cx="161" cy="130"/>
              <a:chOff x="497" y="3316"/>
              <a:chExt cx="161" cy="130"/>
            </a:xfrm>
          </p:grpSpPr>
          <p:sp>
            <p:nvSpPr>
              <p:cNvPr id="100487" name="Rectangle 143"/>
              <p:cNvSpPr/>
              <p:nvPr/>
            </p:nvSpPr>
            <p:spPr>
              <a:xfrm>
                <a:off x="575" y="3371"/>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100488" name="Rectangle 144"/>
              <p:cNvSpPr/>
              <p:nvPr/>
            </p:nvSpPr>
            <p:spPr>
              <a:xfrm>
                <a:off x="497" y="3316"/>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489" name="Group 151"/>
            <p:cNvGrpSpPr/>
            <p:nvPr/>
          </p:nvGrpSpPr>
          <p:grpSpPr>
            <a:xfrm>
              <a:off x="418" y="3413"/>
              <a:ext cx="343" cy="127"/>
              <a:chOff x="418" y="3413"/>
              <a:chExt cx="343" cy="127"/>
            </a:xfrm>
          </p:grpSpPr>
          <p:sp>
            <p:nvSpPr>
              <p:cNvPr id="100490" name="Rectangle 146"/>
              <p:cNvSpPr/>
              <p:nvPr/>
            </p:nvSpPr>
            <p:spPr>
              <a:xfrm>
                <a:off x="645" y="341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91" name="Rectangle 147"/>
              <p:cNvSpPr/>
              <p:nvPr/>
            </p:nvSpPr>
            <p:spPr>
              <a:xfrm>
                <a:off x="571" y="341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492" name="Rectangle 148"/>
              <p:cNvSpPr/>
              <p:nvPr/>
            </p:nvSpPr>
            <p:spPr>
              <a:xfrm>
                <a:off x="533" y="3413"/>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493" name="Rectangle 149"/>
              <p:cNvSpPr/>
              <p:nvPr/>
            </p:nvSpPr>
            <p:spPr>
              <a:xfrm>
                <a:off x="466" y="341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494" name="Rectangle 150"/>
              <p:cNvSpPr/>
              <p:nvPr/>
            </p:nvSpPr>
            <p:spPr>
              <a:xfrm>
                <a:off x="418" y="341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495" name="Group 154"/>
            <p:cNvGrpSpPr/>
            <p:nvPr/>
          </p:nvGrpSpPr>
          <p:grpSpPr>
            <a:xfrm>
              <a:off x="1825" y="2143"/>
              <a:ext cx="162" cy="130"/>
              <a:chOff x="1825" y="2143"/>
              <a:chExt cx="162" cy="130"/>
            </a:xfrm>
          </p:grpSpPr>
          <p:sp>
            <p:nvSpPr>
              <p:cNvPr id="100496" name="Rectangle 152"/>
              <p:cNvSpPr/>
              <p:nvPr/>
            </p:nvSpPr>
            <p:spPr>
              <a:xfrm>
                <a:off x="1904" y="2198"/>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100497" name="Rectangle 153"/>
              <p:cNvSpPr/>
              <p:nvPr/>
            </p:nvSpPr>
            <p:spPr>
              <a:xfrm>
                <a:off x="1825" y="2143"/>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498" name="Group 160"/>
            <p:cNvGrpSpPr/>
            <p:nvPr/>
          </p:nvGrpSpPr>
          <p:grpSpPr>
            <a:xfrm>
              <a:off x="1735" y="2248"/>
              <a:ext cx="342" cy="127"/>
              <a:chOff x="1735" y="2248"/>
              <a:chExt cx="342" cy="127"/>
            </a:xfrm>
          </p:grpSpPr>
          <p:sp>
            <p:nvSpPr>
              <p:cNvPr id="100499" name="Rectangle 155"/>
              <p:cNvSpPr/>
              <p:nvPr/>
            </p:nvSpPr>
            <p:spPr>
              <a:xfrm>
                <a:off x="1961" y="2248"/>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00" name="Rectangle 156"/>
              <p:cNvSpPr/>
              <p:nvPr/>
            </p:nvSpPr>
            <p:spPr>
              <a:xfrm>
                <a:off x="1893" y="2248"/>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501" name="Rectangle 157"/>
              <p:cNvSpPr/>
              <p:nvPr/>
            </p:nvSpPr>
            <p:spPr>
              <a:xfrm>
                <a:off x="1859" y="2248"/>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02" name="Rectangle 158"/>
              <p:cNvSpPr/>
              <p:nvPr/>
            </p:nvSpPr>
            <p:spPr>
              <a:xfrm>
                <a:off x="1788" y="2248"/>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503" name="Rectangle 159"/>
              <p:cNvSpPr/>
              <p:nvPr/>
            </p:nvSpPr>
            <p:spPr>
              <a:xfrm>
                <a:off x="1735" y="2248"/>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04" name="Group 163"/>
            <p:cNvGrpSpPr/>
            <p:nvPr/>
          </p:nvGrpSpPr>
          <p:grpSpPr>
            <a:xfrm>
              <a:off x="3759" y="1142"/>
              <a:ext cx="159" cy="130"/>
              <a:chOff x="3759" y="1142"/>
              <a:chExt cx="159" cy="130"/>
            </a:xfrm>
          </p:grpSpPr>
          <p:sp>
            <p:nvSpPr>
              <p:cNvPr id="100505" name="Rectangle 161"/>
              <p:cNvSpPr/>
              <p:nvPr/>
            </p:nvSpPr>
            <p:spPr>
              <a:xfrm>
                <a:off x="3835" y="1197"/>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8</a:t>
                </a:r>
                <a:endParaRPr lang="en-US" altLang="zh-CN" dirty="0">
                  <a:latin typeface="Arial" panose="020B0604020202020204" pitchFamily="34" charset="0"/>
                  <a:ea typeface="宋体" panose="02010600030101010101" pitchFamily="2" charset="-122"/>
                </a:endParaRPr>
              </a:p>
            </p:txBody>
          </p:sp>
          <p:sp>
            <p:nvSpPr>
              <p:cNvPr id="100506" name="Rectangle 162"/>
              <p:cNvSpPr/>
              <p:nvPr/>
            </p:nvSpPr>
            <p:spPr>
              <a:xfrm>
                <a:off x="3759" y="1142"/>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07" name="Group 169"/>
            <p:cNvGrpSpPr/>
            <p:nvPr/>
          </p:nvGrpSpPr>
          <p:grpSpPr>
            <a:xfrm>
              <a:off x="3681" y="1269"/>
              <a:ext cx="315" cy="127"/>
              <a:chOff x="3681" y="1269"/>
              <a:chExt cx="315" cy="127"/>
            </a:xfrm>
          </p:grpSpPr>
          <p:sp>
            <p:nvSpPr>
              <p:cNvPr id="100508" name="Rectangle 164"/>
              <p:cNvSpPr/>
              <p:nvPr/>
            </p:nvSpPr>
            <p:spPr>
              <a:xfrm>
                <a:off x="3881" y="126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09" name="Rectangle 165"/>
              <p:cNvSpPr/>
              <p:nvPr/>
            </p:nvSpPr>
            <p:spPr>
              <a:xfrm>
                <a:off x="3812" y="126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510" name="Rectangle 166"/>
              <p:cNvSpPr/>
              <p:nvPr/>
            </p:nvSpPr>
            <p:spPr>
              <a:xfrm>
                <a:off x="3778" y="126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11" name="Rectangle 167"/>
              <p:cNvSpPr/>
              <p:nvPr/>
            </p:nvSpPr>
            <p:spPr>
              <a:xfrm>
                <a:off x="3718" y="126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512" name="Rectangle 168"/>
              <p:cNvSpPr/>
              <p:nvPr/>
            </p:nvSpPr>
            <p:spPr>
              <a:xfrm>
                <a:off x="3681" y="126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13" name="Group 172"/>
            <p:cNvGrpSpPr/>
            <p:nvPr/>
          </p:nvGrpSpPr>
          <p:grpSpPr>
            <a:xfrm>
              <a:off x="2987" y="1620"/>
              <a:ext cx="160" cy="130"/>
              <a:chOff x="2987" y="1620"/>
              <a:chExt cx="160" cy="130"/>
            </a:xfrm>
          </p:grpSpPr>
          <p:sp>
            <p:nvSpPr>
              <p:cNvPr id="100514" name="Rectangle 170"/>
              <p:cNvSpPr/>
              <p:nvPr/>
            </p:nvSpPr>
            <p:spPr>
              <a:xfrm>
                <a:off x="3064" y="1675"/>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9</a:t>
                </a:r>
                <a:endParaRPr lang="en-US" altLang="zh-CN" dirty="0">
                  <a:latin typeface="Arial" panose="020B0604020202020204" pitchFamily="34" charset="0"/>
                  <a:ea typeface="宋体" panose="02010600030101010101" pitchFamily="2" charset="-122"/>
                </a:endParaRPr>
              </a:p>
            </p:txBody>
          </p:sp>
          <p:sp>
            <p:nvSpPr>
              <p:cNvPr id="100515" name="Rectangle 171"/>
              <p:cNvSpPr/>
              <p:nvPr/>
            </p:nvSpPr>
            <p:spPr>
              <a:xfrm>
                <a:off x="2987" y="1620"/>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16" name="Group 178"/>
            <p:cNvGrpSpPr/>
            <p:nvPr/>
          </p:nvGrpSpPr>
          <p:grpSpPr>
            <a:xfrm>
              <a:off x="2916" y="1724"/>
              <a:ext cx="324" cy="127"/>
              <a:chOff x="2916" y="1724"/>
              <a:chExt cx="324" cy="127"/>
            </a:xfrm>
          </p:grpSpPr>
          <p:sp>
            <p:nvSpPr>
              <p:cNvPr id="100517" name="Rectangle 173"/>
              <p:cNvSpPr/>
              <p:nvPr/>
            </p:nvSpPr>
            <p:spPr>
              <a:xfrm>
                <a:off x="3125" y="1724"/>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18" name="Rectangle 174"/>
              <p:cNvSpPr/>
              <p:nvPr/>
            </p:nvSpPr>
            <p:spPr>
              <a:xfrm>
                <a:off x="3051" y="1724"/>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519" name="Rectangle 175"/>
              <p:cNvSpPr/>
              <p:nvPr/>
            </p:nvSpPr>
            <p:spPr>
              <a:xfrm>
                <a:off x="3013" y="1724"/>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20" name="Rectangle 176"/>
              <p:cNvSpPr/>
              <p:nvPr/>
            </p:nvSpPr>
            <p:spPr>
              <a:xfrm>
                <a:off x="2953" y="1724"/>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521" name="Rectangle 177"/>
              <p:cNvSpPr/>
              <p:nvPr/>
            </p:nvSpPr>
            <p:spPr>
              <a:xfrm>
                <a:off x="2916" y="1724"/>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22" name="Group 181"/>
            <p:cNvGrpSpPr/>
            <p:nvPr/>
          </p:nvGrpSpPr>
          <p:grpSpPr>
            <a:xfrm>
              <a:off x="4358" y="1587"/>
              <a:ext cx="200" cy="129"/>
              <a:chOff x="4358" y="1587"/>
              <a:chExt cx="200" cy="129"/>
            </a:xfrm>
          </p:grpSpPr>
          <p:sp>
            <p:nvSpPr>
              <p:cNvPr id="100523" name="Rectangle 179"/>
              <p:cNvSpPr/>
              <p:nvPr/>
            </p:nvSpPr>
            <p:spPr>
              <a:xfrm>
                <a:off x="4428" y="1641"/>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14</a:t>
                </a:r>
                <a:endParaRPr lang="en-US" altLang="zh-CN" dirty="0">
                  <a:latin typeface="Arial" panose="020B0604020202020204" pitchFamily="34" charset="0"/>
                  <a:ea typeface="宋体" panose="02010600030101010101" pitchFamily="2" charset="-122"/>
                </a:endParaRPr>
              </a:p>
            </p:txBody>
          </p:sp>
          <p:sp>
            <p:nvSpPr>
              <p:cNvPr id="100524" name="Rectangle 180"/>
              <p:cNvSpPr/>
              <p:nvPr/>
            </p:nvSpPr>
            <p:spPr>
              <a:xfrm>
                <a:off x="4358" y="1587"/>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25" name="Group 187"/>
            <p:cNvGrpSpPr/>
            <p:nvPr/>
          </p:nvGrpSpPr>
          <p:grpSpPr>
            <a:xfrm>
              <a:off x="4298" y="1709"/>
              <a:ext cx="323" cy="127"/>
              <a:chOff x="4298" y="1709"/>
              <a:chExt cx="323" cy="127"/>
            </a:xfrm>
          </p:grpSpPr>
          <p:sp>
            <p:nvSpPr>
              <p:cNvPr id="100526" name="Rectangle 182"/>
              <p:cNvSpPr/>
              <p:nvPr/>
            </p:nvSpPr>
            <p:spPr>
              <a:xfrm>
                <a:off x="4506" y="170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27" name="Rectangle 183"/>
              <p:cNvSpPr/>
              <p:nvPr/>
            </p:nvSpPr>
            <p:spPr>
              <a:xfrm>
                <a:off x="4433" y="170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528" name="Rectangle 184"/>
              <p:cNvSpPr/>
              <p:nvPr/>
            </p:nvSpPr>
            <p:spPr>
              <a:xfrm>
                <a:off x="4394" y="170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29" name="Rectangle 185"/>
              <p:cNvSpPr/>
              <p:nvPr/>
            </p:nvSpPr>
            <p:spPr>
              <a:xfrm>
                <a:off x="4335" y="170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530" name="Rectangle 186"/>
              <p:cNvSpPr/>
              <p:nvPr/>
            </p:nvSpPr>
            <p:spPr>
              <a:xfrm>
                <a:off x="4298" y="170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31" name="Group 190"/>
            <p:cNvGrpSpPr/>
            <p:nvPr/>
          </p:nvGrpSpPr>
          <p:grpSpPr>
            <a:xfrm>
              <a:off x="3339" y="2165"/>
              <a:ext cx="201" cy="131"/>
              <a:chOff x="3339" y="2165"/>
              <a:chExt cx="201" cy="131"/>
            </a:xfrm>
          </p:grpSpPr>
          <p:sp>
            <p:nvSpPr>
              <p:cNvPr id="100532" name="Rectangle 188"/>
              <p:cNvSpPr/>
              <p:nvPr/>
            </p:nvSpPr>
            <p:spPr>
              <a:xfrm>
                <a:off x="3410" y="2221"/>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10</a:t>
                </a:r>
                <a:endParaRPr lang="en-US" altLang="zh-CN" dirty="0">
                  <a:latin typeface="Arial" panose="020B0604020202020204" pitchFamily="34" charset="0"/>
                  <a:ea typeface="宋体" panose="02010600030101010101" pitchFamily="2" charset="-122"/>
                </a:endParaRPr>
              </a:p>
            </p:txBody>
          </p:sp>
          <p:sp>
            <p:nvSpPr>
              <p:cNvPr id="100533" name="Rectangle 189"/>
              <p:cNvSpPr/>
              <p:nvPr/>
            </p:nvSpPr>
            <p:spPr>
              <a:xfrm>
                <a:off x="3339" y="2165"/>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34" name="Group 196"/>
            <p:cNvGrpSpPr/>
            <p:nvPr/>
          </p:nvGrpSpPr>
          <p:grpSpPr>
            <a:xfrm>
              <a:off x="3279" y="2263"/>
              <a:ext cx="352" cy="127"/>
              <a:chOff x="3279" y="2263"/>
              <a:chExt cx="352" cy="127"/>
            </a:xfrm>
          </p:grpSpPr>
          <p:sp>
            <p:nvSpPr>
              <p:cNvPr id="100535" name="Rectangle 191"/>
              <p:cNvSpPr/>
              <p:nvPr/>
            </p:nvSpPr>
            <p:spPr>
              <a:xfrm>
                <a:off x="3515"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36" name="Rectangle 192"/>
              <p:cNvSpPr/>
              <p:nvPr/>
            </p:nvSpPr>
            <p:spPr>
              <a:xfrm>
                <a:off x="3442"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537" name="Rectangle 193"/>
              <p:cNvSpPr/>
              <p:nvPr/>
            </p:nvSpPr>
            <p:spPr>
              <a:xfrm>
                <a:off x="3403" y="2263"/>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38" name="Rectangle 194"/>
              <p:cNvSpPr/>
              <p:nvPr/>
            </p:nvSpPr>
            <p:spPr>
              <a:xfrm>
                <a:off x="3332"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539" name="Rectangle 195"/>
              <p:cNvSpPr/>
              <p:nvPr/>
            </p:nvSpPr>
            <p:spPr>
              <a:xfrm>
                <a:off x="3279"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40" name="Group 199"/>
            <p:cNvGrpSpPr/>
            <p:nvPr/>
          </p:nvGrpSpPr>
          <p:grpSpPr>
            <a:xfrm>
              <a:off x="1864" y="2679"/>
              <a:ext cx="198" cy="130"/>
              <a:chOff x="1864" y="2679"/>
              <a:chExt cx="198" cy="130"/>
            </a:xfrm>
          </p:grpSpPr>
          <p:sp>
            <p:nvSpPr>
              <p:cNvPr id="100541" name="Rectangle 197"/>
              <p:cNvSpPr/>
              <p:nvPr/>
            </p:nvSpPr>
            <p:spPr>
              <a:xfrm>
                <a:off x="1934" y="2734"/>
                <a:ext cx="128"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11</a:t>
                </a:r>
                <a:endParaRPr lang="en-US" altLang="zh-CN" dirty="0">
                  <a:latin typeface="Arial" panose="020B0604020202020204" pitchFamily="34" charset="0"/>
                  <a:ea typeface="宋体" panose="02010600030101010101" pitchFamily="2" charset="-122"/>
                </a:endParaRPr>
              </a:p>
            </p:txBody>
          </p:sp>
          <p:sp>
            <p:nvSpPr>
              <p:cNvPr id="100542" name="Rectangle 198"/>
              <p:cNvSpPr/>
              <p:nvPr/>
            </p:nvSpPr>
            <p:spPr>
              <a:xfrm>
                <a:off x="1864" y="2679"/>
                <a:ext cx="141"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43" name="Group 205"/>
            <p:cNvGrpSpPr/>
            <p:nvPr/>
          </p:nvGrpSpPr>
          <p:grpSpPr>
            <a:xfrm>
              <a:off x="1820" y="2794"/>
              <a:ext cx="324" cy="127"/>
              <a:chOff x="1820" y="2794"/>
              <a:chExt cx="324" cy="127"/>
            </a:xfrm>
          </p:grpSpPr>
          <p:sp>
            <p:nvSpPr>
              <p:cNvPr id="100544" name="Rectangle 200"/>
              <p:cNvSpPr/>
              <p:nvPr/>
            </p:nvSpPr>
            <p:spPr>
              <a:xfrm>
                <a:off x="2028" y="2794"/>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45" name="Rectangle 201"/>
              <p:cNvSpPr/>
              <p:nvPr/>
            </p:nvSpPr>
            <p:spPr>
              <a:xfrm>
                <a:off x="1966" y="2794"/>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546" name="Rectangle 202"/>
              <p:cNvSpPr/>
              <p:nvPr/>
            </p:nvSpPr>
            <p:spPr>
              <a:xfrm>
                <a:off x="1944" y="2794"/>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47" name="Rectangle 203"/>
              <p:cNvSpPr/>
              <p:nvPr/>
            </p:nvSpPr>
            <p:spPr>
              <a:xfrm>
                <a:off x="1873" y="2794"/>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548" name="Rectangle 204"/>
              <p:cNvSpPr/>
              <p:nvPr/>
            </p:nvSpPr>
            <p:spPr>
              <a:xfrm>
                <a:off x="1820" y="2794"/>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49" name="Group 208"/>
            <p:cNvGrpSpPr/>
            <p:nvPr/>
          </p:nvGrpSpPr>
          <p:grpSpPr>
            <a:xfrm>
              <a:off x="1903" y="3321"/>
              <a:ext cx="201" cy="129"/>
              <a:chOff x="1903" y="3321"/>
              <a:chExt cx="201" cy="129"/>
            </a:xfrm>
          </p:grpSpPr>
          <p:sp>
            <p:nvSpPr>
              <p:cNvPr id="100550" name="Rectangle 206"/>
              <p:cNvSpPr/>
              <p:nvPr/>
            </p:nvSpPr>
            <p:spPr>
              <a:xfrm>
                <a:off x="1974" y="3375"/>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12</a:t>
                </a:r>
                <a:endParaRPr lang="en-US" altLang="zh-CN" dirty="0">
                  <a:latin typeface="Arial" panose="020B0604020202020204" pitchFamily="34" charset="0"/>
                  <a:ea typeface="宋体" panose="02010600030101010101" pitchFamily="2" charset="-122"/>
                </a:endParaRPr>
              </a:p>
            </p:txBody>
          </p:sp>
          <p:sp>
            <p:nvSpPr>
              <p:cNvPr id="100551" name="Rectangle 207"/>
              <p:cNvSpPr/>
              <p:nvPr/>
            </p:nvSpPr>
            <p:spPr>
              <a:xfrm>
                <a:off x="1903" y="3321"/>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52" name="Group 214"/>
            <p:cNvGrpSpPr/>
            <p:nvPr/>
          </p:nvGrpSpPr>
          <p:grpSpPr>
            <a:xfrm>
              <a:off x="1864" y="3436"/>
              <a:ext cx="315" cy="127"/>
              <a:chOff x="1864" y="3436"/>
              <a:chExt cx="315" cy="127"/>
            </a:xfrm>
          </p:grpSpPr>
          <p:sp>
            <p:nvSpPr>
              <p:cNvPr id="100553" name="Rectangle 209"/>
              <p:cNvSpPr/>
              <p:nvPr/>
            </p:nvSpPr>
            <p:spPr>
              <a:xfrm>
                <a:off x="2063" y="3436"/>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54" name="Rectangle 210"/>
              <p:cNvSpPr/>
              <p:nvPr/>
            </p:nvSpPr>
            <p:spPr>
              <a:xfrm>
                <a:off x="2001" y="3436"/>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555" name="Rectangle 211"/>
              <p:cNvSpPr/>
              <p:nvPr/>
            </p:nvSpPr>
            <p:spPr>
              <a:xfrm>
                <a:off x="1978" y="3436"/>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56" name="Rectangle 212"/>
              <p:cNvSpPr/>
              <p:nvPr/>
            </p:nvSpPr>
            <p:spPr>
              <a:xfrm>
                <a:off x="1912" y="3436"/>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557" name="Rectangle 213"/>
              <p:cNvSpPr/>
              <p:nvPr/>
            </p:nvSpPr>
            <p:spPr>
              <a:xfrm>
                <a:off x="1864" y="3436"/>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58" name="Group 217"/>
            <p:cNvGrpSpPr/>
            <p:nvPr/>
          </p:nvGrpSpPr>
          <p:grpSpPr>
            <a:xfrm>
              <a:off x="3423" y="2720"/>
              <a:ext cx="201" cy="130"/>
              <a:chOff x="3423" y="2720"/>
              <a:chExt cx="201" cy="130"/>
            </a:xfrm>
          </p:grpSpPr>
          <p:sp>
            <p:nvSpPr>
              <p:cNvPr id="100559" name="Rectangle 215"/>
              <p:cNvSpPr/>
              <p:nvPr/>
            </p:nvSpPr>
            <p:spPr>
              <a:xfrm>
                <a:off x="3494" y="2775"/>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13</a:t>
                </a:r>
                <a:endParaRPr lang="en-US" altLang="zh-CN" dirty="0">
                  <a:latin typeface="Arial" panose="020B0604020202020204" pitchFamily="34" charset="0"/>
                  <a:ea typeface="宋体" panose="02010600030101010101" pitchFamily="2" charset="-122"/>
                </a:endParaRPr>
              </a:p>
            </p:txBody>
          </p:sp>
          <p:sp>
            <p:nvSpPr>
              <p:cNvPr id="100560" name="Rectangle 216"/>
              <p:cNvSpPr/>
              <p:nvPr/>
            </p:nvSpPr>
            <p:spPr>
              <a:xfrm>
                <a:off x="3423" y="2720"/>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61" name="Group 223"/>
            <p:cNvGrpSpPr/>
            <p:nvPr/>
          </p:nvGrpSpPr>
          <p:grpSpPr>
            <a:xfrm>
              <a:off x="3344" y="2845"/>
              <a:ext cx="342" cy="127"/>
              <a:chOff x="3344" y="2845"/>
              <a:chExt cx="342" cy="127"/>
            </a:xfrm>
          </p:grpSpPr>
          <p:sp>
            <p:nvSpPr>
              <p:cNvPr id="100562" name="Rectangle 218"/>
              <p:cNvSpPr/>
              <p:nvPr/>
            </p:nvSpPr>
            <p:spPr>
              <a:xfrm>
                <a:off x="3571" y="2845"/>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63" name="Rectangle 219"/>
              <p:cNvSpPr/>
              <p:nvPr/>
            </p:nvSpPr>
            <p:spPr>
              <a:xfrm>
                <a:off x="3502" y="2845"/>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564" name="Rectangle 220"/>
              <p:cNvSpPr/>
              <p:nvPr/>
            </p:nvSpPr>
            <p:spPr>
              <a:xfrm>
                <a:off x="3468" y="2845"/>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65" name="Rectangle 221"/>
              <p:cNvSpPr/>
              <p:nvPr/>
            </p:nvSpPr>
            <p:spPr>
              <a:xfrm>
                <a:off x="3397" y="2845"/>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566" name="Rectangle 222"/>
              <p:cNvSpPr/>
              <p:nvPr/>
            </p:nvSpPr>
            <p:spPr>
              <a:xfrm>
                <a:off x="3344" y="2845"/>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67" name="Group 226"/>
            <p:cNvGrpSpPr/>
            <p:nvPr/>
          </p:nvGrpSpPr>
          <p:grpSpPr>
            <a:xfrm>
              <a:off x="5212" y="2151"/>
              <a:ext cx="201" cy="130"/>
              <a:chOff x="5212" y="2151"/>
              <a:chExt cx="201" cy="130"/>
            </a:xfrm>
          </p:grpSpPr>
          <p:sp>
            <p:nvSpPr>
              <p:cNvPr id="100568" name="Rectangle 224"/>
              <p:cNvSpPr/>
              <p:nvPr/>
            </p:nvSpPr>
            <p:spPr>
              <a:xfrm>
                <a:off x="5283" y="2206"/>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15</a:t>
                </a:r>
                <a:endParaRPr lang="en-US" altLang="zh-CN" dirty="0">
                  <a:latin typeface="Arial" panose="020B0604020202020204" pitchFamily="34" charset="0"/>
                  <a:ea typeface="宋体" panose="02010600030101010101" pitchFamily="2" charset="-122"/>
                </a:endParaRPr>
              </a:p>
            </p:txBody>
          </p:sp>
          <p:sp>
            <p:nvSpPr>
              <p:cNvPr id="100569" name="Rectangle 225"/>
              <p:cNvSpPr/>
              <p:nvPr/>
            </p:nvSpPr>
            <p:spPr>
              <a:xfrm>
                <a:off x="5212" y="2151"/>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70" name="Group 232"/>
            <p:cNvGrpSpPr/>
            <p:nvPr/>
          </p:nvGrpSpPr>
          <p:grpSpPr>
            <a:xfrm>
              <a:off x="5140" y="2263"/>
              <a:ext cx="352" cy="127"/>
              <a:chOff x="5140" y="2263"/>
              <a:chExt cx="352" cy="127"/>
            </a:xfrm>
          </p:grpSpPr>
          <p:sp>
            <p:nvSpPr>
              <p:cNvPr id="100571" name="Rectangle 227"/>
              <p:cNvSpPr/>
              <p:nvPr/>
            </p:nvSpPr>
            <p:spPr>
              <a:xfrm>
                <a:off x="5376"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72" name="Rectangle 228"/>
              <p:cNvSpPr/>
              <p:nvPr/>
            </p:nvSpPr>
            <p:spPr>
              <a:xfrm>
                <a:off x="5303"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573" name="Rectangle 229"/>
              <p:cNvSpPr/>
              <p:nvPr/>
            </p:nvSpPr>
            <p:spPr>
              <a:xfrm>
                <a:off x="5264" y="2263"/>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74" name="Rectangle 230"/>
              <p:cNvSpPr/>
              <p:nvPr/>
            </p:nvSpPr>
            <p:spPr>
              <a:xfrm>
                <a:off x="5193"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575" name="Rectangle 231"/>
              <p:cNvSpPr/>
              <p:nvPr/>
            </p:nvSpPr>
            <p:spPr>
              <a:xfrm>
                <a:off x="5140"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76" name="Group 235"/>
            <p:cNvGrpSpPr/>
            <p:nvPr/>
          </p:nvGrpSpPr>
          <p:grpSpPr>
            <a:xfrm>
              <a:off x="5191" y="2740"/>
              <a:ext cx="201" cy="130"/>
              <a:chOff x="5191" y="2740"/>
              <a:chExt cx="201" cy="130"/>
            </a:xfrm>
          </p:grpSpPr>
          <p:sp>
            <p:nvSpPr>
              <p:cNvPr id="100577" name="Rectangle 233"/>
              <p:cNvSpPr/>
              <p:nvPr/>
            </p:nvSpPr>
            <p:spPr>
              <a:xfrm>
                <a:off x="5262" y="2795"/>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16</a:t>
                </a:r>
                <a:endParaRPr lang="en-US" altLang="zh-CN" dirty="0">
                  <a:latin typeface="Arial" panose="020B0604020202020204" pitchFamily="34" charset="0"/>
                  <a:ea typeface="宋体" panose="02010600030101010101" pitchFamily="2" charset="-122"/>
                </a:endParaRPr>
              </a:p>
            </p:txBody>
          </p:sp>
          <p:sp>
            <p:nvSpPr>
              <p:cNvPr id="100578" name="Rectangle 234"/>
              <p:cNvSpPr/>
              <p:nvPr/>
            </p:nvSpPr>
            <p:spPr>
              <a:xfrm>
                <a:off x="5191" y="2740"/>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79" name="Group 241"/>
            <p:cNvGrpSpPr/>
            <p:nvPr/>
          </p:nvGrpSpPr>
          <p:grpSpPr>
            <a:xfrm>
              <a:off x="5128" y="2859"/>
              <a:ext cx="341" cy="127"/>
              <a:chOff x="5128" y="2859"/>
              <a:chExt cx="341" cy="127"/>
            </a:xfrm>
          </p:grpSpPr>
          <p:sp>
            <p:nvSpPr>
              <p:cNvPr id="100580" name="Rectangle 236"/>
              <p:cNvSpPr/>
              <p:nvPr/>
            </p:nvSpPr>
            <p:spPr>
              <a:xfrm>
                <a:off x="5354" y="285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81" name="Rectangle 237"/>
              <p:cNvSpPr/>
              <p:nvPr/>
            </p:nvSpPr>
            <p:spPr>
              <a:xfrm>
                <a:off x="5281" y="285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582" name="Rectangle 238"/>
              <p:cNvSpPr/>
              <p:nvPr/>
            </p:nvSpPr>
            <p:spPr>
              <a:xfrm>
                <a:off x="5242" y="285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83" name="Rectangle 239"/>
              <p:cNvSpPr/>
              <p:nvPr/>
            </p:nvSpPr>
            <p:spPr>
              <a:xfrm>
                <a:off x="5176" y="285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584" name="Rectangle 240"/>
              <p:cNvSpPr/>
              <p:nvPr/>
            </p:nvSpPr>
            <p:spPr>
              <a:xfrm>
                <a:off x="5128" y="285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85" name="Group 244"/>
            <p:cNvGrpSpPr/>
            <p:nvPr/>
          </p:nvGrpSpPr>
          <p:grpSpPr>
            <a:xfrm>
              <a:off x="5116" y="3316"/>
              <a:ext cx="201" cy="130"/>
              <a:chOff x="5116" y="3316"/>
              <a:chExt cx="201" cy="130"/>
            </a:xfrm>
          </p:grpSpPr>
          <p:sp>
            <p:nvSpPr>
              <p:cNvPr id="100586" name="Rectangle 242"/>
              <p:cNvSpPr/>
              <p:nvPr/>
            </p:nvSpPr>
            <p:spPr>
              <a:xfrm>
                <a:off x="5187" y="3371"/>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17</a:t>
                </a:r>
                <a:endParaRPr lang="en-US" altLang="zh-CN" dirty="0">
                  <a:latin typeface="Arial" panose="020B0604020202020204" pitchFamily="34" charset="0"/>
                  <a:ea typeface="宋体" panose="02010600030101010101" pitchFamily="2" charset="-122"/>
                </a:endParaRPr>
              </a:p>
            </p:txBody>
          </p:sp>
          <p:sp>
            <p:nvSpPr>
              <p:cNvPr id="100587" name="Rectangle 243"/>
              <p:cNvSpPr/>
              <p:nvPr/>
            </p:nvSpPr>
            <p:spPr>
              <a:xfrm>
                <a:off x="5116" y="3316"/>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88" name="Group 250"/>
            <p:cNvGrpSpPr/>
            <p:nvPr/>
          </p:nvGrpSpPr>
          <p:grpSpPr>
            <a:xfrm>
              <a:off x="5076" y="3436"/>
              <a:ext cx="352" cy="127"/>
              <a:chOff x="5076" y="3436"/>
              <a:chExt cx="352" cy="127"/>
            </a:xfrm>
          </p:grpSpPr>
          <p:sp>
            <p:nvSpPr>
              <p:cNvPr id="100589" name="Rectangle 245"/>
              <p:cNvSpPr/>
              <p:nvPr/>
            </p:nvSpPr>
            <p:spPr>
              <a:xfrm>
                <a:off x="5312" y="3436"/>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90" name="Rectangle 246"/>
              <p:cNvSpPr/>
              <p:nvPr/>
            </p:nvSpPr>
            <p:spPr>
              <a:xfrm>
                <a:off x="5238" y="3436"/>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591" name="Rectangle 247"/>
              <p:cNvSpPr/>
              <p:nvPr/>
            </p:nvSpPr>
            <p:spPr>
              <a:xfrm>
                <a:off x="5199" y="3436"/>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92" name="Rectangle 248"/>
              <p:cNvSpPr/>
              <p:nvPr/>
            </p:nvSpPr>
            <p:spPr>
              <a:xfrm>
                <a:off x="5128" y="3436"/>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593" name="Rectangle 249"/>
              <p:cNvSpPr/>
              <p:nvPr/>
            </p:nvSpPr>
            <p:spPr>
              <a:xfrm>
                <a:off x="5076" y="3436"/>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594" name="Group 253"/>
            <p:cNvGrpSpPr/>
            <p:nvPr/>
          </p:nvGrpSpPr>
          <p:grpSpPr>
            <a:xfrm>
              <a:off x="5131" y="1142"/>
              <a:ext cx="201" cy="130"/>
              <a:chOff x="5131" y="1142"/>
              <a:chExt cx="201" cy="130"/>
            </a:xfrm>
          </p:grpSpPr>
          <p:sp>
            <p:nvSpPr>
              <p:cNvPr id="100595" name="Rectangle 251"/>
              <p:cNvSpPr/>
              <p:nvPr/>
            </p:nvSpPr>
            <p:spPr>
              <a:xfrm>
                <a:off x="5202" y="1197"/>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18</a:t>
                </a:r>
                <a:endParaRPr lang="en-US" altLang="zh-CN" dirty="0">
                  <a:latin typeface="Arial" panose="020B0604020202020204" pitchFamily="34" charset="0"/>
                  <a:ea typeface="宋体" panose="02010600030101010101" pitchFamily="2" charset="-122"/>
                </a:endParaRPr>
              </a:p>
            </p:txBody>
          </p:sp>
          <p:sp>
            <p:nvSpPr>
              <p:cNvPr id="100596" name="Rectangle 252"/>
              <p:cNvSpPr/>
              <p:nvPr/>
            </p:nvSpPr>
            <p:spPr>
              <a:xfrm>
                <a:off x="5131" y="1142"/>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597" name="Group 259"/>
            <p:cNvGrpSpPr/>
            <p:nvPr/>
          </p:nvGrpSpPr>
          <p:grpSpPr>
            <a:xfrm>
              <a:off x="5091" y="1261"/>
              <a:ext cx="323" cy="127"/>
              <a:chOff x="5091" y="1261"/>
              <a:chExt cx="323" cy="127"/>
            </a:xfrm>
          </p:grpSpPr>
          <p:sp>
            <p:nvSpPr>
              <p:cNvPr id="100598" name="Rectangle 254"/>
              <p:cNvSpPr/>
              <p:nvPr/>
            </p:nvSpPr>
            <p:spPr>
              <a:xfrm>
                <a:off x="5299" y="1261"/>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599" name="Rectangle 255"/>
              <p:cNvSpPr/>
              <p:nvPr/>
            </p:nvSpPr>
            <p:spPr>
              <a:xfrm>
                <a:off x="5226" y="1261"/>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600" name="Rectangle 256"/>
              <p:cNvSpPr/>
              <p:nvPr/>
            </p:nvSpPr>
            <p:spPr>
              <a:xfrm>
                <a:off x="5187" y="1261"/>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601" name="Rectangle 257"/>
              <p:cNvSpPr/>
              <p:nvPr/>
            </p:nvSpPr>
            <p:spPr>
              <a:xfrm>
                <a:off x="5128" y="1261"/>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602" name="Rectangle 258"/>
              <p:cNvSpPr/>
              <p:nvPr/>
            </p:nvSpPr>
            <p:spPr>
              <a:xfrm>
                <a:off x="5091" y="1261"/>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sp>
          <p:nvSpPr>
            <p:cNvPr id="100603" name="Rectangle 260"/>
            <p:cNvSpPr/>
            <p:nvPr/>
          </p:nvSpPr>
          <p:spPr>
            <a:xfrm>
              <a:off x="5225" y="1413"/>
              <a:ext cx="368"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04" name="Rectangle 261"/>
            <p:cNvSpPr/>
            <p:nvPr/>
          </p:nvSpPr>
          <p:spPr>
            <a:xfrm>
              <a:off x="5314" y="1460"/>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死</a:t>
              </a:r>
              <a:endParaRPr lang="zh-CN" altLang="en-US" dirty="0">
                <a:latin typeface="Arial" panose="020B0604020202020204" pitchFamily="34" charset="0"/>
                <a:ea typeface="宋体" panose="02010600030101010101" pitchFamily="2" charset="-122"/>
              </a:endParaRPr>
            </a:p>
          </p:txBody>
        </p:sp>
        <p:sp>
          <p:nvSpPr>
            <p:cNvPr id="100605" name="Rectangle 262"/>
            <p:cNvSpPr/>
            <p:nvPr/>
          </p:nvSpPr>
          <p:spPr>
            <a:xfrm>
              <a:off x="399" y="3573"/>
              <a:ext cx="368"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06" name="Rectangle 263"/>
            <p:cNvSpPr/>
            <p:nvPr/>
          </p:nvSpPr>
          <p:spPr>
            <a:xfrm>
              <a:off x="487" y="3620"/>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死</a:t>
              </a:r>
              <a:endParaRPr lang="zh-CN" altLang="en-US" dirty="0">
                <a:latin typeface="Arial" panose="020B0604020202020204" pitchFamily="34" charset="0"/>
                <a:ea typeface="宋体" panose="02010600030101010101" pitchFamily="2" charset="-122"/>
              </a:endParaRPr>
            </a:p>
          </p:txBody>
        </p:sp>
        <p:sp>
          <p:nvSpPr>
            <p:cNvPr id="100607" name="Rectangle 264"/>
            <p:cNvSpPr/>
            <p:nvPr/>
          </p:nvSpPr>
          <p:spPr>
            <a:xfrm>
              <a:off x="3256" y="2993"/>
              <a:ext cx="368"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08" name="Rectangle 265"/>
            <p:cNvSpPr/>
            <p:nvPr/>
          </p:nvSpPr>
          <p:spPr>
            <a:xfrm>
              <a:off x="3345" y="3040"/>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死</a:t>
              </a:r>
              <a:endParaRPr lang="zh-CN" altLang="en-US" dirty="0">
                <a:latin typeface="Arial" panose="020B0604020202020204" pitchFamily="34" charset="0"/>
                <a:ea typeface="宋体" panose="02010600030101010101" pitchFamily="2" charset="-122"/>
              </a:endParaRPr>
            </a:p>
          </p:txBody>
        </p:sp>
        <p:sp>
          <p:nvSpPr>
            <p:cNvPr id="100609" name="Rectangle 266"/>
            <p:cNvSpPr/>
            <p:nvPr/>
          </p:nvSpPr>
          <p:spPr>
            <a:xfrm>
              <a:off x="252" y="1473"/>
              <a:ext cx="368"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10" name="Rectangle 267"/>
            <p:cNvSpPr/>
            <p:nvPr/>
          </p:nvSpPr>
          <p:spPr>
            <a:xfrm>
              <a:off x="341" y="1520"/>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死</a:t>
              </a:r>
              <a:endParaRPr lang="zh-CN" altLang="en-US" dirty="0">
                <a:latin typeface="Arial" panose="020B0604020202020204" pitchFamily="34" charset="0"/>
                <a:ea typeface="宋体" panose="02010600030101010101" pitchFamily="2" charset="-122"/>
              </a:endParaRPr>
            </a:p>
          </p:txBody>
        </p:sp>
        <p:sp>
          <p:nvSpPr>
            <p:cNvPr id="100611" name="Rectangle 268"/>
            <p:cNvSpPr/>
            <p:nvPr/>
          </p:nvSpPr>
          <p:spPr>
            <a:xfrm>
              <a:off x="1557" y="3586"/>
              <a:ext cx="954"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12" name="Rectangle 269"/>
            <p:cNvSpPr/>
            <p:nvPr/>
          </p:nvSpPr>
          <p:spPr>
            <a:xfrm>
              <a:off x="1646" y="3633"/>
              <a:ext cx="667"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深度限制</a:t>
              </a:r>
              <a:endParaRPr lang="zh-CN" altLang="en-US" dirty="0">
                <a:latin typeface="Arial" panose="020B0604020202020204" pitchFamily="34" charset="0"/>
                <a:ea typeface="宋体" panose="02010600030101010101" pitchFamily="2" charset="-122"/>
              </a:endParaRPr>
            </a:p>
          </p:txBody>
        </p:sp>
        <p:sp>
          <p:nvSpPr>
            <p:cNvPr id="100613" name="Rectangle 270"/>
            <p:cNvSpPr/>
            <p:nvPr/>
          </p:nvSpPr>
          <p:spPr>
            <a:xfrm>
              <a:off x="5030" y="3588"/>
              <a:ext cx="325"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14" name="Rectangle 271"/>
            <p:cNvSpPr/>
            <p:nvPr/>
          </p:nvSpPr>
          <p:spPr>
            <a:xfrm>
              <a:off x="5118" y="3635"/>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解</a:t>
              </a:r>
              <a:endParaRPr lang="zh-CN" altLang="en-US" dirty="0">
                <a:latin typeface="Arial" panose="020B0604020202020204" pitchFamily="34" charset="0"/>
                <a:ea typeface="宋体" panose="02010600030101010101" pitchFamily="2" charset="-122"/>
              </a:endParaRPr>
            </a:p>
          </p:txBody>
        </p:sp>
        <p:sp>
          <p:nvSpPr>
            <p:cNvPr id="100615" name="Rectangle 272"/>
            <p:cNvSpPr/>
            <p:nvPr/>
          </p:nvSpPr>
          <p:spPr>
            <a:xfrm>
              <a:off x="1950" y="3908"/>
              <a:ext cx="2126" cy="165"/>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16" name="Rectangle 273"/>
            <p:cNvSpPr/>
            <p:nvPr/>
          </p:nvSpPr>
          <p:spPr>
            <a:xfrm>
              <a:off x="2038" y="3947"/>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100617" name="Rectangle 274"/>
            <p:cNvSpPr/>
            <p:nvPr/>
          </p:nvSpPr>
          <p:spPr>
            <a:xfrm>
              <a:off x="2160" y="3945"/>
              <a:ext cx="22" cy="106"/>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100618" name="Rectangle 275"/>
            <p:cNvSpPr/>
            <p:nvPr/>
          </p:nvSpPr>
          <p:spPr>
            <a:xfrm>
              <a:off x="2405" y="3947"/>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100619" name="Oval 276"/>
            <p:cNvSpPr/>
            <p:nvPr/>
          </p:nvSpPr>
          <p:spPr>
            <a:xfrm>
              <a:off x="2817" y="579"/>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100620" name="Group 279"/>
            <p:cNvGrpSpPr/>
            <p:nvPr/>
          </p:nvGrpSpPr>
          <p:grpSpPr>
            <a:xfrm>
              <a:off x="3198" y="680"/>
              <a:ext cx="160" cy="131"/>
              <a:chOff x="3198" y="680"/>
              <a:chExt cx="160" cy="131"/>
            </a:xfrm>
          </p:grpSpPr>
          <p:sp>
            <p:nvSpPr>
              <p:cNvPr id="100621" name="Rectangle 277"/>
              <p:cNvSpPr/>
              <p:nvPr/>
            </p:nvSpPr>
            <p:spPr>
              <a:xfrm>
                <a:off x="3276" y="736"/>
                <a:ext cx="82"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100622" name="Rectangle 278"/>
              <p:cNvSpPr/>
              <p:nvPr/>
            </p:nvSpPr>
            <p:spPr>
              <a:xfrm>
                <a:off x="3198" y="680"/>
                <a:ext cx="141"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sp>
          <p:nvSpPr>
            <p:cNvPr id="100623" name="Oval 280"/>
            <p:cNvSpPr/>
            <p:nvPr/>
          </p:nvSpPr>
          <p:spPr>
            <a:xfrm>
              <a:off x="3389" y="1071"/>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24" name="Oval 281"/>
            <p:cNvSpPr/>
            <p:nvPr/>
          </p:nvSpPr>
          <p:spPr>
            <a:xfrm>
              <a:off x="1718" y="1071"/>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25" name="Oval 282"/>
            <p:cNvSpPr/>
            <p:nvPr/>
          </p:nvSpPr>
          <p:spPr>
            <a:xfrm>
              <a:off x="149" y="1116"/>
              <a:ext cx="807"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26" name="Oval 283"/>
            <p:cNvSpPr/>
            <p:nvPr/>
          </p:nvSpPr>
          <p:spPr>
            <a:xfrm>
              <a:off x="4793" y="1071"/>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100627" name="Group 286"/>
            <p:cNvGrpSpPr/>
            <p:nvPr/>
          </p:nvGrpSpPr>
          <p:grpSpPr>
            <a:xfrm>
              <a:off x="838" y="804"/>
              <a:ext cx="2011" cy="357"/>
              <a:chOff x="838" y="804"/>
              <a:chExt cx="2011" cy="357"/>
            </a:xfrm>
          </p:grpSpPr>
          <p:sp>
            <p:nvSpPr>
              <p:cNvPr id="100628" name="Line 284"/>
              <p:cNvSpPr/>
              <p:nvPr/>
            </p:nvSpPr>
            <p:spPr>
              <a:xfrm flipH="1">
                <a:off x="927" y="804"/>
                <a:ext cx="1922" cy="324"/>
              </a:xfrm>
              <a:prstGeom prst="line">
                <a:avLst/>
              </a:prstGeom>
              <a:ln w="14288" cap="flat" cmpd="sng">
                <a:solidFill>
                  <a:srgbClr val="000000"/>
                </a:solidFill>
                <a:prstDash val="solid"/>
                <a:round/>
                <a:headEnd type="none" w="med" len="med"/>
                <a:tailEnd type="none" w="med" len="med"/>
              </a:ln>
            </p:spPr>
          </p:sp>
          <p:sp>
            <p:nvSpPr>
              <p:cNvPr id="100629" name="Freeform 285"/>
              <p:cNvSpPr/>
              <p:nvPr/>
            </p:nvSpPr>
            <p:spPr>
              <a:xfrm>
                <a:off x="838" y="1096"/>
                <a:ext cx="106" cy="65"/>
              </a:xfrm>
              <a:custGeom>
                <a:avLst/>
                <a:gdLst/>
                <a:ahLst/>
                <a:cxnLst>
                  <a:cxn ang="0">
                    <a:pos x="83" y="0"/>
                  </a:cxn>
                  <a:cxn ang="0">
                    <a:pos x="0" y="48"/>
                  </a:cxn>
                  <a:cxn ang="0">
                    <a:pos x="106" y="65"/>
                  </a:cxn>
                  <a:cxn ang="0">
                    <a:pos x="83" y="0"/>
                  </a:cxn>
                </a:cxnLst>
                <a:pathLst>
                  <a:path w="106" h="65">
                    <a:moveTo>
                      <a:pt x="83" y="0"/>
                    </a:moveTo>
                    <a:lnTo>
                      <a:pt x="0" y="48"/>
                    </a:lnTo>
                    <a:lnTo>
                      <a:pt x="106" y="65"/>
                    </a:lnTo>
                    <a:lnTo>
                      <a:pt x="83" y="0"/>
                    </a:lnTo>
                    <a:close/>
                  </a:path>
                </a:pathLst>
              </a:custGeom>
              <a:solidFill>
                <a:srgbClr val="000000"/>
              </a:solidFill>
              <a:ln w="9525">
                <a:noFill/>
              </a:ln>
            </p:spPr>
            <p:txBody>
              <a:bodyPr/>
              <a:p>
                <a:endParaRPr lang="zh-CN" altLang="en-US"/>
              </a:p>
            </p:txBody>
          </p:sp>
        </p:grpSp>
        <p:grpSp>
          <p:nvGrpSpPr>
            <p:cNvPr id="100630" name="Group 289"/>
            <p:cNvGrpSpPr/>
            <p:nvPr/>
          </p:nvGrpSpPr>
          <p:grpSpPr>
            <a:xfrm>
              <a:off x="2377" y="848"/>
              <a:ext cx="586" cy="268"/>
              <a:chOff x="2377" y="848"/>
              <a:chExt cx="586" cy="268"/>
            </a:xfrm>
          </p:grpSpPr>
          <p:sp>
            <p:nvSpPr>
              <p:cNvPr id="100631" name="Line 287"/>
              <p:cNvSpPr/>
              <p:nvPr/>
            </p:nvSpPr>
            <p:spPr>
              <a:xfrm flipH="1">
                <a:off x="2453" y="848"/>
                <a:ext cx="510" cy="234"/>
              </a:xfrm>
              <a:prstGeom prst="line">
                <a:avLst/>
              </a:prstGeom>
              <a:ln w="14288" cap="flat" cmpd="sng">
                <a:solidFill>
                  <a:srgbClr val="000000"/>
                </a:solidFill>
                <a:prstDash val="solid"/>
                <a:round/>
                <a:headEnd type="none" w="med" len="med"/>
                <a:tailEnd type="none" w="med" len="med"/>
              </a:ln>
            </p:spPr>
          </p:sp>
          <p:sp>
            <p:nvSpPr>
              <p:cNvPr id="100632" name="Freeform 288"/>
              <p:cNvSpPr/>
              <p:nvPr/>
            </p:nvSpPr>
            <p:spPr>
              <a:xfrm>
                <a:off x="2377" y="1052"/>
                <a:ext cx="107" cy="64"/>
              </a:xfrm>
              <a:custGeom>
                <a:avLst/>
                <a:gdLst/>
                <a:ahLst/>
                <a:cxnLst>
                  <a:cxn ang="0">
                    <a:pos x="55" y="0"/>
                  </a:cxn>
                  <a:cxn ang="0">
                    <a:pos x="0" y="64"/>
                  </a:cxn>
                  <a:cxn ang="0">
                    <a:pos x="107" y="55"/>
                  </a:cxn>
                  <a:cxn ang="0">
                    <a:pos x="55" y="0"/>
                  </a:cxn>
                </a:cxnLst>
                <a:pathLst>
                  <a:path w="107" h="64">
                    <a:moveTo>
                      <a:pt x="55" y="0"/>
                    </a:moveTo>
                    <a:lnTo>
                      <a:pt x="0" y="64"/>
                    </a:lnTo>
                    <a:lnTo>
                      <a:pt x="107" y="55"/>
                    </a:lnTo>
                    <a:lnTo>
                      <a:pt x="55" y="0"/>
                    </a:lnTo>
                    <a:close/>
                  </a:path>
                </a:pathLst>
              </a:custGeom>
              <a:solidFill>
                <a:srgbClr val="000000"/>
              </a:solidFill>
              <a:ln w="9525">
                <a:noFill/>
              </a:ln>
            </p:spPr>
            <p:txBody>
              <a:bodyPr/>
              <a:p>
                <a:endParaRPr lang="zh-CN" altLang="en-US"/>
              </a:p>
            </p:txBody>
          </p:sp>
        </p:grpSp>
        <p:grpSp>
          <p:nvGrpSpPr>
            <p:cNvPr id="100633" name="Group 292"/>
            <p:cNvGrpSpPr/>
            <p:nvPr/>
          </p:nvGrpSpPr>
          <p:grpSpPr>
            <a:xfrm>
              <a:off x="3330" y="887"/>
              <a:ext cx="253" cy="220"/>
              <a:chOff x="3330" y="887"/>
              <a:chExt cx="253" cy="220"/>
            </a:xfrm>
          </p:grpSpPr>
          <p:sp>
            <p:nvSpPr>
              <p:cNvPr id="100634" name="Line 290"/>
              <p:cNvSpPr/>
              <p:nvPr/>
            </p:nvSpPr>
            <p:spPr>
              <a:xfrm>
                <a:off x="3330" y="887"/>
                <a:ext cx="195" cy="171"/>
              </a:xfrm>
              <a:prstGeom prst="line">
                <a:avLst/>
              </a:prstGeom>
              <a:ln w="14288" cap="flat" cmpd="sng">
                <a:solidFill>
                  <a:srgbClr val="000000"/>
                </a:solidFill>
                <a:prstDash val="solid"/>
                <a:round/>
                <a:headEnd type="none" w="med" len="med"/>
                <a:tailEnd type="none" w="med" len="med"/>
              </a:ln>
            </p:spPr>
          </p:sp>
          <p:sp>
            <p:nvSpPr>
              <p:cNvPr id="100635" name="Freeform 291"/>
              <p:cNvSpPr/>
              <p:nvPr/>
            </p:nvSpPr>
            <p:spPr>
              <a:xfrm>
                <a:off x="3484" y="1035"/>
                <a:ext cx="99" cy="72"/>
              </a:xfrm>
              <a:custGeom>
                <a:avLst/>
                <a:gdLst/>
                <a:ahLst/>
                <a:cxnLst>
                  <a:cxn ang="0">
                    <a:pos x="0" y="41"/>
                  </a:cxn>
                  <a:cxn ang="0">
                    <a:pos x="99" y="72"/>
                  </a:cxn>
                  <a:cxn ang="0">
                    <a:pos x="74" y="0"/>
                  </a:cxn>
                  <a:cxn ang="0">
                    <a:pos x="0" y="41"/>
                  </a:cxn>
                </a:cxnLst>
                <a:pathLst>
                  <a:path w="99" h="72">
                    <a:moveTo>
                      <a:pt x="0" y="41"/>
                    </a:moveTo>
                    <a:lnTo>
                      <a:pt x="99" y="72"/>
                    </a:lnTo>
                    <a:lnTo>
                      <a:pt x="74" y="0"/>
                    </a:lnTo>
                    <a:lnTo>
                      <a:pt x="0" y="41"/>
                    </a:lnTo>
                    <a:close/>
                  </a:path>
                </a:pathLst>
              </a:custGeom>
              <a:solidFill>
                <a:srgbClr val="000000"/>
              </a:solidFill>
              <a:ln w="9525">
                <a:noFill/>
              </a:ln>
            </p:spPr>
            <p:txBody>
              <a:bodyPr/>
              <a:p>
                <a:endParaRPr lang="zh-CN" altLang="en-US"/>
              </a:p>
            </p:txBody>
          </p:sp>
        </p:grpSp>
        <p:grpSp>
          <p:nvGrpSpPr>
            <p:cNvPr id="100636" name="Group 295"/>
            <p:cNvGrpSpPr/>
            <p:nvPr/>
          </p:nvGrpSpPr>
          <p:grpSpPr>
            <a:xfrm>
              <a:off x="3633" y="765"/>
              <a:ext cx="1235" cy="383"/>
              <a:chOff x="3633" y="765"/>
              <a:chExt cx="1235" cy="383"/>
            </a:xfrm>
          </p:grpSpPr>
          <p:sp>
            <p:nvSpPr>
              <p:cNvPr id="100637" name="Line 293"/>
              <p:cNvSpPr/>
              <p:nvPr/>
            </p:nvSpPr>
            <p:spPr>
              <a:xfrm>
                <a:off x="3633" y="765"/>
                <a:ext cx="1151" cy="352"/>
              </a:xfrm>
              <a:prstGeom prst="line">
                <a:avLst/>
              </a:prstGeom>
              <a:ln w="14288" cap="flat" cmpd="sng">
                <a:solidFill>
                  <a:srgbClr val="000000"/>
                </a:solidFill>
                <a:prstDash val="solid"/>
                <a:round/>
                <a:headEnd type="none" w="med" len="med"/>
                <a:tailEnd type="none" w="med" len="med"/>
              </a:ln>
            </p:spPr>
          </p:sp>
          <p:sp>
            <p:nvSpPr>
              <p:cNvPr id="100638" name="Freeform 294"/>
              <p:cNvSpPr/>
              <p:nvPr/>
            </p:nvSpPr>
            <p:spPr>
              <a:xfrm>
                <a:off x="4761" y="1086"/>
                <a:ext cx="107" cy="62"/>
              </a:xfrm>
              <a:custGeom>
                <a:avLst/>
                <a:gdLst/>
                <a:ahLst/>
                <a:cxnLst>
                  <a:cxn ang="0">
                    <a:pos x="0" y="62"/>
                  </a:cxn>
                  <a:cxn ang="0">
                    <a:pos x="107" y="58"/>
                  </a:cxn>
                  <a:cxn ang="0">
                    <a:pos x="38" y="0"/>
                  </a:cxn>
                  <a:cxn ang="0">
                    <a:pos x="0" y="62"/>
                  </a:cxn>
                </a:cxnLst>
                <a:pathLst>
                  <a:path w="107" h="62">
                    <a:moveTo>
                      <a:pt x="0" y="62"/>
                    </a:moveTo>
                    <a:lnTo>
                      <a:pt x="107" y="58"/>
                    </a:lnTo>
                    <a:lnTo>
                      <a:pt x="38" y="0"/>
                    </a:lnTo>
                    <a:lnTo>
                      <a:pt x="0" y="62"/>
                    </a:lnTo>
                    <a:close/>
                  </a:path>
                </a:pathLst>
              </a:custGeom>
              <a:solidFill>
                <a:srgbClr val="000000"/>
              </a:solidFill>
              <a:ln w="9525">
                <a:noFill/>
              </a:ln>
            </p:spPr>
            <p:txBody>
              <a:bodyPr/>
              <a:p>
                <a:endParaRPr lang="zh-CN" altLang="en-US"/>
              </a:p>
            </p:txBody>
          </p:sp>
        </p:grpSp>
        <p:grpSp>
          <p:nvGrpSpPr>
            <p:cNvPr id="100639" name="Group 298"/>
            <p:cNvGrpSpPr/>
            <p:nvPr/>
          </p:nvGrpSpPr>
          <p:grpSpPr>
            <a:xfrm>
              <a:off x="508" y="1207"/>
              <a:ext cx="154" cy="130"/>
              <a:chOff x="508" y="1207"/>
              <a:chExt cx="154" cy="130"/>
            </a:xfrm>
          </p:grpSpPr>
          <p:sp>
            <p:nvSpPr>
              <p:cNvPr id="100640" name="Rectangle 296"/>
              <p:cNvSpPr/>
              <p:nvPr/>
            </p:nvSpPr>
            <p:spPr>
              <a:xfrm>
                <a:off x="579" y="1262"/>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641" name="Rectangle 297"/>
              <p:cNvSpPr/>
              <p:nvPr/>
            </p:nvSpPr>
            <p:spPr>
              <a:xfrm>
                <a:off x="508" y="1207"/>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642" name="Group 304"/>
            <p:cNvGrpSpPr/>
            <p:nvPr/>
          </p:nvGrpSpPr>
          <p:grpSpPr>
            <a:xfrm>
              <a:off x="451" y="1299"/>
              <a:ext cx="296" cy="127"/>
              <a:chOff x="451" y="1299"/>
              <a:chExt cx="296" cy="127"/>
            </a:xfrm>
          </p:grpSpPr>
          <p:sp>
            <p:nvSpPr>
              <p:cNvPr id="100643" name="Rectangle 299"/>
              <p:cNvSpPr/>
              <p:nvPr/>
            </p:nvSpPr>
            <p:spPr>
              <a:xfrm>
                <a:off x="632" y="129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644" name="Rectangle 300"/>
              <p:cNvSpPr/>
              <p:nvPr/>
            </p:nvSpPr>
            <p:spPr>
              <a:xfrm>
                <a:off x="570" y="129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645" name="Rectangle 301"/>
              <p:cNvSpPr/>
              <p:nvPr/>
            </p:nvSpPr>
            <p:spPr>
              <a:xfrm>
                <a:off x="548" y="129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646" name="Rectangle 302"/>
              <p:cNvSpPr/>
              <p:nvPr/>
            </p:nvSpPr>
            <p:spPr>
              <a:xfrm>
                <a:off x="488" y="129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647" name="Rectangle 303"/>
              <p:cNvSpPr/>
              <p:nvPr/>
            </p:nvSpPr>
            <p:spPr>
              <a:xfrm>
                <a:off x="451" y="129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sp>
          <p:nvSpPr>
            <p:cNvPr id="100648" name="Oval 305"/>
            <p:cNvSpPr/>
            <p:nvPr/>
          </p:nvSpPr>
          <p:spPr>
            <a:xfrm>
              <a:off x="179" y="3216"/>
              <a:ext cx="808"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49" name="Oval 306"/>
            <p:cNvSpPr/>
            <p:nvPr/>
          </p:nvSpPr>
          <p:spPr>
            <a:xfrm>
              <a:off x="179" y="2635"/>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50" name="Oval 307"/>
            <p:cNvSpPr/>
            <p:nvPr/>
          </p:nvSpPr>
          <p:spPr>
            <a:xfrm>
              <a:off x="1498" y="2054"/>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51" name="Oval 308"/>
            <p:cNvSpPr/>
            <p:nvPr/>
          </p:nvSpPr>
          <p:spPr>
            <a:xfrm>
              <a:off x="179" y="2054"/>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52" name="Oval 309"/>
            <p:cNvSpPr/>
            <p:nvPr/>
          </p:nvSpPr>
          <p:spPr>
            <a:xfrm>
              <a:off x="912" y="1563"/>
              <a:ext cx="807"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100653" name="Group 312"/>
            <p:cNvGrpSpPr/>
            <p:nvPr/>
          </p:nvGrpSpPr>
          <p:grpSpPr>
            <a:xfrm>
              <a:off x="1385" y="1333"/>
              <a:ext cx="438" cy="242"/>
              <a:chOff x="1385" y="1333"/>
              <a:chExt cx="438" cy="242"/>
            </a:xfrm>
          </p:grpSpPr>
          <p:sp>
            <p:nvSpPr>
              <p:cNvPr id="100654" name="Line 310"/>
              <p:cNvSpPr/>
              <p:nvPr/>
            </p:nvSpPr>
            <p:spPr>
              <a:xfrm flipH="1">
                <a:off x="1455" y="1333"/>
                <a:ext cx="368" cy="203"/>
              </a:xfrm>
              <a:prstGeom prst="line">
                <a:avLst/>
              </a:prstGeom>
              <a:ln w="14288" cap="flat" cmpd="sng">
                <a:solidFill>
                  <a:srgbClr val="000000"/>
                </a:solidFill>
                <a:prstDash val="solid"/>
                <a:round/>
                <a:headEnd type="none" w="med" len="med"/>
                <a:tailEnd type="none" w="med" len="med"/>
              </a:ln>
            </p:spPr>
          </p:sp>
          <p:sp>
            <p:nvSpPr>
              <p:cNvPr id="100655" name="Freeform 311"/>
              <p:cNvSpPr/>
              <p:nvPr/>
            </p:nvSpPr>
            <p:spPr>
              <a:xfrm>
                <a:off x="1385" y="1507"/>
                <a:ext cx="105" cy="68"/>
              </a:xfrm>
              <a:custGeom>
                <a:avLst/>
                <a:gdLst/>
                <a:ahLst/>
                <a:cxnLst>
                  <a:cxn ang="0">
                    <a:pos x="46" y="0"/>
                  </a:cxn>
                  <a:cxn ang="0">
                    <a:pos x="0" y="68"/>
                  </a:cxn>
                  <a:cxn ang="0">
                    <a:pos x="105" y="53"/>
                  </a:cxn>
                  <a:cxn ang="0">
                    <a:pos x="46" y="0"/>
                  </a:cxn>
                </a:cxnLst>
                <a:pathLst>
                  <a:path w="105" h="68">
                    <a:moveTo>
                      <a:pt x="46" y="0"/>
                    </a:moveTo>
                    <a:lnTo>
                      <a:pt x="0" y="68"/>
                    </a:lnTo>
                    <a:lnTo>
                      <a:pt x="105" y="53"/>
                    </a:lnTo>
                    <a:lnTo>
                      <a:pt x="46" y="0"/>
                    </a:lnTo>
                    <a:close/>
                  </a:path>
                </a:pathLst>
              </a:custGeom>
              <a:solidFill>
                <a:srgbClr val="000000"/>
              </a:solidFill>
              <a:ln w="9525">
                <a:noFill/>
              </a:ln>
            </p:spPr>
            <p:txBody>
              <a:bodyPr/>
              <a:p>
                <a:endParaRPr lang="zh-CN" altLang="en-US"/>
              </a:p>
            </p:txBody>
          </p:sp>
        </p:grpSp>
        <p:grpSp>
          <p:nvGrpSpPr>
            <p:cNvPr id="100656" name="Group 315"/>
            <p:cNvGrpSpPr/>
            <p:nvPr/>
          </p:nvGrpSpPr>
          <p:grpSpPr>
            <a:xfrm>
              <a:off x="610" y="1799"/>
              <a:ext cx="364" cy="268"/>
              <a:chOff x="610" y="1799"/>
              <a:chExt cx="364" cy="268"/>
            </a:xfrm>
          </p:grpSpPr>
          <p:sp>
            <p:nvSpPr>
              <p:cNvPr id="100657" name="Line 313"/>
              <p:cNvSpPr/>
              <p:nvPr/>
            </p:nvSpPr>
            <p:spPr>
              <a:xfrm flipH="1">
                <a:off x="671" y="1799"/>
                <a:ext cx="303" cy="222"/>
              </a:xfrm>
              <a:prstGeom prst="line">
                <a:avLst/>
              </a:prstGeom>
              <a:ln w="14288" cap="flat" cmpd="sng">
                <a:solidFill>
                  <a:srgbClr val="000000"/>
                </a:solidFill>
                <a:prstDash val="solid"/>
                <a:round/>
                <a:headEnd type="none" w="med" len="med"/>
                <a:tailEnd type="none" w="med" len="med"/>
              </a:ln>
            </p:spPr>
          </p:sp>
          <p:sp>
            <p:nvSpPr>
              <p:cNvPr id="100658" name="Freeform 314"/>
              <p:cNvSpPr/>
              <p:nvPr/>
            </p:nvSpPr>
            <p:spPr>
              <a:xfrm>
                <a:off x="610" y="1996"/>
                <a:ext cx="100" cy="71"/>
              </a:xfrm>
              <a:custGeom>
                <a:avLst/>
                <a:gdLst/>
                <a:ahLst/>
                <a:cxnLst>
                  <a:cxn ang="0">
                    <a:pos x="30" y="0"/>
                  </a:cxn>
                  <a:cxn ang="0">
                    <a:pos x="0" y="71"/>
                  </a:cxn>
                  <a:cxn ang="0">
                    <a:pos x="100" y="47"/>
                  </a:cxn>
                  <a:cxn ang="0">
                    <a:pos x="30" y="0"/>
                  </a:cxn>
                </a:cxnLst>
                <a:pathLst>
                  <a:path w="100" h="71">
                    <a:moveTo>
                      <a:pt x="30" y="0"/>
                    </a:moveTo>
                    <a:lnTo>
                      <a:pt x="0" y="71"/>
                    </a:lnTo>
                    <a:lnTo>
                      <a:pt x="100" y="47"/>
                    </a:lnTo>
                    <a:lnTo>
                      <a:pt x="30" y="0"/>
                    </a:lnTo>
                    <a:close/>
                  </a:path>
                </a:pathLst>
              </a:custGeom>
              <a:solidFill>
                <a:srgbClr val="000000"/>
              </a:solidFill>
              <a:ln w="9525">
                <a:noFill/>
              </a:ln>
            </p:spPr>
            <p:txBody>
              <a:bodyPr/>
              <a:p>
                <a:endParaRPr lang="zh-CN" altLang="en-US"/>
              </a:p>
            </p:txBody>
          </p:sp>
        </p:grpSp>
        <p:grpSp>
          <p:nvGrpSpPr>
            <p:cNvPr id="100659" name="Group 318"/>
            <p:cNvGrpSpPr/>
            <p:nvPr/>
          </p:nvGrpSpPr>
          <p:grpSpPr>
            <a:xfrm>
              <a:off x="1560" y="1837"/>
              <a:ext cx="295" cy="224"/>
              <a:chOff x="1560" y="1837"/>
              <a:chExt cx="295" cy="224"/>
            </a:xfrm>
          </p:grpSpPr>
          <p:sp>
            <p:nvSpPr>
              <p:cNvPr id="100660" name="Line 316"/>
              <p:cNvSpPr/>
              <p:nvPr/>
            </p:nvSpPr>
            <p:spPr>
              <a:xfrm>
                <a:off x="1560" y="1837"/>
                <a:ext cx="232" cy="177"/>
              </a:xfrm>
              <a:prstGeom prst="line">
                <a:avLst/>
              </a:prstGeom>
              <a:ln w="14288" cap="flat" cmpd="sng">
                <a:solidFill>
                  <a:srgbClr val="000000"/>
                </a:solidFill>
                <a:prstDash val="solid"/>
                <a:round/>
                <a:headEnd type="none" w="med" len="med"/>
                <a:tailEnd type="none" w="med" len="med"/>
              </a:ln>
            </p:spPr>
          </p:sp>
          <p:sp>
            <p:nvSpPr>
              <p:cNvPr id="100661" name="Freeform 317"/>
              <p:cNvSpPr/>
              <p:nvPr/>
            </p:nvSpPr>
            <p:spPr>
              <a:xfrm>
                <a:off x="1754" y="1989"/>
                <a:ext cx="101" cy="72"/>
              </a:xfrm>
              <a:custGeom>
                <a:avLst/>
                <a:gdLst/>
                <a:ahLst/>
                <a:cxnLst>
                  <a:cxn ang="0">
                    <a:pos x="0" y="45"/>
                  </a:cxn>
                  <a:cxn ang="0">
                    <a:pos x="101" y="72"/>
                  </a:cxn>
                  <a:cxn ang="0">
                    <a:pos x="71" y="0"/>
                  </a:cxn>
                  <a:cxn ang="0">
                    <a:pos x="0" y="45"/>
                  </a:cxn>
                </a:cxnLst>
                <a:pathLst>
                  <a:path w="101" h="72">
                    <a:moveTo>
                      <a:pt x="0" y="45"/>
                    </a:moveTo>
                    <a:lnTo>
                      <a:pt x="101" y="72"/>
                    </a:lnTo>
                    <a:lnTo>
                      <a:pt x="71" y="0"/>
                    </a:lnTo>
                    <a:lnTo>
                      <a:pt x="0" y="45"/>
                    </a:lnTo>
                    <a:close/>
                  </a:path>
                </a:pathLst>
              </a:custGeom>
              <a:solidFill>
                <a:srgbClr val="000000"/>
              </a:solidFill>
              <a:ln w="9525">
                <a:noFill/>
              </a:ln>
            </p:spPr>
            <p:txBody>
              <a:bodyPr/>
              <a:p>
                <a:endParaRPr lang="zh-CN" altLang="en-US"/>
              </a:p>
            </p:txBody>
          </p:sp>
        </p:grpSp>
        <p:grpSp>
          <p:nvGrpSpPr>
            <p:cNvPr id="100662" name="Group 321"/>
            <p:cNvGrpSpPr/>
            <p:nvPr/>
          </p:nvGrpSpPr>
          <p:grpSpPr>
            <a:xfrm>
              <a:off x="498" y="2366"/>
              <a:ext cx="96" cy="270"/>
              <a:chOff x="498" y="2366"/>
              <a:chExt cx="96" cy="270"/>
            </a:xfrm>
          </p:grpSpPr>
          <p:sp>
            <p:nvSpPr>
              <p:cNvPr id="100663" name="Line 319"/>
              <p:cNvSpPr/>
              <p:nvPr/>
            </p:nvSpPr>
            <p:spPr>
              <a:xfrm>
                <a:off x="545" y="2366"/>
                <a:ext cx="1" cy="205"/>
              </a:xfrm>
              <a:prstGeom prst="line">
                <a:avLst/>
              </a:prstGeom>
              <a:ln w="14288" cap="flat" cmpd="sng">
                <a:solidFill>
                  <a:srgbClr val="000000"/>
                </a:solidFill>
                <a:prstDash val="solid"/>
                <a:round/>
                <a:headEnd type="none" w="med" len="med"/>
                <a:tailEnd type="none" w="med" len="med"/>
              </a:ln>
            </p:spPr>
          </p:sp>
          <p:sp>
            <p:nvSpPr>
              <p:cNvPr id="100664" name="Freeform 320"/>
              <p:cNvSpPr/>
              <p:nvPr/>
            </p:nvSpPr>
            <p:spPr>
              <a:xfrm>
                <a:off x="498" y="2569"/>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grpSp>
          <p:nvGrpSpPr>
            <p:cNvPr id="100665" name="Group 324"/>
            <p:cNvGrpSpPr/>
            <p:nvPr/>
          </p:nvGrpSpPr>
          <p:grpSpPr>
            <a:xfrm>
              <a:off x="498" y="2948"/>
              <a:ext cx="96" cy="269"/>
              <a:chOff x="498" y="2948"/>
              <a:chExt cx="96" cy="269"/>
            </a:xfrm>
          </p:grpSpPr>
          <p:sp>
            <p:nvSpPr>
              <p:cNvPr id="100666" name="Line 322"/>
              <p:cNvSpPr/>
              <p:nvPr/>
            </p:nvSpPr>
            <p:spPr>
              <a:xfrm>
                <a:off x="545" y="2948"/>
                <a:ext cx="1" cy="204"/>
              </a:xfrm>
              <a:prstGeom prst="line">
                <a:avLst/>
              </a:prstGeom>
              <a:ln w="14288" cap="flat" cmpd="sng">
                <a:solidFill>
                  <a:srgbClr val="000000"/>
                </a:solidFill>
                <a:prstDash val="solid"/>
                <a:round/>
                <a:headEnd type="none" w="med" len="med"/>
                <a:tailEnd type="none" w="med" len="med"/>
              </a:ln>
            </p:spPr>
          </p:sp>
          <p:sp>
            <p:nvSpPr>
              <p:cNvPr id="100667" name="Freeform 323"/>
              <p:cNvSpPr/>
              <p:nvPr/>
            </p:nvSpPr>
            <p:spPr>
              <a:xfrm>
                <a:off x="498" y="3150"/>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sp>
          <p:nvSpPr>
            <p:cNvPr id="100668" name="Oval 325"/>
            <p:cNvSpPr/>
            <p:nvPr/>
          </p:nvSpPr>
          <p:spPr>
            <a:xfrm>
              <a:off x="3989" y="1518"/>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69" name="Oval 326"/>
            <p:cNvSpPr/>
            <p:nvPr/>
          </p:nvSpPr>
          <p:spPr>
            <a:xfrm>
              <a:off x="4767" y="2635"/>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70" name="Oval 327"/>
            <p:cNvSpPr/>
            <p:nvPr/>
          </p:nvSpPr>
          <p:spPr>
            <a:xfrm>
              <a:off x="4767" y="2054"/>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71" name="Oval 328"/>
            <p:cNvSpPr/>
            <p:nvPr/>
          </p:nvSpPr>
          <p:spPr>
            <a:xfrm>
              <a:off x="1571" y="3216"/>
              <a:ext cx="808"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72" name="Oval 329"/>
            <p:cNvSpPr/>
            <p:nvPr/>
          </p:nvSpPr>
          <p:spPr>
            <a:xfrm>
              <a:off x="3110" y="2635"/>
              <a:ext cx="807"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73" name="Oval 330"/>
            <p:cNvSpPr/>
            <p:nvPr/>
          </p:nvSpPr>
          <p:spPr>
            <a:xfrm>
              <a:off x="1571" y="2590"/>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74" name="Oval 331"/>
            <p:cNvSpPr/>
            <p:nvPr/>
          </p:nvSpPr>
          <p:spPr>
            <a:xfrm>
              <a:off x="3036" y="2054"/>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75" name="Oval 332"/>
            <p:cNvSpPr/>
            <p:nvPr/>
          </p:nvSpPr>
          <p:spPr>
            <a:xfrm>
              <a:off x="2670" y="1518"/>
              <a:ext cx="808" cy="314"/>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676" name="Oval 333"/>
            <p:cNvSpPr/>
            <p:nvPr/>
          </p:nvSpPr>
          <p:spPr>
            <a:xfrm>
              <a:off x="4767" y="3216"/>
              <a:ext cx="808" cy="313"/>
            </a:xfrm>
            <a:prstGeom prst="ellipse">
              <a:avLst/>
            </a:prstGeom>
            <a:noFill/>
            <a:ln w="14288"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grpSp>
          <p:nvGrpSpPr>
            <p:cNvPr id="100677" name="Group 336"/>
            <p:cNvGrpSpPr/>
            <p:nvPr/>
          </p:nvGrpSpPr>
          <p:grpSpPr>
            <a:xfrm>
              <a:off x="3162" y="1341"/>
              <a:ext cx="335" cy="177"/>
              <a:chOff x="3162" y="1341"/>
              <a:chExt cx="335" cy="177"/>
            </a:xfrm>
          </p:grpSpPr>
          <p:sp>
            <p:nvSpPr>
              <p:cNvPr id="100678" name="Line 334"/>
              <p:cNvSpPr/>
              <p:nvPr/>
            </p:nvSpPr>
            <p:spPr>
              <a:xfrm flipH="1">
                <a:off x="3233" y="1341"/>
                <a:ext cx="264" cy="139"/>
              </a:xfrm>
              <a:prstGeom prst="line">
                <a:avLst/>
              </a:prstGeom>
              <a:ln w="14288" cap="flat" cmpd="sng">
                <a:solidFill>
                  <a:srgbClr val="000000"/>
                </a:solidFill>
                <a:prstDash val="solid"/>
                <a:round/>
                <a:headEnd type="none" w="med" len="med"/>
                <a:tailEnd type="none" w="med" len="med"/>
              </a:ln>
            </p:spPr>
          </p:sp>
          <p:sp>
            <p:nvSpPr>
              <p:cNvPr id="100679" name="Freeform 335"/>
              <p:cNvSpPr/>
              <p:nvPr/>
            </p:nvSpPr>
            <p:spPr>
              <a:xfrm>
                <a:off x="3162" y="1451"/>
                <a:ext cx="105" cy="67"/>
              </a:xfrm>
              <a:custGeom>
                <a:avLst/>
                <a:gdLst/>
                <a:ahLst/>
                <a:cxnLst>
                  <a:cxn ang="0">
                    <a:pos x="47" y="0"/>
                  </a:cxn>
                  <a:cxn ang="0">
                    <a:pos x="0" y="67"/>
                  </a:cxn>
                  <a:cxn ang="0">
                    <a:pos x="105" y="54"/>
                  </a:cxn>
                  <a:cxn ang="0">
                    <a:pos x="47" y="0"/>
                  </a:cxn>
                </a:cxnLst>
                <a:pathLst>
                  <a:path w="105" h="67">
                    <a:moveTo>
                      <a:pt x="47" y="0"/>
                    </a:moveTo>
                    <a:lnTo>
                      <a:pt x="0" y="67"/>
                    </a:lnTo>
                    <a:lnTo>
                      <a:pt x="105" y="54"/>
                    </a:lnTo>
                    <a:lnTo>
                      <a:pt x="47" y="0"/>
                    </a:lnTo>
                    <a:close/>
                  </a:path>
                </a:pathLst>
              </a:custGeom>
              <a:solidFill>
                <a:srgbClr val="000000"/>
              </a:solidFill>
              <a:ln w="9525">
                <a:noFill/>
              </a:ln>
            </p:spPr>
            <p:txBody>
              <a:bodyPr/>
              <a:p>
                <a:endParaRPr lang="zh-CN" altLang="en-US"/>
              </a:p>
            </p:txBody>
          </p:sp>
        </p:grpSp>
        <p:grpSp>
          <p:nvGrpSpPr>
            <p:cNvPr id="100680" name="Group 339"/>
            <p:cNvGrpSpPr/>
            <p:nvPr/>
          </p:nvGrpSpPr>
          <p:grpSpPr>
            <a:xfrm>
              <a:off x="3003" y="1823"/>
              <a:ext cx="220" cy="270"/>
              <a:chOff x="3003" y="1823"/>
              <a:chExt cx="220" cy="270"/>
            </a:xfrm>
          </p:grpSpPr>
          <p:sp>
            <p:nvSpPr>
              <p:cNvPr id="100681" name="Line 337"/>
              <p:cNvSpPr/>
              <p:nvPr/>
            </p:nvSpPr>
            <p:spPr>
              <a:xfrm>
                <a:off x="3003" y="1823"/>
                <a:ext cx="175" cy="213"/>
              </a:xfrm>
              <a:prstGeom prst="line">
                <a:avLst/>
              </a:prstGeom>
              <a:ln w="14288" cap="flat" cmpd="sng">
                <a:solidFill>
                  <a:srgbClr val="000000"/>
                </a:solidFill>
                <a:prstDash val="solid"/>
                <a:round/>
                <a:headEnd type="none" w="med" len="med"/>
                <a:tailEnd type="none" w="med" len="med"/>
              </a:ln>
            </p:spPr>
          </p:sp>
          <p:sp>
            <p:nvSpPr>
              <p:cNvPr id="100682" name="Freeform 338"/>
              <p:cNvSpPr/>
              <p:nvPr/>
            </p:nvSpPr>
            <p:spPr>
              <a:xfrm>
                <a:off x="3134" y="2017"/>
                <a:ext cx="89" cy="76"/>
              </a:xfrm>
              <a:custGeom>
                <a:avLst/>
                <a:gdLst/>
                <a:ahLst/>
                <a:cxnLst>
                  <a:cxn ang="0">
                    <a:pos x="0" y="34"/>
                  </a:cxn>
                  <a:cxn ang="0">
                    <a:pos x="89" y="76"/>
                  </a:cxn>
                  <a:cxn ang="0">
                    <a:pos x="83" y="0"/>
                  </a:cxn>
                  <a:cxn ang="0">
                    <a:pos x="0" y="34"/>
                  </a:cxn>
                </a:cxnLst>
                <a:pathLst>
                  <a:path w="89" h="76">
                    <a:moveTo>
                      <a:pt x="0" y="34"/>
                    </a:moveTo>
                    <a:lnTo>
                      <a:pt x="89" y="76"/>
                    </a:lnTo>
                    <a:lnTo>
                      <a:pt x="83" y="0"/>
                    </a:lnTo>
                    <a:lnTo>
                      <a:pt x="0" y="34"/>
                    </a:lnTo>
                    <a:close/>
                  </a:path>
                </a:pathLst>
              </a:custGeom>
              <a:solidFill>
                <a:srgbClr val="000000"/>
              </a:solidFill>
              <a:ln w="9525">
                <a:noFill/>
              </a:ln>
            </p:spPr>
            <p:txBody>
              <a:bodyPr/>
              <a:p>
                <a:endParaRPr lang="zh-CN" altLang="en-US"/>
              </a:p>
            </p:txBody>
          </p:sp>
        </p:grpSp>
        <p:grpSp>
          <p:nvGrpSpPr>
            <p:cNvPr id="100683" name="Group 342"/>
            <p:cNvGrpSpPr/>
            <p:nvPr/>
          </p:nvGrpSpPr>
          <p:grpSpPr>
            <a:xfrm>
              <a:off x="2231" y="2322"/>
              <a:ext cx="952" cy="316"/>
              <a:chOff x="2231" y="2322"/>
              <a:chExt cx="952" cy="316"/>
            </a:xfrm>
          </p:grpSpPr>
          <p:sp>
            <p:nvSpPr>
              <p:cNvPr id="100684" name="Line 340"/>
              <p:cNvSpPr/>
              <p:nvPr/>
            </p:nvSpPr>
            <p:spPr>
              <a:xfrm flipH="1">
                <a:off x="2313" y="2322"/>
                <a:ext cx="870" cy="285"/>
              </a:xfrm>
              <a:prstGeom prst="line">
                <a:avLst/>
              </a:prstGeom>
              <a:ln w="14288" cap="flat" cmpd="sng">
                <a:solidFill>
                  <a:srgbClr val="000000"/>
                </a:solidFill>
                <a:prstDash val="solid"/>
                <a:round/>
                <a:headEnd type="none" w="med" len="med"/>
                <a:tailEnd type="none" w="med" len="med"/>
              </a:ln>
            </p:spPr>
          </p:sp>
          <p:sp>
            <p:nvSpPr>
              <p:cNvPr id="100685" name="Freeform 341"/>
              <p:cNvSpPr/>
              <p:nvPr/>
            </p:nvSpPr>
            <p:spPr>
              <a:xfrm>
                <a:off x="2231" y="2576"/>
                <a:ext cx="108" cy="62"/>
              </a:xfrm>
              <a:custGeom>
                <a:avLst/>
                <a:gdLst/>
                <a:ahLst/>
                <a:cxnLst>
                  <a:cxn ang="0">
                    <a:pos x="67" y="0"/>
                  </a:cxn>
                  <a:cxn ang="0">
                    <a:pos x="0" y="60"/>
                  </a:cxn>
                  <a:cxn ang="0">
                    <a:pos x="108" y="62"/>
                  </a:cxn>
                  <a:cxn ang="0">
                    <a:pos x="67" y="0"/>
                  </a:cxn>
                </a:cxnLst>
                <a:pathLst>
                  <a:path w="108" h="62">
                    <a:moveTo>
                      <a:pt x="67" y="0"/>
                    </a:moveTo>
                    <a:lnTo>
                      <a:pt x="0" y="60"/>
                    </a:lnTo>
                    <a:lnTo>
                      <a:pt x="108" y="62"/>
                    </a:lnTo>
                    <a:lnTo>
                      <a:pt x="67" y="0"/>
                    </a:lnTo>
                    <a:close/>
                  </a:path>
                </a:pathLst>
              </a:custGeom>
              <a:solidFill>
                <a:srgbClr val="000000"/>
              </a:solidFill>
              <a:ln w="9525">
                <a:noFill/>
              </a:ln>
            </p:spPr>
            <p:txBody>
              <a:bodyPr/>
              <a:p>
                <a:endParaRPr lang="zh-CN" altLang="en-US"/>
              </a:p>
            </p:txBody>
          </p:sp>
        </p:grpSp>
        <p:grpSp>
          <p:nvGrpSpPr>
            <p:cNvPr id="100686" name="Group 345"/>
            <p:cNvGrpSpPr/>
            <p:nvPr/>
          </p:nvGrpSpPr>
          <p:grpSpPr>
            <a:xfrm>
              <a:off x="3429" y="2366"/>
              <a:ext cx="96" cy="270"/>
              <a:chOff x="3429" y="2366"/>
              <a:chExt cx="96" cy="270"/>
            </a:xfrm>
          </p:grpSpPr>
          <p:sp>
            <p:nvSpPr>
              <p:cNvPr id="100687" name="Line 343"/>
              <p:cNvSpPr/>
              <p:nvPr/>
            </p:nvSpPr>
            <p:spPr>
              <a:xfrm>
                <a:off x="3476" y="2366"/>
                <a:ext cx="1" cy="205"/>
              </a:xfrm>
              <a:prstGeom prst="line">
                <a:avLst/>
              </a:prstGeom>
              <a:ln w="14288" cap="flat" cmpd="sng">
                <a:solidFill>
                  <a:srgbClr val="000000"/>
                </a:solidFill>
                <a:prstDash val="solid"/>
                <a:round/>
                <a:headEnd type="none" w="med" len="med"/>
                <a:tailEnd type="none" w="med" len="med"/>
              </a:ln>
            </p:spPr>
          </p:sp>
          <p:sp>
            <p:nvSpPr>
              <p:cNvPr id="100688" name="Freeform 344"/>
              <p:cNvSpPr/>
              <p:nvPr/>
            </p:nvSpPr>
            <p:spPr>
              <a:xfrm>
                <a:off x="3429" y="2569"/>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grpSp>
          <p:nvGrpSpPr>
            <p:cNvPr id="100689" name="Group 348"/>
            <p:cNvGrpSpPr/>
            <p:nvPr/>
          </p:nvGrpSpPr>
          <p:grpSpPr>
            <a:xfrm>
              <a:off x="1890" y="2903"/>
              <a:ext cx="96" cy="314"/>
              <a:chOff x="1890" y="2903"/>
              <a:chExt cx="96" cy="314"/>
            </a:xfrm>
          </p:grpSpPr>
          <p:sp>
            <p:nvSpPr>
              <p:cNvPr id="100690" name="Line 346"/>
              <p:cNvSpPr/>
              <p:nvPr/>
            </p:nvSpPr>
            <p:spPr>
              <a:xfrm>
                <a:off x="1937" y="2903"/>
                <a:ext cx="1" cy="249"/>
              </a:xfrm>
              <a:prstGeom prst="line">
                <a:avLst/>
              </a:prstGeom>
              <a:ln w="14288" cap="flat" cmpd="sng">
                <a:solidFill>
                  <a:srgbClr val="000000"/>
                </a:solidFill>
                <a:prstDash val="solid"/>
                <a:round/>
                <a:headEnd type="none" w="med" len="med"/>
                <a:tailEnd type="none" w="med" len="med"/>
              </a:ln>
            </p:spPr>
          </p:sp>
          <p:sp>
            <p:nvSpPr>
              <p:cNvPr id="100691" name="Freeform 347"/>
              <p:cNvSpPr/>
              <p:nvPr/>
            </p:nvSpPr>
            <p:spPr>
              <a:xfrm>
                <a:off x="1890" y="3150"/>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grpSp>
          <p:nvGrpSpPr>
            <p:cNvPr id="100692" name="Group 351"/>
            <p:cNvGrpSpPr/>
            <p:nvPr/>
          </p:nvGrpSpPr>
          <p:grpSpPr>
            <a:xfrm>
              <a:off x="4062" y="1349"/>
              <a:ext cx="168" cy="182"/>
              <a:chOff x="4062" y="1349"/>
              <a:chExt cx="168" cy="182"/>
            </a:xfrm>
          </p:grpSpPr>
          <p:sp>
            <p:nvSpPr>
              <p:cNvPr id="100693" name="Line 349"/>
              <p:cNvSpPr/>
              <p:nvPr/>
            </p:nvSpPr>
            <p:spPr>
              <a:xfrm>
                <a:off x="4062" y="1349"/>
                <a:ext cx="119" cy="128"/>
              </a:xfrm>
              <a:prstGeom prst="line">
                <a:avLst/>
              </a:prstGeom>
              <a:ln w="14288" cap="flat" cmpd="sng">
                <a:solidFill>
                  <a:srgbClr val="000000"/>
                </a:solidFill>
                <a:prstDash val="solid"/>
                <a:round/>
                <a:headEnd type="none" w="med" len="med"/>
                <a:tailEnd type="none" w="med" len="med"/>
              </a:ln>
            </p:spPr>
          </p:sp>
          <p:sp>
            <p:nvSpPr>
              <p:cNvPr id="100694" name="Freeform 350"/>
              <p:cNvSpPr/>
              <p:nvPr/>
            </p:nvSpPr>
            <p:spPr>
              <a:xfrm>
                <a:off x="4138" y="1457"/>
                <a:ext cx="92" cy="74"/>
              </a:xfrm>
              <a:custGeom>
                <a:avLst/>
                <a:gdLst/>
                <a:ahLst/>
                <a:cxnLst>
                  <a:cxn ang="0">
                    <a:pos x="0" y="36"/>
                  </a:cxn>
                  <a:cxn ang="0">
                    <a:pos x="92" y="74"/>
                  </a:cxn>
                  <a:cxn ang="0">
                    <a:pos x="80" y="0"/>
                  </a:cxn>
                  <a:cxn ang="0">
                    <a:pos x="0" y="36"/>
                  </a:cxn>
                </a:cxnLst>
                <a:pathLst>
                  <a:path w="92" h="74">
                    <a:moveTo>
                      <a:pt x="0" y="36"/>
                    </a:moveTo>
                    <a:lnTo>
                      <a:pt x="92" y="74"/>
                    </a:lnTo>
                    <a:lnTo>
                      <a:pt x="80" y="0"/>
                    </a:lnTo>
                    <a:lnTo>
                      <a:pt x="0" y="36"/>
                    </a:lnTo>
                    <a:close/>
                  </a:path>
                </a:pathLst>
              </a:custGeom>
              <a:solidFill>
                <a:srgbClr val="000000"/>
              </a:solidFill>
              <a:ln w="9525">
                <a:noFill/>
              </a:ln>
            </p:spPr>
            <p:txBody>
              <a:bodyPr/>
              <a:p>
                <a:endParaRPr lang="zh-CN" altLang="en-US"/>
              </a:p>
            </p:txBody>
          </p:sp>
        </p:grpSp>
        <p:grpSp>
          <p:nvGrpSpPr>
            <p:cNvPr id="100695" name="Group 354"/>
            <p:cNvGrpSpPr/>
            <p:nvPr/>
          </p:nvGrpSpPr>
          <p:grpSpPr>
            <a:xfrm>
              <a:off x="4726" y="1764"/>
              <a:ext cx="386" cy="295"/>
              <a:chOff x="4726" y="1764"/>
              <a:chExt cx="386" cy="295"/>
            </a:xfrm>
          </p:grpSpPr>
          <p:sp>
            <p:nvSpPr>
              <p:cNvPr id="100696" name="Line 352"/>
              <p:cNvSpPr/>
              <p:nvPr/>
            </p:nvSpPr>
            <p:spPr>
              <a:xfrm>
                <a:off x="4726" y="1764"/>
                <a:ext cx="325" cy="248"/>
              </a:xfrm>
              <a:prstGeom prst="line">
                <a:avLst/>
              </a:prstGeom>
              <a:ln w="14288" cap="flat" cmpd="sng">
                <a:solidFill>
                  <a:srgbClr val="000000"/>
                </a:solidFill>
                <a:prstDash val="solid"/>
                <a:round/>
                <a:headEnd type="none" w="med" len="med"/>
                <a:tailEnd type="none" w="med" len="med"/>
              </a:ln>
            </p:spPr>
          </p:sp>
          <p:sp>
            <p:nvSpPr>
              <p:cNvPr id="100697" name="Freeform 353"/>
              <p:cNvSpPr/>
              <p:nvPr/>
            </p:nvSpPr>
            <p:spPr>
              <a:xfrm>
                <a:off x="5013" y="1987"/>
                <a:ext cx="99" cy="72"/>
              </a:xfrm>
              <a:custGeom>
                <a:avLst/>
                <a:gdLst/>
                <a:ahLst/>
                <a:cxnLst>
                  <a:cxn ang="0">
                    <a:pos x="0" y="45"/>
                  </a:cxn>
                  <a:cxn ang="0">
                    <a:pos x="99" y="72"/>
                  </a:cxn>
                  <a:cxn ang="0">
                    <a:pos x="70" y="0"/>
                  </a:cxn>
                  <a:cxn ang="0">
                    <a:pos x="0" y="45"/>
                  </a:cxn>
                </a:cxnLst>
                <a:pathLst>
                  <a:path w="99" h="72">
                    <a:moveTo>
                      <a:pt x="0" y="45"/>
                    </a:moveTo>
                    <a:lnTo>
                      <a:pt x="99" y="72"/>
                    </a:lnTo>
                    <a:lnTo>
                      <a:pt x="70" y="0"/>
                    </a:lnTo>
                    <a:lnTo>
                      <a:pt x="0" y="45"/>
                    </a:lnTo>
                    <a:close/>
                  </a:path>
                </a:pathLst>
              </a:custGeom>
              <a:solidFill>
                <a:srgbClr val="000000"/>
              </a:solidFill>
              <a:ln w="9525">
                <a:noFill/>
              </a:ln>
            </p:spPr>
            <p:txBody>
              <a:bodyPr/>
              <a:p>
                <a:endParaRPr lang="zh-CN" altLang="en-US"/>
              </a:p>
            </p:txBody>
          </p:sp>
        </p:grpSp>
        <p:grpSp>
          <p:nvGrpSpPr>
            <p:cNvPr id="100698" name="Group 357"/>
            <p:cNvGrpSpPr/>
            <p:nvPr/>
          </p:nvGrpSpPr>
          <p:grpSpPr>
            <a:xfrm>
              <a:off x="5086" y="2366"/>
              <a:ext cx="97" cy="270"/>
              <a:chOff x="5086" y="2366"/>
              <a:chExt cx="97" cy="270"/>
            </a:xfrm>
          </p:grpSpPr>
          <p:sp>
            <p:nvSpPr>
              <p:cNvPr id="100699" name="Line 355"/>
              <p:cNvSpPr/>
              <p:nvPr/>
            </p:nvSpPr>
            <p:spPr>
              <a:xfrm>
                <a:off x="5134" y="2366"/>
                <a:ext cx="1" cy="205"/>
              </a:xfrm>
              <a:prstGeom prst="line">
                <a:avLst/>
              </a:prstGeom>
              <a:ln w="14288" cap="flat" cmpd="sng">
                <a:solidFill>
                  <a:srgbClr val="000000"/>
                </a:solidFill>
                <a:prstDash val="solid"/>
                <a:round/>
                <a:headEnd type="none" w="med" len="med"/>
                <a:tailEnd type="none" w="med" len="med"/>
              </a:ln>
            </p:spPr>
          </p:sp>
          <p:sp>
            <p:nvSpPr>
              <p:cNvPr id="100700" name="Freeform 356"/>
              <p:cNvSpPr/>
              <p:nvPr/>
            </p:nvSpPr>
            <p:spPr>
              <a:xfrm>
                <a:off x="5086" y="2569"/>
                <a:ext cx="97" cy="67"/>
              </a:xfrm>
              <a:custGeom>
                <a:avLst/>
                <a:gdLst/>
                <a:ahLst/>
                <a:cxnLst>
                  <a:cxn ang="0">
                    <a:pos x="0" y="0"/>
                  </a:cxn>
                  <a:cxn ang="0">
                    <a:pos x="48" y="67"/>
                  </a:cxn>
                  <a:cxn ang="0">
                    <a:pos x="97" y="0"/>
                  </a:cxn>
                  <a:cxn ang="0">
                    <a:pos x="0" y="0"/>
                  </a:cxn>
                </a:cxnLst>
                <a:pathLst>
                  <a:path w="97" h="67">
                    <a:moveTo>
                      <a:pt x="0" y="0"/>
                    </a:moveTo>
                    <a:lnTo>
                      <a:pt x="48" y="67"/>
                    </a:lnTo>
                    <a:lnTo>
                      <a:pt x="97" y="0"/>
                    </a:lnTo>
                    <a:lnTo>
                      <a:pt x="0" y="0"/>
                    </a:lnTo>
                    <a:close/>
                  </a:path>
                </a:pathLst>
              </a:custGeom>
              <a:solidFill>
                <a:srgbClr val="000000"/>
              </a:solidFill>
              <a:ln w="9525">
                <a:noFill/>
              </a:ln>
            </p:spPr>
            <p:txBody>
              <a:bodyPr/>
              <a:p>
                <a:endParaRPr lang="zh-CN" altLang="en-US"/>
              </a:p>
            </p:txBody>
          </p:sp>
        </p:grpSp>
        <p:grpSp>
          <p:nvGrpSpPr>
            <p:cNvPr id="100701" name="Group 360"/>
            <p:cNvGrpSpPr/>
            <p:nvPr/>
          </p:nvGrpSpPr>
          <p:grpSpPr>
            <a:xfrm>
              <a:off x="5160" y="2948"/>
              <a:ext cx="96" cy="269"/>
              <a:chOff x="5160" y="2948"/>
              <a:chExt cx="96" cy="269"/>
            </a:xfrm>
          </p:grpSpPr>
          <p:sp>
            <p:nvSpPr>
              <p:cNvPr id="100702" name="Line 358"/>
              <p:cNvSpPr/>
              <p:nvPr/>
            </p:nvSpPr>
            <p:spPr>
              <a:xfrm>
                <a:off x="5207" y="2948"/>
                <a:ext cx="1" cy="204"/>
              </a:xfrm>
              <a:prstGeom prst="line">
                <a:avLst/>
              </a:prstGeom>
              <a:ln w="14288" cap="flat" cmpd="sng">
                <a:solidFill>
                  <a:srgbClr val="000000"/>
                </a:solidFill>
                <a:prstDash val="solid"/>
                <a:round/>
                <a:headEnd type="none" w="med" len="med"/>
                <a:tailEnd type="none" w="med" len="med"/>
              </a:ln>
            </p:spPr>
          </p:sp>
          <p:sp>
            <p:nvSpPr>
              <p:cNvPr id="100703" name="Freeform 359"/>
              <p:cNvSpPr/>
              <p:nvPr/>
            </p:nvSpPr>
            <p:spPr>
              <a:xfrm>
                <a:off x="5160" y="3150"/>
                <a:ext cx="96" cy="67"/>
              </a:xfrm>
              <a:custGeom>
                <a:avLst/>
                <a:gdLst/>
                <a:ahLst/>
                <a:cxnLst>
                  <a:cxn ang="0">
                    <a:pos x="0" y="0"/>
                  </a:cxn>
                  <a:cxn ang="0">
                    <a:pos x="47" y="67"/>
                  </a:cxn>
                  <a:cxn ang="0">
                    <a:pos x="96" y="0"/>
                  </a:cxn>
                  <a:cxn ang="0">
                    <a:pos x="0" y="0"/>
                  </a:cxn>
                </a:cxnLst>
                <a:pathLst>
                  <a:path w="96" h="67">
                    <a:moveTo>
                      <a:pt x="0" y="0"/>
                    </a:moveTo>
                    <a:lnTo>
                      <a:pt x="47" y="67"/>
                    </a:lnTo>
                    <a:lnTo>
                      <a:pt x="96" y="0"/>
                    </a:lnTo>
                    <a:lnTo>
                      <a:pt x="0" y="0"/>
                    </a:lnTo>
                    <a:close/>
                  </a:path>
                </a:pathLst>
              </a:custGeom>
              <a:solidFill>
                <a:srgbClr val="000000"/>
              </a:solidFill>
              <a:ln w="9525">
                <a:noFill/>
              </a:ln>
            </p:spPr>
            <p:txBody>
              <a:bodyPr/>
              <a:p>
                <a:endParaRPr lang="zh-CN" altLang="en-US"/>
              </a:p>
            </p:txBody>
          </p:sp>
        </p:grpSp>
        <p:grpSp>
          <p:nvGrpSpPr>
            <p:cNvPr id="100704" name="Group 363"/>
            <p:cNvGrpSpPr/>
            <p:nvPr/>
          </p:nvGrpSpPr>
          <p:grpSpPr>
            <a:xfrm>
              <a:off x="2045" y="1162"/>
              <a:ext cx="163" cy="130"/>
              <a:chOff x="2045" y="1162"/>
              <a:chExt cx="163" cy="130"/>
            </a:xfrm>
          </p:grpSpPr>
          <p:sp>
            <p:nvSpPr>
              <p:cNvPr id="100705" name="Rectangle 361"/>
              <p:cNvSpPr/>
              <p:nvPr/>
            </p:nvSpPr>
            <p:spPr>
              <a:xfrm>
                <a:off x="2125" y="1217"/>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06" name="Rectangle 362"/>
              <p:cNvSpPr/>
              <p:nvPr/>
            </p:nvSpPr>
            <p:spPr>
              <a:xfrm>
                <a:off x="2045" y="1162"/>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07" name="Group 369"/>
            <p:cNvGrpSpPr/>
            <p:nvPr/>
          </p:nvGrpSpPr>
          <p:grpSpPr>
            <a:xfrm>
              <a:off x="1998" y="1276"/>
              <a:ext cx="324" cy="127"/>
              <a:chOff x="1998" y="1276"/>
              <a:chExt cx="324" cy="127"/>
            </a:xfrm>
          </p:grpSpPr>
          <p:sp>
            <p:nvSpPr>
              <p:cNvPr id="100708" name="Rectangle 364"/>
              <p:cNvSpPr/>
              <p:nvPr/>
            </p:nvSpPr>
            <p:spPr>
              <a:xfrm>
                <a:off x="2207" y="1276"/>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09" name="Rectangle 365"/>
              <p:cNvSpPr/>
              <p:nvPr/>
            </p:nvSpPr>
            <p:spPr>
              <a:xfrm>
                <a:off x="2133" y="1276"/>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10" name="Rectangle 366"/>
              <p:cNvSpPr/>
              <p:nvPr/>
            </p:nvSpPr>
            <p:spPr>
              <a:xfrm>
                <a:off x="2094" y="1276"/>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11" name="Rectangle 367"/>
              <p:cNvSpPr/>
              <p:nvPr/>
            </p:nvSpPr>
            <p:spPr>
              <a:xfrm>
                <a:off x="2035" y="1276"/>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712" name="Rectangle 368"/>
              <p:cNvSpPr/>
              <p:nvPr/>
            </p:nvSpPr>
            <p:spPr>
              <a:xfrm>
                <a:off x="1998" y="1276"/>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13" name="Group 372"/>
            <p:cNvGrpSpPr/>
            <p:nvPr/>
          </p:nvGrpSpPr>
          <p:grpSpPr>
            <a:xfrm>
              <a:off x="1239" y="1650"/>
              <a:ext cx="160" cy="130"/>
              <a:chOff x="1239" y="1650"/>
              <a:chExt cx="160" cy="130"/>
            </a:xfrm>
          </p:grpSpPr>
          <p:sp>
            <p:nvSpPr>
              <p:cNvPr id="100714" name="Rectangle 370"/>
              <p:cNvSpPr/>
              <p:nvPr/>
            </p:nvSpPr>
            <p:spPr>
              <a:xfrm>
                <a:off x="1316" y="1705"/>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715" name="Rectangle 371"/>
              <p:cNvSpPr/>
              <p:nvPr/>
            </p:nvSpPr>
            <p:spPr>
              <a:xfrm>
                <a:off x="1239" y="1650"/>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16" name="Group 378"/>
            <p:cNvGrpSpPr/>
            <p:nvPr/>
          </p:nvGrpSpPr>
          <p:grpSpPr>
            <a:xfrm>
              <a:off x="1163" y="1769"/>
              <a:ext cx="351" cy="127"/>
              <a:chOff x="1163" y="1769"/>
              <a:chExt cx="351" cy="127"/>
            </a:xfrm>
          </p:grpSpPr>
          <p:sp>
            <p:nvSpPr>
              <p:cNvPr id="100717" name="Rectangle 373"/>
              <p:cNvSpPr/>
              <p:nvPr/>
            </p:nvSpPr>
            <p:spPr>
              <a:xfrm>
                <a:off x="1399" y="176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18" name="Rectangle 374"/>
              <p:cNvSpPr/>
              <p:nvPr/>
            </p:nvSpPr>
            <p:spPr>
              <a:xfrm>
                <a:off x="1326" y="176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19" name="Rectangle 375"/>
              <p:cNvSpPr/>
              <p:nvPr/>
            </p:nvSpPr>
            <p:spPr>
              <a:xfrm>
                <a:off x="1287" y="176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20" name="Rectangle 376"/>
              <p:cNvSpPr/>
              <p:nvPr/>
            </p:nvSpPr>
            <p:spPr>
              <a:xfrm>
                <a:off x="1216" y="176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21" name="Rectangle 377"/>
              <p:cNvSpPr/>
              <p:nvPr/>
            </p:nvSpPr>
            <p:spPr>
              <a:xfrm>
                <a:off x="1163" y="176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22" name="Group 381"/>
            <p:cNvGrpSpPr/>
            <p:nvPr/>
          </p:nvGrpSpPr>
          <p:grpSpPr>
            <a:xfrm>
              <a:off x="506" y="2145"/>
              <a:ext cx="163" cy="129"/>
              <a:chOff x="506" y="2145"/>
              <a:chExt cx="163" cy="129"/>
            </a:xfrm>
          </p:grpSpPr>
          <p:sp>
            <p:nvSpPr>
              <p:cNvPr id="100723" name="Rectangle 379"/>
              <p:cNvSpPr/>
              <p:nvPr/>
            </p:nvSpPr>
            <p:spPr>
              <a:xfrm>
                <a:off x="586" y="2199"/>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724" name="Rectangle 380"/>
              <p:cNvSpPr/>
              <p:nvPr/>
            </p:nvSpPr>
            <p:spPr>
              <a:xfrm>
                <a:off x="506" y="2145"/>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25" name="Group 387"/>
            <p:cNvGrpSpPr/>
            <p:nvPr/>
          </p:nvGrpSpPr>
          <p:grpSpPr>
            <a:xfrm>
              <a:off x="449" y="2263"/>
              <a:ext cx="324" cy="127"/>
              <a:chOff x="449" y="2263"/>
              <a:chExt cx="324" cy="127"/>
            </a:xfrm>
          </p:grpSpPr>
          <p:sp>
            <p:nvSpPr>
              <p:cNvPr id="100726" name="Rectangle 382"/>
              <p:cNvSpPr/>
              <p:nvPr/>
            </p:nvSpPr>
            <p:spPr>
              <a:xfrm>
                <a:off x="657"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27" name="Rectangle 383"/>
              <p:cNvSpPr/>
              <p:nvPr/>
            </p:nvSpPr>
            <p:spPr>
              <a:xfrm>
                <a:off x="595"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728" name="Rectangle 384"/>
              <p:cNvSpPr/>
              <p:nvPr/>
            </p:nvSpPr>
            <p:spPr>
              <a:xfrm>
                <a:off x="573" y="2263"/>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29" name="Rectangle 385"/>
              <p:cNvSpPr/>
              <p:nvPr/>
            </p:nvSpPr>
            <p:spPr>
              <a:xfrm>
                <a:off x="502"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30" name="Rectangle 386"/>
              <p:cNvSpPr/>
              <p:nvPr/>
            </p:nvSpPr>
            <p:spPr>
              <a:xfrm>
                <a:off x="449"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31" name="Group 390"/>
            <p:cNvGrpSpPr/>
            <p:nvPr/>
          </p:nvGrpSpPr>
          <p:grpSpPr>
            <a:xfrm>
              <a:off x="497" y="2725"/>
              <a:ext cx="160" cy="130"/>
              <a:chOff x="497" y="2725"/>
              <a:chExt cx="160" cy="130"/>
            </a:xfrm>
          </p:grpSpPr>
          <p:sp>
            <p:nvSpPr>
              <p:cNvPr id="100732" name="Rectangle 388"/>
              <p:cNvSpPr/>
              <p:nvPr/>
            </p:nvSpPr>
            <p:spPr>
              <a:xfrm>
                <a:off x="574" y="2780"/>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100733" name="Rectangle 389"/>
              <p:cNvSpPr/>
              <p:nvPr/>
            </p:nvSpPr>
            <p:spPr>
              <a:xfrm>
                <a:off x="497" y="2725"/>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34" name="Group 396"/>
            <p:cNvGrpSpPr/>
            <p:nvPr/>
          </p:nvGrpSpPr>
          <p:grpSpPr>
            <a:xfrm>
              <a:off x="440" y="2844"/>
              <a:ext cx="314" cy="127"/>
              <a:chOff x="440" y="2844"/>
              <a:chExt cx="314" cy="127"/>
            </a:xfrm>
          </p:grpSpPr>
          <p:sp>
            <p:nvSpPr>
              <p:cNvPr id="100735" name="Rectangle 391"/>
              <p:cNvSpPr/>
              <p:nvPr/>
            </p:nvSpPr>
            <p:spPr>
              <a:xfrm>
                <a:off x="639" y="2844"/>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36" name="Rectangle 392"/>
              <p:cNvSpPr/>
              <p:nvPr/>
            </p:nvSpPr>
            <p:spPr>
              <a:xfrm>
                <a:off x="577" y="2844"/>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737" name="Rectangle 393"/>
              <p:cNvSpPr/>
              <p:nvPr/>
            </p:nvSpPr>
            <p:spPr>
              <a:xfrm>
                <a:off x="555" y="2844"/>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38" name="Rectangle 394"/>
              <p:cNvSpPr/>
              <p:nvPr/>
            </p:nvSpPr>
            <p:spPr>
              <a:xfrm>
                <a:off x="488" y="2844"/>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739" name="Rectangle 395"/>
              <p:cNvSpPr/>
              <p:nvPr/>
            </p:nvSpPr>
            <p:spPr>
              <a:xfrm>
                <a:off x="440" y="2844"/>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40" name="Group 399"/>
            <p:cNvGrpSpPr/>
            <p:nvPr/>
          </p:nvGrpSpPr>
          <p:grpSpPr>
            <a:xfrm>
              <a:off x="497" y="3316"/>
              <a:ext cx="161" cy="130"/>
              <a:chOff x="497" y="3316"/>
              <a:chExt cx="161" cy="130"/>
            </a:xfrm>
          </p:grpSpPr>
          <p:sp>
            <p:nvSpPr>
              <p:cNvPr id="100741" name="Rectangle 397"/>
              <p:cNvSpPr/>
              <p:nvPr/>
            </p:nvSpPr>
            <p:spPr>
              <a:xfrm>
                <a:off x="575" y="3371"/>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100742" name="Rectangle 398"/>
              <p:cNvSpPr/>
              <p:nvPr/>
            </p:nvSpPr>
            <p:spPr>
              <a:xfrm>
                <a:off x="497" y="3316"/>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43" name="Group 405"/>
            <p:cNvGrpSpPr/>
            <p:nvPr/>
          </p:nvGrpSpPr>
          <p:grpSpPr>
            <a:xfrm>
              <a:off x="418" y="3413"/>
              <a:ext cx="343" cy="127"/>
              <a:chOff x="418" y="3413"/>
              <a:chExt cx="343" cy="127"/>
            </a:xfrm>
          </p:grpSpPr>
          <p:sp>
            <p:nvSpPr>
              <p:cNvPr id="100744" name="Rectangle 400"/>
              <p:cNvSpPr/>
              <p:nvPr/>
            </p:nvSpPr>
            <p:spPr>
              <a:xfrm>
                <a:off x="645" y="341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45" name="Rectangle 401"/>
              <p:cNvSpPr/>
              <p:nvPr/>
            </p:nvSpPr>
            <p:spPr>
              <a:xfrm>
                <a:off x="571" y="341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46" name="Rectangle 402"/>
              <p:cNvSpPr/>
              <p:nvPr/>
            </p:nvSpPr>
            <p:spPr>
              <a:xfrm>
                <a:off x="533" y="3413"/>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47" name="Rectangle 403"/>
              <p:cNvSpPr/>
              <p:nvPr/>
            </p:nvSpPr>
            <p:spPr>
              <a:xfrm>
                <a:off x="466" y="341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748" name="Rectangle 404"/>
              <p:cNvSpPr/>
              <p:nvPr/>
            </p:nvSpPr>
            <p:spPr>
              <a:xfrm>
                <a:off x="418" y="341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49" name="Group 408"/>
            <p:cNvGrpSpPr/>
            <p:nvPr/>
          </p:nvGrpSpPr>
          <p:grpSpPr>
            <a:xfrm>
              <a:off x="1825" y="2143"/>
              <a:ext cx="162" cy="130"/>
              <a:chOff x="1825" y="2143"/>
              <a:chExt cx="162" cy="130"/>
            </a:xfrm>
          </p:grpSpPr>
          <p:sp>
            <p:nvSpPr>
              <p:cNvPr id="100750" name="Rectangle 406"/>
              <p:cNvSpPr/>
              <p:nvPr/>
            </p:nvSpPr>
            <p:spPr>
              <a:xfrm>
                <a:off x="1904" y="2198"/>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100751" name="Rectangle 407"/>
              <p:cNvSpPr/>
              <p:nvPr/>
            </p:nvSpPr>
            <p:spPr>
              <a:xfrm>
                <a:off x="1825" y="2143"/>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52" name="Group 414"/>
            <p:cNvGrpSpPr/>
            <p:nvPr/>
          </p:nvGrpSpPr>
          <p:grpSpPr>
            <a:xfrm>
              <a:off x="1735" y="2248"/>
              <a:ext cx="342" cy="127"/>
              <a:chOff x="1735" y="2248"/>
              <a:chExt cx="342" cy="127"/>
            </a:xfrm>
          </p:grpSpPr>
          <p:sp>
            <p:nvSpPr>
              <p:cNvPr id="100753" name="Rectangle 409"/>
              <p:cNvSpPr/>
              <p:nvPr/>
            </p:nvSpPr>
            <p:spPr>
              <a:xfrm>
                <a:off x="1961" y="2248"/>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54" name="Rectangle 410"/>
              <p:cNvSpPr/>
              <p:nvPr/>
            </p:nvSpPr>
            <p:spPr>
              <a:xfrm>
                <a:off x="1893" y="2248"/>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755" name="Rectangle 411"/>
              <p:cNvSpPr/>
              <p:nvPr/>
            </p:nvSpPr>
            <p:spPr>
              <a:xfrm>
                <a:off x="1859" y="2248"/>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56" name="Rectangle 412"/>
              <p:cNvSpPr/>
              <p:nvPr/>
            </p:nvSpPr>
            <p:spPr>
              <a:xfrm>
                <a:off x="1788" y="2248"/>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57" name="Rectangle 413"/>
              <p:cNvSpPr/>
              <p:nvPr/>
            </p:nvSpPr>
            <p:spPr>
              <a:xfrm>
                <a:off x="1735" y="2248"/>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58" name="Group 417"/>
            <p:cNvGrpSpPr/>
            <p:nvPr/>
          </p:nvGrpSpPr>
          <p:grpSpPr>
            <a:xfrm>
              <a:off x="3759" y="1142"/>
              <a:ext cx="159" cy="130"/>
              <a:chOff x="3759" y="1142"/>
              <a:chExt cx="159" cy="130"/>
            </a:xfrm>
          </p:grpSpPr>
          <p:sp>
            <p:nvSpPr>
              <p:cNvPr id="100759" name="Rectangle 415"/>
              <p:cNvSpPr/>
              <p:nvPr/>
            </p:nvSpPr>
            <p:spPr>
              <a:xfrm>
                <a:off x="3835" y="1197"/>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8</a:t>
                </a:r>
                <a:endParaRPr lang="en-US" altLang="zh-CN" dirty="0">
                  <a:latin typeface="Arial" panose="020B0604020202020204" pitchFamily="34" charset="0"/>
                  <a:ea typeface="宋体" panose="02010600030101010101" pitchFamily="2" charset="-122"/>
                </a:endParaRPr>
              </a:p>
            </p:txBody>
          </p:sp>
          <p:sp>
            <p:nvSpPr>
              <p:cNvPr id="100760" name="Rectangle 416"/>
              <p:cNvSpPr/>
              <p:nvPr/>
            </p:nvSpPr>
            <p:spPr>
              <a:xfrm>
                <a:off x="3759" y="1142"/>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61" name="Group 423"/>
            <p:cNvGrpSpPr/>
            <p:nvPr/>
          </p:nvGrpSpPr>
          <p:grpSpPr>
            <a:xfrm>
              <a:off x="3681" y="1269"/>
              <a:ext cx="315" cy="127"/>
              <a:chOff x="3681" y="1269"/>
              <a:chExt cx="315" cy="127"/>
            </a:xfrm>
          </p:grpSpPr>
          <p:sp>
            <p:nvSpPr>
              <p:cNvPr id="100762" name="Rectangle 418"/>
              <p:cNvSpPr/>
              <p:nvPr/>
            </p:nvSpPr>
            <p:spPr>
              <a:xfrm>
                <a:off x="3881" y="126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63" name="Rectangle 419"/>
              <p:cNvSpPr/>
              <p:nvPr/>
            </p:nvSpPr>
            <p:spPr>
              <a:xfrm>
                <a:off x="3812" y="126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764" name="Rectangle 420"/>
              <p:cNvSpPr/>
              <p:nvPr/>
            </p:nvSpPr>
            <p:spPr>
              <a:xfrm>
                <a:off x="3778" y="126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65" name="Rectangle 421"/>
              <p:cNvSpPr/>
              <p:nvPr/>
            </p:nvSpPr>
            <p:spPr>
              <a:xfrm>
                <a:off x="3718" y="126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766" name="Rectangle 422"/>
              <p:cNvSpPr/>
              <p:nvPr/>
            </p:nvSpPr>
            <p:spPr>
              <a:xfrm>
                <a:off x="3681" y="126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67" name="Group 426"/>
            <p:cNvGrpSpPr/>
            <p:nvPr/>
          </p:nvGrpSpPr>
          <p:grpSpPr>
            <a:xfrm>
              <a:off x="2987" y="1620"/>
              <a:ext cx="160" cy="130"/>
              <a:chOff x="2987" y="1620"/>
              <a:chExt cx="160" cy="130"/>
            </a:xfrm>
          </p:grpSpPr>
          <p:sp>
            <p:nvSpPr>
              <p:cNvPr id="100768" name="Rectangle 424"/>
              <p:cNvSpPr/>
              <p:nvPr/>
            </p:nvSpPr>
            <p:spPr>
              <a:xfrm>
                <a:off x="3064" y="1675"/>
                <a:ext cx="83"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9</a:t>
                </a:r>
                <a:endParaRPr lang="en-US" altLang="zh-CN" dirty="0">
                  <a:latin typeface="Arial" panose="020B0604020202020204" pitchFamily="34" charset="0"/>
                  <a:ea typeface="宋体" panose="02010600030101010101" pitchFamily="2" charset="-122"/>
                </a:endParaRPr>
              </a:p>
            </p:txBody>
          </p:sp>
          <p:sp>
            <p:nvSpPr>
              <p:cNvPr id="100769" name="Rectangle 425"/>
              <p:cNvSpPr/>
              <p:nvPr/>
            </p:nvSpPr>
            <p:spPr>
              <a:xfrm>
                <a:off x="2987" y="1620"/>
                <a:ext cx="142"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70" name="Group 432"/>
            <p:cNvGrpSpPr/>
            <p:nvPr/>
          </p:nvGrpSpPr>
          <p:grpSpPr>
            <a:xfrm>
              <a:off x="2916" y="1724"/>
              <a:ext cx="324" cy="127"/>
              <a:chOff x="2916" y="1724"/>
              <a:chExt cx="324" cy="127"/>
            </a:xfrm>
          </p:grpSpPr>
          <p:sp>
            <p:nvSpPr>
              <p:cNvPr id="100771" name="Rectangle 427"/>
              <p:cNvSpPr/>
              <p:nvPr/>
            </p:nvSpPr>
            <p:spPr>
              <a:xfrm>
                <a:off x="3125" y="1724"/>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72" name="Rectangle 428"/>
              <p:cNvSpPr/>
              <p:nvPr/>
            </p:nvSpPr>
            <p:spPr>
              <a:xfrm>
                <a:off x="3051" y="1724"/>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73" name="Rectangle 429"/>
              <p:cNvSpPr/>
              <p:nvPr/>
            </p:nvSpPr>
            <p:spPr>
              <a:xfrm>
                <a:off x="3013" y="1724"/>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74" name="Rectangle 430"/>
              <p:cNvSpPr/>
              <p:nvPr/>
            </p:nvSpPr>
            <p:spPr>
              <a:xfrm>
                <a:off x="2953" y="1724"/>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775" name="Rectangle 431"/>
              <p:cNvSpPr/>
              <p:nvPr/>
            </p:nvSpPr>
            <p:spPr>
              <a:xfrm>
                <a:off x="2916" y="1724"/>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76" name="Group 435"/>
            <p:cNvGrpSpPr/>
            <p:nvPr/>
          </p:nvGrpSpPr>
          <p:grpSpPr>
            <a:xfrm>
              <a:off x="4358" y="1587"/>
              <a:ext cx="200" cy="129"/>
              <a:chOff x="4358" y="1587"/>
              <a:chExt cx="200" cy="129"/>
            </a:xfrm>
          </p:grpSpPr>
          <p:sp>
            <p:nvSpPr>
              <p:cNvPr id="100777" name="Rectangle 433"/>
              <p:cNvSpPr/>
              <p:nvPr/>
            </p:nvSpPr>
            <p:spPr>
              <a:xfrm>
                <a:off x="4428" y="1641"/>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14</a:t>
                </a:r>
                <a:endParaRPr lang="en-US" altLang="zh-CN" dirty="0">
                  <a:latin typeface="Arial" panose="020B0604020202020204" pitchFamily="34" charset="0"/>
                  <a:ea typeface="宋体" panose="02010600030101010101" pitchFamily="2" charset="-122"/>
                </a:endParaRPr>
              </a:p>
            </p:txBody>
          </p:sp>
          <p:sp>
            <p:nvSpPr>
              <p:cNvPr id="100778" name="Rectangle 434"/>
              <p:cNvSpPr/>
              <p:nvPr/>
            </p:nvSpPr>
            <p:spPr>
              <a:xfrm>
                <a:off x="4358" y="1587"/>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79" name="Group 441"/>
            <p:cNvGrpSpPr/>
            <p:nvPr/>
          </p:nvGrpSpPr>
          <p:grpSpPr>
            <a:xfrm>
              <a:off x="4298" y="1709"/>
              <a:ext cx="323" cy="127"/>
              <a:chOff x="4298" y="1709"/>
              <a:chExt cx="323" cy="127"/>
            </a:xfrm>
          </p:grpSpPr>
          <p:sp>
            <p:nvSpPr>
              <p:cNvPr id="100780" name="Rectangle 436"/>
              <p:cNvSpPr/>
              <p:nvPr/>
            </p:nvSpPr>
            <p:spPr>
              <a:xfrm>
                <a:off x="4506" y="170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81" name="Rectangle 437"/>
              <p:cNvSpPr/>
              <p:nvPr/>
            </p:nvSpPr>
            <p:spPr>
              <a:xfrm>
                <a:off x="4433" y="170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782" name="Rectangle 438"/>
              <p:cNvSpPr/>
              <p:nvPr/>
            </p:nvSpPr>
            <p:spPr>
              <a:xfrm>
                <a:off x="4394" y="170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83" name="Rectangle 439"/>
              <p:cNvSpPr/>
              <p:nvPr/>
            </p:nvSpPr>
            <p:spPr>
              <a:xfrm>
                <a:off x="4335" y="170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784" name="Rectangle 440"/>
              <p:cNvSpPr/>
              <p:nvPr/>
            </p:nvSpPr>
            <p:spPr>
              <a:xfrm>
                <a:off x="4298" y="170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85" name="Group 444"/>
            <p:cNvGrpSpPr/>
            <p:nvPr/>
          </p:nvGrpSpPr>
          <p:grpSpPr>
            <a:xfrm>
              <a:off x="3339" y="2165"/>
              <a:ext cx="201" cy="131"/>
              <a:chOff x="3339" y="2165"/>
              <a:chExt cx="201" cy="131"/>
            </a:xfrm>
          </p:grpSpPr>
          <p:sp>
            <p:nvSpPr>
              <p:cNvPr id="100786" name="Rectangle 442"/>
              <p:cNvSpPr/>
              <p:nvPr/>
            </p:nvSpPr>
            <p:spPr>
              <a:xfrm>
                <a:off x="3410" y="2221"/>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10</a:t>
                </a:r>
                <a:endParaRPr lang="en-US" altLang="zh-CN" dirty="0">
                  <a:latin typeface="Arial" panose="020B0604020202020204" pitchFamily="34" charset="0"/>
                  <a:ea typeface="宋体" panose="02010600030101010101" pitchFamily="2" charset="-122"/>
                </a:endParaRPr>
              </a:p>
            </p:txBody>
          </p:sp>
          <p:sp>
            <p:nvSpPr>
              <p:cNvPr id="100787" name="Rectangle 443"/>
              <p:cNvSpPr/>
              <p:nvPr/>
            </p:nvSpPr>
            <p:spPr>
              <a:xfrm>
                <a:off x="3339" y="2165"/>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88" name="Group 450"/>
            <p:cNvGrpSpPr/>
            <p:nvPr/>
          </p:nvGrpSpPr>
          <p:grpSpPr>
            <a:xfrm>
              <a:off x="3279" y="2263"/>
              <a:ext cx="352" cy="127"/>
              <a:chOff x="3279" y="2263"/>
              <a:chExt cx="352" cy="127"/>
            </a:xfrm>
          </p:grpSpPr>
          <p:sp>
            <p:nvSpPr>
              <p:cNvPr id="100789" name="Rectangle 445"/>
              <p:cNvSpPr/>
              <p:nvPr/>
            </p:nvSpPr>
            <p:spPr>
              <a:xfrm>
                <a:off x="3515"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90" name="Rectangle 446"/>
              <p:cNvSpPr/>
              <p:nvPr/>
            </p:nvSpPr>
            <p:spPr>
              <a:xfrm>
                <a:off x="3442"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91" name="Rectangle 447"/>
              <p:cNvSpPr/>
              <p:nvPr/>
            </p:nvSpPr>
            <p:spPr>
              <a:xfrm>
                <a:off x="3403" y="2263"/>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92" name="Rectangle 448"/>
              <p:cNvSpPr/>
              <p:nvPr/>
            </p:nvSpPr>
            <p:spPr>
              <a:xfrm>
                <a:off x="3332"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793" name="Rectangle 449"/>
              <p:cNvSpPr/>
              <p:nvPr/>
            </p:nvSpPr>
            <p:spPr>
              <a:xfrm>
                <a:off x="3279"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794" name="Group 453"/>
            <p:cNvGrpSpPr/>
            <p:nvPr/>
          </p:nvGrpSpPr>
          <p:grpSpPr>
            <a:xfrm>
              <a:off x="1864" y="2679"/>
              <a:ext cx="198" cy="130"/>
              <a:chOff x="1864" y="2679"/>
              <a:chExt cx="198" cy="130"/>
            </a:xfrm>
          </p:grpSpPr>
          <p:sp>
            <p:nvSpPr>
              <p:cNvPr id="100795" name="Rectangle 451"/>
              <p:cNvSpPr/>
              <p:nvPr/>
            </p:nvSpPr>
            <p:spPr>
              <a:xfrm>
                <a:off x="1934" y="2734"/>
                <a:ext cx="128"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11</a:t>
                </a:r>
                <a:endParaRPr lang="en-US" altLang="zh-CN" dirty="0">
                  <a:latin typeface="Arial" panose="020B0604020202020204" pitchFamily="34" charset="0"/>
                  <a:ea typeface="宋体" panose="02010600030101010101" pitchFamily="2" charset="-122"/>
                </a:endParaRPr>
              </a:p>
            </p:txBody>
          </p:sp>
          <p:sp>
            <p:nvSpPr>
              <p:cNvPr id="100796" name="Rectangle 452"/>
              <p:cNvSpPr/>
              <p:nvPr/>
            </p:nvSpPr>
            <p:spPr>
              <a:xfrm>
                <a:off x="1864" y="2679"/>
                <a:ext cx="141"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797" name="Group 459"/>
            <p:cNvGrpSpPr/>
            <p:nvPr/>
          </p:nvGrpSpPr>
          <p:grpSpPr>
            <a:xfrm>
              <a:off x="1820" y="2794"/>
              <a:ext cx="324" cy="127"/>
              <a:chOff x="1820" y="2794"/>
              <a:chExt cx="324" cy="127"/>
            </a:xfrm>
          </p:grpSpPr>
          <p:sp>
            <p:nvSpPr>
              <p:cNvPr id="100798" name="Rectangle 454"/>
              <p:cNvSpPr/>
              <p:nvPr/>
            </p:nvSpPr>
            <p:spPr>
              <a:xfrm>
                <a:off x="2028" y="2794"/>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799" name="Rectangle 455"/>
              <p:cNvSpPr/>
              <p:nvPr/>
            </p:nvSpPr>
            <p:spPr>
              <a:xfrm>
                <a:off x="1966" y="2794"/>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800" name="Rectangle 456"/>
              <p:cNvSpPr/>
              <p:nvPr/>
            </p:nvSpPr>
            <p:spPr>
              <a:xfrm>
                <a:off x="1944" y="2794"/>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01" name="Rectangle 457"/>
              <p:cNvSpPr/>
              <p:nvPr/>
            </p:nvSpPr>
            <p:spPr>
              <a:xfrm>
                <a:off x="1873" y="2794"/>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802" name="Rectangle 458"/>
              <p:cNvSpPr/>
              <p:nvPr/>
            </p:nvSpPr>
            <p:spPr>
              <a:xfrm>
                <a:off x="1820" y="2794"/>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803" name="Group 462"/>
            <p:cNvGrpSpPr/>
            <p:nvPr/>
          </p:nvGrpSpPr>
          <p:grpSpPr>
            <a:xfrm>
              <a:off x="1903" y="3321"/>
              <a:ext cx="201" cy="129"/>
              <a:chOff x="1903" y="3321"/>
              <a:chExt cx="201" cy="129"/>
            </a:xfrm>
          </p:grpSpPr>
          <p:sp>
            <p:nvSpPr>
              <p:cNvPr id="100804" name="Rectangle 460"/>
              <p:cNvSpPr/>
              <p:nvPr/>
            </p:nvSpPr>
            <p:spPr>
              <a:xfrm>
                <a:off x="1974" y="3375"/>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12</a:t>
                </a:r>
                <a:endParaRPr lang="en-US" altLang="zh-CN" dirty="0">
                  <a:latin typeface="Arial" panose="020B0604020202020204" pitchFamily="34" charset="0"/>
                  <a:ea typeface="宋体" panose="02010600030101010101" pitchFamily="2" charset="-122"/>
                </a:endParaRPr>
              </a:p>
            </p:txBody>
          </p:sp>
          <p:sp>
            <p:nvSpPr>
              <p:cNvPr id="100805" name="Rectangle 461"/>
              <p:cNvSpPr/>
              <p:nvPr/>
            </p:nvSpPr>
            <p:spPr>
              <a:xfrm>
                <a:off x="1903" y="3321"/>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806" name="Group 468"/>
            <p:cNvGrpSpPr/>
            <p:nvPr/>
          </p:nvGrpSpPr>
          <p:grpSpPr>
            <a:xfrm>
              <a:off x="1864" y="3436"/>
              <a:ext cx="315" cy="127"/>
              <a:chOff x="1864" y="3436"/>
              <a:chExt cx="315" cy="127"/>
            </a:xfrm>
          </p:grpSpPr>
          <p:sp>
            <p:nvSpPr>
              <p:cNvPr id="100807" name="Rectangle 463"/>
              <p:cNvSpPr/>
              <p:nvPr/>
            </p:nvSpPr>
            <p:spPr>
              <a:xfrm>
                <a:off x="2063" y="3436"/>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08" name="Rectangle 464"/>
              <p:cNvSpPr/>
              <p:nvPr/>
            </p:nvSpPr>
            <p:spPr>
              <a:xfrm>
                <a:off x="2001" y="3436"/>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809" name="Rectangle 465"/>
              <p:cNvSpPr/>
              <p:nvPr/>
            </p:nvSpPr>
            <p:spPr>
              <a:xfrm>
                <a:off x="1978" y="3436"/>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10" name="Rectangle 466"/>
              <p:cNvSpPr/>
              <p:nvPr/>
            </p:nvSpPr>
            <p:spPr>
              <a:xfrm>
                <a:off x="1912" y="3436"/>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811" name="Rectangle 467"/>
              <p:cNvSpPr/>
              <p:nvPr/>
            </p:nvSpPr>
            <p:spPr>
              <a:xfrm>
                <a:off x="1864" y="3436"/>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812" name="Group 471"/>
            <p:cNvGrpSpPr/>
            <p:nvPr/>
          </p:nvGrpSpPr>
          <p:grpSpPr>
            <a:xfrm>
              <a:off x="3423" y="2720"/>
              <a:ext cx="201" cy="130"/>
              <a:chOff x="3423" y="2720"/>
              <a:chExt cx="201" cy="130"/>
            </a:xfrm>
          </p:grpSpPr>
          <p:sp>
            <p:nvSpPr>
              <p:cNvPr id="100813" name="Rectangle 469"/>
              <p:cNvSpPr/>
              <p:nvPr/>
            </p:nvSpPr>
            <p:spPr>
              <a:xfrm>
                <a:off x="3494" y="2775"/>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13</a:t>
                </a:r>
                <a:endParaRPr lang="en-US" altLang="zh-CN" dirty="0">
                  <a:latin typeface="Arial" panose="020B0604020202020204" pitchFamily="34" charset="0"/>
                  <a:ea typeface="宋体" panose="02010600030101010101" pitchFamily="2" charset="-122"/>
                </a:endParaRPr>
              </a:p>
            </p:txBody>
          </p:sp>
          <p:sp>
            <p:nvSpPr>
              <p:cNvPr id="100814" name="Rectangle 470"/>
              <p:cNvSpPr/>
              <p:nvPr/>
            </p:nvSpPr>
            <p:spPr>
              <a:xfrm>
                <a:off x="3423" y="2720"/>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815" name="Group 477"/>
            <p:cNvGrpSpPr/>
            <p:nvPr/>
          </p:nvGrpSpPr>
          <p:grpSpPr>
            <a:xfrm>
              <a:off x="3344" y="2845"/>
              <a:ext cx="342" cy="127"/>
              <a:chOff x="3344" y="2845"/>
              <a:chExt cx="342" cy="127"/>
            </a:xfrm>
          </p:grpSpPr>
          <p:sp>
            <p:nvSpPr>
              <p:cNvPr id="100816" name="Rectangle 472"/>
              <p:cNvSpPr/>
              <p:nvPr/>
            </p:nvSpPr>
            <p:spPr>
              <a:xfrm>
                <a:off x="3571" y="2845"/>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17" name="Rectangle 473"/>
              <p:cNvSpPr/>
              <p:nvPr/>
            </p:nvSpPr>
            <p:spPr>
              <a:xfrm>
                <a:off x="3502" y="2845"/>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818" name="Rectangle 474"/>
              <p:cNvSpPr/>
              <p:nvPr/>
            </p:nvSpPr>
            <p:spPr>
              <a:xfrm>
                <a:off x="3468" y="2845"/>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19" name="Rectangle 475"/>
              <p:cNvSpPr/>
              <p:nvPr/>
            </p:nvSpPr>
            <p:spPr>
              <a:xfrm>
                <a:off x="3397" y="2845"/>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820" name="Rectangle 476"/>
              <p:cNvSpPr/>
              <p:nvPr/>
            </p:nvSpPr>
            <p:spPr>
              <a:xfrm>
                <a:off x="3344" y="2845"/>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821" name="Group 480"/>
            <p:cNvGrpSpPr/>
            <p:nvPr/>
          </p:nvGrpSpPr>
          <p:grpSpPr>
            <a:xfrm>
              <a:off x="5212" y="2151"/>
              <a:ext cx="201" cy="130"/>
              <a:chOff x="5212" y="2151"/>
              <a:chExt cx="201" cy="130"/>
            </a:xfrm>
          </p:grpSpPr>
          <p:sp>
            <p:nvSpPr>
              <p:cNvPr id="100822" name="Rectangle 478"/>
              <p:cNvSpPr/>
              <p:nvPr/>
            </p:nvSpPr>
            <p:spPr>
              <a:xfrm>
                <a:off x="5283" y="2206"/>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15</a:t>
                </a:r>
                <a:endParaRPr lang="en-US" altLang="zh-CN" dirty="0">
                  <a:latin typeface="Arial" panose="020B0604020202020204" pitchFamily="34" charset="0"/>
                  <a:ea typeface="宋体" panose="02010600030101010101" pitchFamily="2" charset="-122"/>
                </a:endParaRPr>
              </a:p>
            </p:txBody>
          </p:sp>
          <p:sp>
            <p:nvSpPr>
              <p:cNvPr id="100823" name="Rectangle 479"/>
              <p:cNvSpPr/>
              <p:nvPr/>
            </p:nvSpPr>
            <p:spPr>
              <a:xfrm>
                <a:off x="5212" y="2151"/>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824" name="Group 486"/>
            <p:cNvGrpSpPr/>
            <p:nvPr/>
          </p:nvGrpSpPr>
          <p:grpSpPr>
            <a:xfrm>
              <a:off x="5140" y="2263"/>
              <a:ext cx="352" cy="127"/>
              <a:chOff x="5140" y="2263"/>
              <a:chExt cx="352" cy="127"/>
            </a:xfrm>
          </p:grpSpPr>
          <p:sp>
            <p:nvSpPr>
              <p:cNvPr id="100825" name="Rectangle 481"/>
              <p:cNvSpPr/>
              <p:nvPr/>
            </p:nvSpPr>
            <p:spPr>
              <a:xfrm>
                <a:off x="5376"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26" name="Rectangle 482"/>
              <p:cNvSpPr/>
              <p:nvPr/>
            </p:nvSpPr>
            <p:spPr>
              <a:xfrm>
                <a:off x="5303"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827" name="Rectangle 483"/>
              <p:cNvSpPr/>
              <p:nvPr/>
            </p:nvSpPr>
            <p:spPr>
              <a:xfrm>
                <a:off x="5264" y="2263"/>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28" name="Rectangle 484"/>
              <p:cNvSpPr/>
              <p:nvPr/>
            </p:nvSpPr>
            <p:spPr>
              <a:xfrm>
                <a:off x="5193" y="2263"/>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100829" name="Rectangle 485"/>
              <p:cNvSpPr/>
              <p:nvPr/>
            </p:nvSpPr>
            <p:spPr>
              <a:xfrm>
                <a:off x="5140" y="2263"/>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830" name="Group 489"/>
            <p:cNvGrpSpPr/>
            <p:nvPr/>
          </p:nvGrpSpPr>
          <p:grpSpPr>
            <a:xfrm>
              <a:off x="5191" y="2740"/>
              <a:ext cx="201" cy="130"/>
              <a:chOff x="5191" y="2740"/>
              <a:chExt cx="201" cy="130"/>
            </a:xfrm>
          </p:grpSpPr>
          <p:sp>
            <p:nvSpPr>
              <p:cNvPr id="100831" name="Rectangle 487"/>
              <p:cNvSpPr/>
              <p:nvPr/>
            </p:nvSpPr>
            <p:spPr>
              <a:xfrm>
                <a:off x="5262" y="2795"/>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16</a:t>
                </a:r>
                <a:endParaRPr lang="en-US" altLang="zh-CN" dirty="0">
                  <a:latin typeface="Arial" panose="020B0604020202020204" pitchFamily="34" charset="0"/>
                  <a:ea typeface="宋体" panose="02010600030101010101" pitchFamily="2" charset="-122"/>
                </a:endParaRPr>
              </a:p>
            </p:txBody>
          </p:sp>
          <p:sp>
            <p:nvSpPr>
              <p:cNvPr id="100832" name="Rectangle 488"/>
              <p:cNvSpPr/>
              <p:nvPr/>
            </p:nvSpPr>
            <p:spPr>
              <a:xfrm>
                <a:off x="5191" y="2740"/>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833" name="Group 495"/>
            <p:cNvGrpSpPr/>
            <p:nvPr/>
          </p:nvGrpSpPr>
          <p:grpSpPr>
            <a:xfrm>
              <a:off x="5128" y="2859"/>
              <a:ext cx="341" cy="127"/>
              <a:chOff x="5128" y="2859"/>
              <a:chExt cx="341" cy="127"/>
            </a:xfrm>
          </p:grpSpPr>
          <p:sp>
            <p:nvSpPr>
              <p:cNvPr id="100834" name="Rectangle 490"/>
              <p:cNvSpPr/>
              <p:nvPr/>
            </p:nvSpPr>
            <p:spPr>
              <a:xfrm>
                <a:off x="5354" y="285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35" name="Rectangle 491"/>
              <p:cNvSpPr/>
              <p:nvPr/>
            </p:nvSpPr>
            <p:spPr>
              <a:xfrm>
                <a:off x="5281" y="285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836" name="Rectangle 492"/>
              <p:cNvSpPr/>
              <p:nvPr/>
            </p:nvSpPr>
            <p:spPr>
              <a:xfrm>
                <a:off x="5242" y="2859"/>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37" name="Rectangle 493"/>
              <p:cNvSpPr/>
              <p:nvPr/>
            </p:nvSpPr>
            <p:spPr>
              <a:xfrm>
                <a:off x="5176" y="2859"/>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100838" name="Rectangle 494"/>
              <p:cNvSpPr/>
              <p:nvPr/>
            </p:nvSpPr>
            <p:spPr>
              <a:xfrm>
                <a:off x="5128" y="2859"/>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839" name="Group 498"/>
            <p:cNvGrpSpPr/>
            <p:nvPr/>
          </p:nvGrpSpPr>
          <p:grpSpPr>
            <a:xfrm>
              <a:off x="5116" y="3316"/>
              <a:ext cx="201" cy="130"/>
              <a:chOff x="5116" y="3316"/>
              <a:chExt cx="201" cy="130"/>
            </a:xfrm>
          </p:grpSpPr>
          <p:sp>
            <p:nvSpPr>
              <p:cNvPr id="100840" name="Rectangle 496"/>
              <p:cNvSpPr/>
              <p:nvPr/>
            </p:nvSpPr>
            <p:spPr>
              <a:xfrm>
                <a:off x="5187" y="3371"/>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17</a:t>
                </a:r>
                <a:endParaRPr lang="en-US" altLang="zh-CN" dirty="0">
                  <a:latin typeface="Arial" panose="020B0604020202020204" pitchFamily="34" charset="0"/>
                  <a:ea typeface="宋体" panose="02010600030101010101" pitchFamily="2" charset="-122"/>
                </a:endParaRPr>
              </a:p>
            </p:txBody>
          </p:sp>
          <p:sp>
            <p:nvSpPr>
              <p:cNvPr id="100841" name="Rectangle 497"/>
              <p:cNvSpPr/>
              <p:nvPr/>
            </p:nvSpPr>
            <p:spPr>
              <a:xfrm>
                <a:off x="5116" y="3316"/>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842" name="Group 504"/>
            <p:cNvGrpSpPr/>
            <p:nvPr/>
          </p:nvGrpSpPr>
          <p:grpSpPr>
            <a:xfrm>
              <a:off x="5076" y="3436"/>
              <a:ext cx="352" cy="127"/>
              <a:chOff x="5076" y="3436"/>
              <a:chExt cx="352" cy="127"/>
            </a:xfrm>
          </p:grpSpPr>
          <p:sp>
            <p:nvSpPr>
              <p:cNvPr id="100843" name="Rectangle 499"/>
              <p:cNvSpPr/>
              <p:nvPr/>
            </p:nvSpPr>
            <p:spPr>
              <a:xfrm>
                <a:off x="5312" y="3436"/>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44" name="Rectangle 500"/>
              <p:cNvSpPr/>
              <p:nvPr/>
            </p:nvSpPr>
            <p:spPr>
              <a:xfrm>
                <a:off x="5238" y="3436"/>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845" name="Rectangle 501"/>
              <p:cNvSpPr/>
              <p:nvPr/>
            </p:nvSpPr>
            <p:spPr>
              <a:xfrm>
                <a:off x="5199" y="3436"/>
                <a:ext cx="103"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46" name="Rectangle 502"/>
              <p:cNvSpPr/>
              <p:nvPr/>
            </p:nvSpPr>
            <p:spPr>
              <a:xfrm>
                <a:off x="5128" y="3436"/>
                <a:ext cx="14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847" name="Rectangle 503"/>
              <p:cNvSpPr/>
              <p:nvPr/>
            </p:nvSpPr>
            <p:spPr>
              <a:xfrm>
                <a:off x="5076" y="3436"/>
                <a:ext cx="116"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grpSp>
          <p:nvGrpSpPr>
            <p:cNvPr id="100848" name="Group 507"/>
            <p:cNvGrpSpPr/>
            <p:nvPr/>
          </p:nvGrpSpPr>
          <p:grpSpPr>
            <a:xfrm>
              <a:off x="5131" y="1142"/>
              <a:ext cx="201" cy="130"/>
              <a:chOff x="5131" y="1142"/>
              <a:chExt cx="201" cy="130"/>
            </a:xfrm>
          </p:grpSpPr>
          <p:sp>
            <p:nvSpPr>
              <p:cNvPr id="100849" name="Rectangle 505"/>
              <p:cNvSpPr/>
              <p:nvPr/>
            </p:nvSpPr>
            <p:spPr>
              <a:xfrm>
                <a:off x="5202" y="1197"/>
                <a:ext cx="130" cy="75"/>
              </a:xfrm>
              <a:prstGeom prst="rect">
                <a:avLst/>
              </a:prstGeom>
              <a:noFill/>
              <a:ln w="9525">
                <a:noFill/>
              </a:ln>
            </p:spPr>
            <p:txBody>
              <a:bodyPr wrap="none" lIns="0" tIns="0" rIns="0" bIns="0" anchor="t" anchorCtr="0">
                <a:spAutoFit/>
              </a:bodyPr>
              <a:p>
                <a:r>
                  <a:rPr lang="en-US" altLang="zh-CN" sz="700" dirty="0">
                    <a:solidFill>
                      <a:srgbClr val="000000"/>
                    </a:solidFill>
                    <a:latin typeface="Times New Roman" panose="02020603050405020304" pitchFamily="18" charset="0"/>
                    <a:ea typeface="宋体" panose="02010600030101010101" pitchFamily="2" charset="-122"/>
                  </a:rPr>
                  <a:t>18</a:t>
                </a:r>
                <a:endParaRPr lang="en-US" altLang="zh-CN" dirty="0">
                  <a:latin typeface="Arial" panose="020B0604020202020204" pitchFamily="34" charset="0"/>
                  <a:ea typeface="宋体" panose="02010600030101010101" pitchFamily="2" charset="-122"/>
                </a:endParaRPr>
              </a:p>
            </p:txBody>
          </p:sp>
          <p:sp>
            <p:nvSpPr>
              <p:cNvPr id="100850" name="Rectangle 506"/>
              <p:cNvSpPr/>
              <p:nvPr/>
            </p:nvSpPr>
            <p:spPr>
              <a:xfrm>
                <a:off x="5131" y="1142"/>
                <a:ext cx="143" cy="127"/>
              </a:xfrm>
              <a:prstGeom prst="rect">
                <a:avLst/>
              </a:prstGeom>
              <a:noFill/>
              <a:ln w="9525">
                <a:noFill/>
              </a:ln>
            </p:spPr>
            <p:txBody>
              <a:bodyPr wrap="none" lIns="0" tIns="0" rIns="0" bIns="0" anchor="t" anchorCtr="0">
                <a:spAutoFit/>
              </a:bodyPr>
              <a:p>
                <a:r>
                  <a:rPr lang="en-US" altLang="zh-CN" sz="1100" i="1" dirty="0">
                    <a:solidFill>
                      <a:srgbClr val="000000"/>
                    </a:solidFill>
                    <a:latin typeface="Times New Roman" panose="02020603050405020304" pitchFamily="18" charset="0"/>
                    <a:ea typeface="宋体" panose="02010600030101010101" pitchFamily="2" charset="-122"/>
                  </a:rPr>
                  <a:t>S</a:t>
                </a:r>
                <a:endParaRPr lang="en-US" altLang="zh-CN" dirty="0">
                  <a:latin typeface="Arial" panose="020B0604020202020204" pitchFamily="34" charset="0"/>
                  <a:ea typeface="宋体" panose="02010600030101010101" pitchFamily="2" charset="-122"/>
                </a:endParaRPr>
              </a:p>
            </p:txBody>
          </p:sp>
        </p:grpSp>
        <p:grpSp>
          <p:nvGrpSpPr>
            <p:cNvPr id="100851" name="Group 513"/>
            <p:cNvGrpSpPr/>
            <p:nvPr/>
          </p:nvGrpSpPr>
          <p:grpSpPr>
            <a:xfrm>
              <a:off x="5091" y="1261"/>
              <a:ext cx="323" cy="127"/>
              <a:chOff x="5091" y="1261"/>
              <a:chExt cx="323" cy="127"/>
            </a:xfrm>
          </p:grpSpPr>
          <p:sp>
            <p:nvSpPr>
              <p:cNvPr id="100852" name="Rectangle 508"/>
              <p:cNvSpPr/>
              <p:nvPr/>
            </p:nvSpPr>
            <p:spPr>
              <a:xfrm>
                <a:off x="5299" y="1261"/>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53" name="Rectangle 509"/>
              <p:cNvSpPr/>
              <p:nvPr/>
            </p:nvSpPr>
            <p:spPr>
              <a:xfrm>
                <a:off x="5226" y="1261"/>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100854" name="Rectangle 510"/>
              <p:cNvSpPr/>
              <p:nvPr/>
            </p:nvSpPr>
            <p:spPr>
              <a:xfrm>
                <a:off x="5187" y="1261"/>
                <a:ext cx="102"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00855" name="Rectangle 511"/>
              <p:cNvSpPr/>
              <p:nvPr/>
            </p:nvSpPr>
            <p:spPr>
              <a:xfrm>
                <a:off x="5128" y="1261"/>
                <a:ext cx="141"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100856" name="Rectangle 512"/>
              <p:cNvSpPr/>
              <p:nvPr/>
            </p:nvSpPr>
            <p:spPr>
              <a:xfrm>
                <a:off x="5091" y="1261"/>
                <a:ext cx="115" cy="127"/>
              </a:xfrm>
              <a:prstGeom prst="rect">
                <a:avLst/>
              </a:prstGeom>
              <a:noFill/>
              <a:ln w="9525">
                <a:noFill/>
              </a:ln>
            </p:spPr>
            <p:txBody>
              <a:bodyPr wrap="none" lIns="0" tIns="0" rIns="0" bIns="0" anchor="t" anchorCtr="0">
                <a:spAutoFit/>
              </a:bodyPr>
              <a:p>
                <a:r>
                  <a:rPr lang="en-US" altLang="zh-CN" sz="11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pSp>
        <p:sp>
          <p:nvSpPr>
            <p:cNvPr id="100857" name="Rectangle 514"/>
            <p:cNvSpPr/>
            <p:nvPr/>
          </p:nvSpPr>
          <p:spPr>
            <a:xfrm>
              <a:off x="5225" y="1413"/>
              <a:ext cx="368"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858" name="Rectangle 515"/>
            <p:cNvSpPr/>
            <p:nvPr/>
          </p:nvSpPr>
          <p:spPr>
            <a:xfrm>
              <a:off x="5314" y="1460"/>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死</a:t>
              </a:r>
              <a:endParaRPr lang="zh-CN" altLang="en-US" dirty="0">
                <a:latin typeface="Arial" panose="020B0604020202020204" pitchFamily="34" charset="0"/>
                <a:ea typeface="宋体" panose="02010600030101010101" pitchFamily="2" charset="-122"/>
              </a:endParaRPr>
            </a:p>
          </p:txBody>
        </p:sp>
        <p:sp>
          <p:nvSpPr>
            <p:cNvPr id="100859" name="Rectangle 516"/>
            <p:cNvSpPr/>
            <p:nvPr/>
          </p:nvSpPr>
          <p:spPr>
            <a:xfrm>
              <a:off x="399" y="3573"/>
              <a:ext cx="368"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860" name="Rectangle 517"/>
            <p:cNvSpPr/>
            <p:nvPr/>
          </p:nvSpPr>
          <p:spPr>
            <a:xfrm>
              <a:off x="487" y="3620"/>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死</a:t>
              </a:r>
              <a:endParaRPr lang="zh-CN" altLang="en-US" dirty="0">
                <a:latin typeface="Arial" panose="020B0604020202020204" pitchFamily="34" charset="0"/>
                <a:ea typeface="宋体" panose="02010600030101010101" pitchFamily="2" charset="-122"/>
              </a:endParaRPr>
            </a:p>
          </p:txBody>
        </p:sp>
        <p:sp>
          <p:nvSpPr>
            <p:cNvPr id="100861" name="Rectangle 518"/>
            <p:cNvSpPr/>
            <p:nvPr/>
          </p:nvSpPr>
          <p:spPr>
            <a:xfrm>
              <a:off x="3256" y="2993"/>
              <a:ext cx="368"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862" name="Rectangle 519"/>
            <p:cNvSpPr/>
            <p:nvPr/>
          </p:nvSpPr>
          <p:spPr>
            <a:xfrm>
              <a:off x="3345" y="3040"/>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死</a:t>
              </a:r>
              <a:endParaRPr lang="zh-CN" altLang="en-US" dirty="0">
                <a:latin typeface="Arial" panose="020B0604020202020204" pitchFamily="34" charset="0"/>
                <a:ea typeface="宋体" panose="02010600030101010101" pitchFamily="2" charset="-122"/>
              </a:endParaRPr>
            </a:p>
          </p:txBody>
        </p:sp>
        <p:sp>
          <p:nvSpPr>
            <p:cNvPr id="100863" name="Rectangle 520"/>
            <p:cNvSpPr/>
            <p:nvPr/>
          </p:nvSpPr>
          <p:spPr>
            <a:xfrm>
              <a:off x="252" y="1473"/>
              <a:ext cx="368"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864" name="Rectangle 521"/>
            <p:cNvSpPr/>
            <p:nvPr/>
          </p:nvSpPr>
          <p:spPr>
            <a:xfrm>
              <a:off x="341" y="1520"/>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死</a:t>
              </a:r>
              <a:endParaRPr lang="zh-CN" altLang="en-US" dirty="0">
                <a:latin typeface="Arial" panose="020B0604020202020204" pitchFamily="34" charset="0"/>
                <a:ea typeface="宋体" panose="02010600030101010101" pitchFamily="2" charset="-122"/>
              </a:endParaRPr>
            </a:p>
          </p:txBody>
        </p:sp>
        <p:sp>
          <p:nvSpPr>
            <p:cNvPr id="100865" name="Rectangle 522"/>
            <p:cNvSpPr/>
            <p:nvPr/>
          </p:nvSpPr>
          <p:spPr>
            <a:xfrm>
              <a:off x="1557" y="3586"/>
              <a:ext cx="954"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866" name="Rectangle 523"/>
            <p:cNvSpPr/>
            <p:nvPr/>
          </p:nvSpPr>
          <p:spPr>
            <a:xfrm>
              <a:off x="1646" y="3633"/>
              <a:ext cx="667"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深度限制</a:t>
              </a:r>
              <a:endParaRPr lang="zh-CN" altLang="en-US" dirty="0">
                <a:latin typeface="Arial" panose="020B0604020202020204" pitchFamily="34" charset="0"/>
                <a:ea typeface="宋体" panose="02010600030101010101" pitchFamily="2" charset="-122"/>
              </a:endParaRPr>
            </a:p>
          </p:txBody>
        </p:sp>
        <p:sp>
          <p:nvSpPr>
            <p:cNvPr id="100867" name="Rectangle 524"/>
            <p:cNvSpPr/>
            <p:nvPr/>
          </p:nvSpPr>
          <p:spPr>
            <a:xfrm>
              <a:off x="5030" y="3588"/>
              <a:ext cx="325" cy="186"/>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868" name="Rectangle 525"/>
            <p:cNvSpPr/>
            <p:nvPr/>
          </p:nvSpPr>
          <p:spPr>
            <a:xfrm>
              <a:off x="5118" y="3635"/>
              <a:ext cx="223" cy="119"/>
            </a:xfrm>
            <a:prstGeom prst="rect">
              <a:avLst/>
            </a:prstGeom>
            <a:noFill/>
            <a:ln w="9525">
              <a:noFill/>
            </a:ln>
          </p:spPr>
          <p:txBody>
            <a:bodyPr wrap="none" lIns="0" tIns="0" rIns="0" bIns="0" anchor="t" anchorCtr="0">
              <a:spAutoFit/>
            </a:bodyPr>
            <a:p>
              <a:r>
                <a:rPr lang="zh-CN" altLang="en-US" sz="1300" dirty="0">
                  <a:solidFill>
                    <a:srgbClr val="000000"/>
                  </a:solidFill>
                  <a:latin typeface="宋体" panose="02010600030101010101" pitchFamily="2" charset="-122"/>
                  <a:ea typeface="宋体" panose="02010600030101010101" pitchFamily="2" charset="-122"/>
                </a:rPr>
                <a:t>解</a:t>
              </a:r>
              <a:endParaRPr lang="zh-CN" altLang="en-US" dirty="0">
                <a:latin typeface="Arial" panose="020B0604020202020204" pitchFamily="34" charset="0"/>
                <a:ea typeface="宋体" panose="02010600030101010101" pitchFamily="2" charset="-122"/>
              </a:endParaRPr>
            </a:p>
          </p:txBody>
        </p:sp>
        <p:sp>
          <p:nvSpPr>
            <p:cNvPr id="100869" name="Rectangle 526"/>
            <p:cNvSpPr/>
            <p:nvPr/>
          </p:nvSpPr>
          <p:spPr>
            <a:xfrm>
              <a:off x="1950" y="3908"/>
              <a:ext cx="2126" cy="165"/>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100870" name="Rectangle 527"/>
            <p:cNvSpPr/>
            <p:nvPr/>
          </p:nvSpPr>
          <p:spPr>
            <a:xfrm>
              <a:off x="2038" y="3947"/>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100871" name="Rectangle 528"/>
            <p:cNvSpPr/>
            <p:nvPr/>
          </p:nvSpPr>
          <p:spPr>
            <a:xfrm>
              <a:off x="2160" y="3945"/>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sp>
          <p:nvSpPr>
            <p:cNvPr id="100872" name="Rectangle 529"/>
            <p:cNvSpPr/>
            <p:nvPr/>
          </p:nvSpPr>
          <p:spPr>
            <a:xfrm>
              <a:off x="2405" y="3947"/>
              <a:ext cx="1" cy="173"/>
            </a:xfrm>
            <a:prstGeom prst="rect">
              <a:avLst/>
            </a:prstGeom>
            <a:noFill/>
            <a:ln w="9525">
              <a:noFill/>
            </a:ln>
          </p:spPr>
          <p:txBody>
            <a:bodyPr wrap="none" lIns="0" tIns="0" rIns="0" bIns="0" anchor="t" anchorCtr="0">
              <a:spAutoFit/>
            </a:bodyPr>
            <a:p>
              <a:endParaRPr lang="zh-CN" altLang="zh-CN" dirty="0">
                <a:latin typeface="Arial" panose="020B0604020202020204" pitchFamily="34" charset="0"/>
                <a:ea typeface="宋体" panose="02010600030101010101" pitchFamily="2" charset="-122"/>
              </a:endParaRPr>
            </a:p>
          </p:txBody>
        </p:sp>
      </p:grpSp>
      <p:sp>
        <p:nvSpPr>
          <p:cNvPr id="100873" name="Text Box 530"/>
          <p:cNvSpPr txBox="1"/>
          <p:nvPr/>
        </p:nvSpPr>
        <p:spPr>
          <a:xfrm>
            <a:off x="2411413" y="6092825"/>
            <a:ext cx="4248150" cy="366713"/>
          </a:xfrm>
          <a:prstGeom prst="rect">
            <a:avLst/>
          </a:prstGeom>
          <a:noFill/>
          <a:ln w="9525">
            <a:noFill/>
          </a:ln>
        </p:spPr>
        <p:txBody>
          <a:bodyPr anchor="t" anchorCtr="0">
            <a:spAutoFit/>
          </a:bodyPr>
          <a:p>
            <a:pPr>
              <a:spcBef>
                <a:spcPct val="50000"/>
              </a:spcBef>
            </a:pPr>
            <a:endParaRPr lang="zh-CN" altLang="zh-CN" dirty="0">
              <a:latin typeface="Arial" panose="020B0604020202020204" pitchFamily="34" charset="0"/>
              <a:ea typeface="宋体" panose="02010600030101010101" pitchFamily="2" charset="-122"/>
            </a:endParaRPr>
          </a:p>
        </p:txBody>
      </p:sp>
      <p:sp>
        <p:nvSpPr>
          <p:cNvPr id="100874" name="Text Box 531"/>
          <p:cNvSpPr txBox="1"/>
          <p:nvPr/>
        </p:nvSpPr>
        <p:spPr>
          <a:xfrm>
            <a:off x="2987675" y="6056313"/>
            <a:ext cx="4248150" cy="396875"/>
          </a:xfrm>
          <a:prstGeom prst="rect">
            <a:avLst/>
          </a:prstGeom>
          <a:noFill/>
          <a:ln w="9525">
            <a:noFill/>
          </a:ln>
        </p:spPr>
        <p:txBody>
          <a:bodyPr anchor="t" anchorCtr="0">
            <a:spAutoFit/>
          </a:bodyPr>
          <a:p>
            <a:pPr>
              <a:spcBef>
                <a:spcPct val="50000"/>
              </a:spcBef>
            </a:pPr>
            <a:r>
              <a:rPr lang="zh-CN" altLang="en-US" sz="2000" dirty="0">
                <a:latin typeface="Arial" panose="020B0604020202020204" pitchFamily="34" charset="0"/>
                <a:ea typeface="宋体" panose="02010600030101010101" pitchFamily="2" charset="-122"/>
              </a:rPr>
              <a:t>卒子穿阵的深度优先搜索树</a:t>
            </a:r>
            <a:endParaRPr lang="zh-CN" altLang="en-US" sz="2000"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90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90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90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9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9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9107"/>
                                        </p:tgtEl>
                                        <p:attrNameLst>
                                          <p:attrName>style.visibility</p:attrName>
                                        </p:attrNameLst>
                                      </p:cBhvr>
                                      <p:to>
                                        <p:strVal val="visible"/>
                                      </p:to>
                                    </p:set>
                                    <p:anim calcmode="lin" valueType="num">
                                      <p:cBhvr additive="base">
                                        <p:cTn id="27" dur="500" fill="hold"/>
                                        <p:tgtEl>
                                          <p:spTgt spid="89107"/>
                                        </p:tgtEl>
                                        <p:attrNameLst>
                                          <p:attrName>ppt_x</p:attrName>
                                        </p:attrNameLst>
                                      </p:cBhvr>
                                      <p:tavLst>
                                        <p:tav tm="0">
                                          <p:val>
                                            <p:strVal val="#ppt_x"/>
                                          </p:val>
                                        </p:tav>
                                        <p:tav tm="100000">
                                          <p:val>
                                            <p:strVal val="#ppt_x"/>
                                          </p:val>
                                        </p:tav>
                                      </p:tavLst>
                                    </p:anim>
                                    <p:anim calcmode="lin" valueType="num">
                                      <p:cBhvr additive="base">
                                        <p:cTn id="28" dur="500" fill="hold"/>
                                        <p:tgtEl>
                                          <p:spTgt spid="89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深度优先搜素算法：不全部保留结点，占用空间少；有回溯操作(即有入栈、出栈操作)，运行速度慢。</a:t>
            </a:r>
            <a:endParaRPr lang="zh-CN" altLang="en-US"/>
          </a:p>
          <a:p>
            <a:r>
              <a:rPr lang="zh-CN" altLang="en-US"/>
              <a:t>广度优先搜索算法：保留全部结点，占用空间大； 无回溯操作(即无入栈、出栈操作)，运行速度快。</a:t>
            </a:r>
            <a:endParaRPr lang="zh-CN" altLang="en-US"/>
          </a:p>
          <a:p>
            <a:r>
              <a:rPr lang="zh-CN" altLang="en-US"/>
              <a:t>当搜索树的结点较多，用其它方法易产生内存溢出时，深度优先搜索为一种有效的求解方法</a:t>
            </a:r>
            <a:endParaRPr lang="zh-CN" altLang="en-US"/>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标题 1"/>
          <p:cNvSpPr>
            <a:spLocks noGrp="1"/>
          </p:cNvSpPr>
          <p:nvPr>
            <p:ph type="title"/>
          </p:nvPr>
        </p:nvSpPr>
        <p:spPr/>
        <p:txBody>
          <a:bodyPr anchor="b" anchorCtr="0"/>
          <a:p>
            <a:endParaRPr lang="zh-CN" altLang="en-US"/>
          </a:p>
        </p:txBody>
      </p:sp>
      <p:pic>
        <p:nvPicPr>
          <p:cNvPr id="101378" name="内容占位符 2"/>
          <p:cNvPicPr>
            <a:picLocks noGrp="1" noChangeAspect="1"/>
          </p:cNvPicPr>
          <p:nvPr>
            <p:ph idx="1"/>
          </p:nvPr>
        </p:nvPicPr>
        <p:blipFill>
          <a:blip r:embed="rId1"/>
          <a:stretch>
            <a:fillRect/>
          </a:stretch>
        </p:blipFill>
        <p:spPr>
          <a:xfrm>
            <a:off x="50800" y="1512888"/>
            <a:ext cx="9053513" cy="4545012"/>
          </a:xfrm>
        </p:spPr>
      </p:pic>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标题 1"/>
          <p:cNvSpPr>
            <a:spLocks noGrp="1"/>
          </p:cNvSpPr>
          <p:nvPr>
            <p:ph type="title"/>
          </p:nvPr>
        </p:nvSpPr>
        <p:spPr/>
        <p:txBody>
          <a:bodyPr anchor="b" anchorCtr="0"/>
          <a:p>
            <a:endParaRPr lang="zh-CN" altLang="en-US"/>
          </a:p>
        </p:txBody>
      </p:sp>
      <p:pic>
        <p:nvPicPr>
          <p:cNvPr id="102402" name="图片 2"/>
          <p:cNvPicPr>
            <a:picLocks noChangeAspect="1"/>
          </p:cNvPicPr>
          <p:nvPr/>
        </p:nvPicPr>
        <p:blipFill>
          <a:blip r:embed="rId1"/>
          <a:stretch>
            <a:fillRect/>
          </a:stretch>
        </p:blipFill>
        <p:spPr>
          <a:xfrm>
            <a:off x="304800" y="1149350"/>
            <a:ext cx="8375650" cy="4730750"/>
          </a:xfrm>
          <a:prstGeom prst="rect">
            <a:avLst/>
          </a:prstGeom>
          <a:noFill/>
          <a:ln w="9525">
            <a:noFill/>
          </a:ln>
        </p:spPr>
      </p:pic>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标题 1"/>
          <p:cNvSpPr>
            <a:spLocks noGrp="1"/>
          </p:cNvSpPr>
          <p:nvPr>
            <p:ph type="title"/>
          </p:nvPr>
        </p:nvSpPr>
        <p:spPr/>
        <p:txBody>
          <a:bodyPr anchor="b" anchorCtr="0"/>
          <a:p>
            <a:endParaRPr lang="zh-CN" altLang="en-US"/>
          </a:p>
        </p:txBody>
      </p:sp>
      <p:pic>
        <p:nvPicPr>
          <p:cNvPr id="103426" name="内容占位符 2"/>
          <p:cNvPicPr>
            <a:picLocks noGrp="1" noChangeAspect="1"/>
          </p:cNvPicPr>
          <p:nvPr>
            <p:ph idx="1"/>
          </p:nvPr>
        </p:nvPicPr>
        <p:blipFill>
          <a:blip r:embed="rId1"/>
          <a:stretch>
            <a:fillRect/>
          </a:stretch>
        </p:blipFill>
        <p:spPr>
          <a:xfrm>
            <a:off x="812800" y="1841500"/>
            <a:ext cx="7518400" cy="3902075"/>
          </a:xfrm>
        </p:spPr>
      </p:pic>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04450" name="Rectangle 2"/>
          <p:cNvSpPr>
            <a:spLocks noGrp="1"/>
          </p:cNvSpPr>
          <p:nvPr>
            <p:ph type="title"/>
          </p:nvPr>
        </p:nvSpPr>
        <p:spPr/>
        <p:txBody>
          <a:bodyPr vert="horz" wrap="square" lIns="91440" tIns="45720" rIns="91440" bIns="45720" anchor="b" anchorCtr="0"/>
          <a:p>
            <a:pPr eaLnBrk="1" hangingPunct="1"/>
            <a:r>
              <a:rPr lang="zh-CN" altLang="en-US" sz="3600" b="0" dirty="0">
                <a:latin typeface="Times New Roman" panose="02020603050405020304" pitchFamily="18" charset="0"/>
                <a:ea typeface="黑体" panose="02010609060101010101" pitchFamily="2" charset="-122"/>
              </a:rPr>
              <a:t>第</a:t>
            </a:r>
            <a:r>
              <a:rPr lang="en-US" altLang="zh-CN" sz="3600" b="0" dirty="0">
                <a:latin typeface="Times New Roman" panose="02020603050405020304" pitchFamily="18" charset="0"/>
                <a:ea typeface="黑体" panose="02010609060101010101" pitchFamily="2" charset="-122"/>
              </a:rPr>
              <a:t>5</a:t>
            </a:r>
            <a:r>
              <a:rPr lang="zh-CN" altLang="en-US" sz="3600" b="0" dirty="0">
                <a:latin typeface="Times New Roman" panose="02020603050405020304" pitchFamily="18" charset="0"/>
                <a:ea typeface="黑体" panose="02010609060101010101" pitchFamily="2" charset="-122"/>
              </a:rPr>
              <a:t>章  搜索求解策略</a:t>
            </a:r>
            <a:endParaRPr lang="zh-CN" altLang="en-US" sz="3600" b="0" dirty="0">
              <a:latin typeface="Times New Roman" panose="02020603050405020304" pitchFamily="18" charset="0"/>
              <a:ea typeface="黑体" panose="02010609060101010101" pitchFamily="2" charset="-122"/>
            </a:endParaRPr>
          </a:p>
        </p:txBody>
      </p:sp>
      <p:sp>
        <p:nvSpPr>
          <p:cNvPr id="104451" name="Rectangle 3"/>
          <p:cNvSpPr>
            <a:spLocks noGrp="1"/>
          </p:cNvSpPr>
          <p:nvPr>
            <p:ph idx="1"/>
          </p:nvPr>
        </p:nvSpPr>
        <p:spPr>
          <a:xfrm>
            <a:off x="539750" y="908050"/>
            <a:ext cx="8353425" cy="5400675"/>
          </a:xfrm>
        </p:spPr>
        <p:txBody>
          <a:bodyPr vert="horz" wrap="square" lIns="91440" tIns="45720" rIns="91440" bIns="45720" anchor="t" anchorCtr="0"/>
          <a:p>
            <a:pPr eaLnBrk="1" hangingPunct="1">
              <a:lnSpc>
                <a:spcPct val="160000"/>
              </a:lnSpc>
            </a:pPr>
            <a:r>
              <a:rPr lang="en-US" altLang="zh-CN" b="1" dirty="0">
                <a:latin typeface="Times New Roman" panose="02020603050405020304" pitchFamily="18" charset="0"/>
              </a:rPr>
              <a:t>5.1  </a:t>
            </a:r>
            <a:r>
              <a:rPr lang="zh-CN" altLang="en-US" b="1" dirty="0">
                <a:latin typeface="Times New Roman" panose="02020603050405020304" pitchFamily="18" charset="0"/>
              </a:rPr>
              <a:t>搜索的概念</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5.2  </a:t>
            </a:r>
            <a:r>
              <a:rPr lang="zh-CN" altLang="en-US" b="1" dirty="0">
                <a:latin typeface="Times New Roman" panose="02020603050405020304" pitchFamily="18" charset="0"/>
              </a:rPr>
              <a:t>状态空间知识表示方法</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5.3  </a:t>
            </a:r>
            <a:r>
              <a:rPr lang="zh-CN" altLang="en-US" b="1" dirty="0">
                <a:latin typeface="Times New Roman" panose="02020603050405020304" pitchFamily="18" charset="0"/>
              </a:rPr>
              <a:t>盲目的图搜索策略</a:t>
            </a:r>
            <a:endParaRPr lang="zh-CN" altLang="en-US" b="1" dirty="0">
              <a:latin typeface="Times New Roman" panose="02020603050405020304" pitchFamily="18" charset="0"/>
            </a:endParaRPr>
          </a:p>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5.4  </a:t>
            </a:r>
            <a:r>
              <a:rPr lang="zh-CN" altLang="en-US" b="1" dirty="0">
                <a:solidFill>
                  <a:srgbClr val="0000FF"/>
                </a:solidFill>
                <a:latin typeface="Times New Roman" panose="02020603050405020304" pitchFamily="18" charset="0"/>
              </a:rPr>
              <a:t>启发式图搜索策略</a:t>
            </a:r>
            <a:endParaRPr lang="zh-CN" altLang="en-US" b="1" dirty="0">
              <a:solidFill>
                <a:srgbClr val="0000FF"/>
              </a:solidFill>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5.5  </a:t>
            </a:r>
            <a:r>
              <a:rPr lang="zh-CN" altLang="en-US" b="1" dirty="0">
                <a:latin typeface="Times New Roman" panose="02020603050405020304" pitchFamily="18" charset="0"/>
                <a:ea typeface="黑体" panose="02010609060101010101" pitchFamily="2" charset="-122"/>
              </a:rPr>
              <a:t>与</a:t>
            </a:r>
            <a:r>
              <a:rPr lang="en-US" altLang="zh-CN" b="1" dirty="0">
                <a:latin typeface="Times New Roman" panose="02020603050405020304" pitchFamily="18" charset="0"/>
              </a:rPr>
              <a:t>/</a:t>
            </a:r>
            <a:r>
              <a:rPr lang="zh-CN" altLang="en-US" b="1" dirty="0">
                <a:latin typeface="Times New Roman" panose="02020603050405020304" pitchFamily="18" charset="0"/>
                <a:ea typeface="黑体" panose="02010609060101010101" pitchFamily="2" charset="-122"/>
              </a:rPr>
              <a:t>或</a:t>
            </a:r>
            <a:r>
              <a:rPr lang="zh-CN" altLang="en-US" b="1" dirty="0">
                <a:latin typeface="Times New Roman" panose="02020603050405020304" pitchFamily="18" charset="0"/>
              </a:rPr>
              <a:t>图搜索策略</a:t>
            </a:r>
            <a:endParaRPr lang="zh-CN" altLang="en-US" b="1" dirty="0">
              <a:latin typeface="Times New Roman" panose="02020603050405020304" pitchFamily="18" charset="0"/>
            </a:endParaRPr>
          </a:p>
        </p:txBody>
      </p:sp>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06498" name="Rectangle 1026"/>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  </a:t>
            </a:r>
            <a:r>
              <a:rPr lang="zh-CN" altLang="en-US" sz="3600" b="0" dirty="0">
                <a:latin typeface="Times New Roman" panose="02020603050405020304" pitchFamily="18" charset="0"/>
                <a:ea typeface="黑体" panose="02010609060101010101" pitchFamily="2" charset="-122"/>
              </a:rPr>
              <a:t>启发式图搜索策略</a:t>
            </a:r>
            <a:endParaRPr lang="zh-CN" altLang="en-US" sz="3600" b="0" dirty="0">
              <a:latin typeface="Times New Roman" panose="02020603050405020304" pitchFamily="18" charset="0"/>
              <a:ea typeface="黑体" panose="02010609060101010101" pitchFamily="2" charset="-122"/>
            </a:endParaRPr>
          </a:p>
        </p:txBody>
      </p:sp>
      <p:sp>
        <p:nvSpPr>
          <p:cNvPr id="106499" name="Rectangle 1027"/>
          <p:cNvSpPr>
            <a:spLocks noGrp="1"/>
          </p:cNvSpPr>
          <p:nvPr>
            <p:ph idx="1"/>
          </p:nvPr>
        </p:nvSpPr>
        <p:spPr>
          <a:xfrm>
            <a:off x="611188" y="1219200"/>
            <a:ext cx="8259762" cy="5400675"/>
          </a:xfrm>
        </p:spPr>
        <p:txBody>
          <a:bodyPr vert="horz" wrap="square" lIns="91440" tIns="45720" rIns="91440" bIns="45720" anchor="t" anchorCtr="0"/>
          <a:p>
            <a:pPr eaLnBrk="1" hangingPunct="1">
              <a:lnSpc>
                <a:spcPct val="140000"/>
              </a:lnSpc>
              <a:buSzPct val="60000"/>
              <a:buFontTx/>
              <a:buChar char="•"/>
            </a:pPr>
            <a:r>
              <a:rPr lang="en-US" altLang="zh-CN" sz="3000" b="1" dirty="0">
                <a:latin typeface="Times New Roman" panose="02020603050405020304" pitchFamily="18" charset="0"/>
              </a:rPr>
              <a:t>5.4.1  </a:t>
            </a:r>
            <a:r>
              <a:rPr lang="zh-CN" altLang="en-US" sz="3000" b="1" dirty="0">
                <a:latin typeface="Times New Roman" panose="02020603050405020304" pitchFamily="18" charset="0"/>
              </a:rPr>
              <a:t>启发式策略</a:t>
            </a:r>
            <a:endParaRPr lang="zh-CN" altLang="en-US" sz="3000" b="1" dirty="0">
              <a:latin typeface="Times New Roman" panose="02020603050405020304" pitchFamily="18" charset="0"/>
            </a:endParaRPr>
          </a:p>
          <a:p>
            <a:pPr eaLnBrk="1" hangingPunct="1">
              <a:lnSpc>
                <a:spcPct val="140000"/>
              </a:lnSpc>
              <a:buSzPct val="60000"/>
              <a:buFontTx/>
              <a:buChar char="•"/>
            </a:pPr>
            <a:r>
              <a:rPr lang="en-US" altLang="zh-CN" sz="3000" b="1" dirty="0">
                <a:latin typeface="Times New Roman" panose="02020603050405020304" pitchFamily="18" charset="0"/>
              </a:rPr>
              <a:t>5.4.2  </a:t>
            </a:r>
            <a:r>
              <a:rPr lang="zh-CN" altLang="en-US" sz="3000" b="1" dirty="0">
                <a:latin typeface="Times New Roman" panose="02020603050405020304" pitchFamily="18" charset="0"/>
              </a:rPr>
              <a:t>启发信息和估价函数</a:t>
            </a:r>
            <a:endParaRPr lang="zh-CN" altLang="en-US" sz="3000" b="1" dirty="0">
              <a:latin typeface="Times New Roman" panose="02020603050405020304" pitchFamily="18" charset="0"/>
            </a:endParaRPr>
          </a:p>
          <a:p>
            <a:pPr eaLnBrk="1" hangingPunct="1">
              <a:lnSpc>
                <a:spcPct val="140000"/>
              </a:lnSpc>
              <a:buSzPct val="60000"/>
              <a:buFontTx/>
              <a:buChar char="•"/>
            </a:pPr>
            <a:r>
              <a:rPr lang="en-US" altLang="zh-CN" sz="3000" b="1" dirty="0">
                <a:latin typeface="Times New Roman" panose="02020603050405020304" pitchFamily="18" charset="0"/>
              </a:rPr>
              <a:t>5.4.3  </a:t>
            </a:r>
            <a:r>
              <a:rPr lang="en-US" altLang="zh-CN" sz="3000" b="1" i="1" dirty="0">
                <a:latin typeface="Times New Roman" panose="02020603050405020304" pitchFamily="18" charset="0"/>
              </a:rPr>
              <a:t>A</a:t>
            </a:r>
            <a:r>
              <a:rPr lang="zh-CN" altLang="en-US" sz="3000" b="1" dirty="0">
                <a:latin typeface="Times New Roman" panose="02020603050405020304" pitchFamily="18" charset="0"/>
              </a:rPr>
              <a:t>搜索算法</a:t>
            </a:r>
            <a:endParaRPr lang="zh-CN" altLang="en-US" sz="3000" b="1" dirty="0">
              <a:latin typeface="Times New Roman" panose="02020603050405020304" pitchFamily="18" charset="0"/>
            </a:endParaRPr>
          </a:p>
          <a:p>
            <a:pPr eaLnBrk="1" hangingPunct="1">
              <a:lnSpc>
                <a:spcPct val="140000"/>
              </a:lnSpc>
              <a:buSzPct val="60000"/>
              <a:buFontTx/>
              <a:buChar char="•"/>
            </a:pPr>
            <a:r>
              <a:rPr lang="en-US" altLang="zh-CN" sz="3000" b="1" dirty="0">
                <a:latin typeface="Times New Roman" panose="02020603050405020304" pitchFamily="18" charset="0"/>
              </a:rPr>
              <a:t>5.4.4  </a:t>
            </a:r>
            <a:r>
              <a:rPr lang="en-US" altLang="zh-CN" sz="3000" b="1" i="1" dirty="0">
                <a:latin typeface="Times New Roman" panose="02020603050405020304" pitchFamily="18" charset="0"/>
              </a:rPr>
              <a:t>A</a:t>
            </a:r>
            <a:r>
              <a:rPr lang="en-US" altLang="zh-CN" sz="3000" b="1" dirty="0">
                <a:latin typeface="Times New Roman" panose="02020603050405020304" pitchFamily="18" charset="0"/>
              </a:rPr>
              <a:t>*</a:t>
            </a:r>
            <a:r>
              <a:rPr lang="zh-CN" altLang="en-US" sz="3000" b="1" dirty="0">
                <a:latin typeface="Times New Roman" panose="02020603050405020304" pitchFamily="18" charset="0"/>
              </a:rPr>
              <a:t>搜索算法及其特性分析</a:t>
            </a:r>
            <a:endParaRPr lang="zh-CN" altLang="en-US" sz="3000" b="1" dirty="0">
              <a:latin typeface="Times New Roman" panose="02020603050405020304" pitchFamily="18" charset="0"/>
            </a:endParaRPr>
          </a:p>
          <a:p>
            <a:pPr eaLnBrk="1" hangingPunct="1">
              <a:lnSpc>
                <a:spcPct val="140000"/>
              </a:lnSpc>
              <a:buSzPct val="60000"/>
              <a:buFontTx/>
              <a:buNone/>
            </a:pPr>
            <a:endParaRPr lang="en-US" altLang="zh-CN" sz="3000" b="1" dirty="0">
              <a:latin typeface="Times New Roman" panose="02020603050405020304" pitchFamily="18" charset="0"/>
            </a:endParaRPr>
          </a:p>
        </p:txBody>
      </p:sp>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标题 1"/>
          <p:cNvSpPr>
            <a:spLocks noGrp="1"/>
          </p:cNvSpPr>
          <p:nvPr>
            <p:ph type="title"/>
          </p:nvPr>
        </p:nvSpPr>
        <p:spPr/>
        <p:txBody>
          <a:bodyPr anchor="b" anchorCtr="0"/>
          <a:p>
            <a:endParaRPr lang="zh-CN" altLang="en-US"/>
          </a:p>
        </p:txBody>
      </p:sp>
      <p:pic>
        <p:nvPicPr>
          <p:cNvPr id="108546" name="内容占位符 2"/>
          <p:cNvPicPr>
            <a:picLocks noGrp="1" noChangeAspect="1"/>
          </p:cNvPicPr>
          <p:nvPr>
            <p:ph idx="1"/>
          </p:nvPr>
        </p:nvPicPr>
        <p:blipFill>
          <a:blip r:embed="rId1"/>
          <a:stretch>
            <a:fillRect/>
          </a:stretch>
        </p:blipFill>
        <p:spPr>
          <a:xfrm>
            <a:off x="168275" y="1054100"/>
            <a:ext cx="8759825" cy="4894263"/>
          </a:xfrm>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p:txBody>
          <a:bodyPr anchor="b" anchorCtr="0"/>
          <a:p>
            <a:endParaRPr lang="zh-CN" altLang="en-US"/>
          </a:p>
        </p:txBody>
      </p:sp>
      <p:pic>
        <p:nvPicPr>
          <p:cNvPr id="38914" name="内容占位符 3"/>
          <p:cNvPicPr>
            <a:picLocks noGrp="1" noChangeAspect="1"/>
          </p:cNvPicPr>
          <p:nvPr>
            <p:ph idx="1"/>
          </p:nvPr>
        </p:nvPicPr>
        <p:blipFill>
          <a:blip r:embed="rId1"/>
          <a:stretch>
            <a:fillRect/>
          </a:stretch>
        </p:blipFill>
        <p:spPr>
          <a:xfrm>
            <a:off x="168275" y="1455738"/>
            <a:ext cx="8807450" cy="4573587"/>
          </a:xfrm>
        </p:spPr>
      </p:pic>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956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0957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5.4.1  </a:t>
            </a:r>
            <a:r>
              <a:rPr lang="zh-CN" altLang="en-US" sz="3600" b="0" dirty="0">
                <a:latin typeface="Times New Roman" panose="02020603050405020304" pitchFamily="18" charset="0"/>
                <a:ea typeface="黑体" panose="02010609060101010101" pitchFamily="2" charset="-122"/>
              </a:rPr>
              <a:t>启发式策略</a:t>
            </a:r>
            <a:endParaRPr lang="zh-CN" altLang="en-US" sz="3600" b="0" dirty="0">
              <a:latin typeface="Times New Roman" panose="02020603050405020304" pitchFamily="18" charset="0"/>
              <a:ea typeface="黑体" panose="02010609060101010101" pitchFamily="2" charset="-122"/>
            </a:endParaRPr>
          </a:p>
        </p:txBody>
      </p:sp>
      <p:sp>
        <p:nvSpPr>
          <p:cNvPr id="23555" name="Rectangle 3"/>
          <p:cNvSpPr>
            <a:spLocks noGrp="1"/>
          </p:cNvSpPr>
          <p:nvPr>
            <p:ph idx="1"/>
          </p:nvPr>
        </p:nvSpPr>
        <p:spPr>
          <a:xfrm>
            <a:off x="323850" y="1123950"/>
            <a:ext cx="8496300" cy="5400675"/>
          </a:xfrm>
        </p:spPr>
        <p:txBody>
          <a:bodyPr vert="horz" wrap="square" lIns="91440" tIns="45720" rIns="91440" bIns="45720" anchor="t" anchorCtr="0"/>
          <a:p>
            <a:pPr eaLnBrk="1" hangingPunct="1"/>
            <a:r>
              <a:rPr lang="en-US" altLang="zh-CN" dirty="0">
                <a:latin typeface="Times New Roman" panose="02020603050405020304" pitchFamily="18" charset="0"/>
              </a:rPr>
              <a:t>“</a:t>
            </a:r>
            <a:r>
              <a:rPr lang="zh-CN" altLang="en-US" b="1" dirty="0">
                <a:latin typeface="Times New Roman" panose="02020603050405020304" pitchFamily="18" charset="0"/>
              </a:rPr>
              <a:t>启发</a:t>
            </a:r>
            <a:r>
              <a:rPr lang="zh-CN" altLang="en-US" dirty="0">
                <a:latin typeface="Times New Roman" panose="02020603050405020304" pitchFamily="18" charset="0"/>
              </a:rPr>
              <a:t>”（</a:t>
            </a:r>
            <a:r>
              <a:rPr lang="en-US" altLang="zh-CN" dirty="0">
                <a:latin typeface="Times New Roman" panose="02020603050405020304" pitchFamily="18" charset="0"/>
              </a:rPr>
              <a:t>heuristic</a:t>
            </a:r>
            <a:r>
              <a:rPr lang="zh-CN" altLang="en-US" dirty="0">
                <a:latin typeface="Times New Roman" panose="02020603050405020304" pitchFamily="18" charset="0"/>
              </a:rPr>
              <a:t>）：关于发现和发明操作算子及搜索方法的研究。</a:t>
            </a:r>
            <a:endParaRPr lang="zh-CN" altLang="en-US" dirty="0">
              <a:latin typeface="Times New Roman" panose="02020603050405020304" pitchFamily="18" charset="0"/>
            </a:endParaRPr>
          </a:p>
          <a:p>
            <a:pPr eaLnBrk="1" hangingPunct="1"/>
            <a:r>
              <a:rPr lang="zh-CN" altLang="en-US" dirty="0">
                <a:latin typeface="Times New Roman" panose="02020603050405020304" pitchFamily="18" charset="0"/>
              </a:rPr>
              <a:t>在状态空间搜索中，</a:t>
            </a:r>
            <a:r>
              <a:rPr lang="zh-CN" altLang="en-US" b="1" dirty="0">
                <a:latin typeface="Times New Roman" panose="02020603050405020304" pitchFamily="18" charset="0"/>
              </a:rPr>
              <a:t>启发式</a:t>
            </a:r>
            <a:r>
              <a:rPr lang="zh-CN" altLang="en-US" dirty="0">
                <a:latin typeface="Times New Roman" panose="02020603050405020304" pitchFamily="18" charset="0"/>
              </a:rPr>
              <a:t>被定义成一系列操作算子，并能从状态空间中选择最有希望到达问题解的路径。</a:t>
            </a:r>
            <a:endParaRPr lang="zh-CN" altLang="en-US" dirty="0">
              <a:latin typeface="Times New Roman" panose="02020603050405020304" pitchFamily="18" charset="0"/>
            </a:endParaRPr>
          </a:p>
          <a:p>
            <a:pPr eaLnBrk="1" hangingPunct="1"/>
            <a:r>
              <a:rPr lang="zh-CN" altLang="en-US" b="1" dirty="0">
                <a:latin typeface="Times New Roman" panose="02020603050405020304" pitchFamily="18" charset="0"/>
              </a:rPr>
              <a:t>启发式策略</a:t>
            </a:r>
            <a:r>
              <a:rPr lang="zh-CN" altLang="en-US" dirty="0">
                <a:latin typeface="Times New Roman" panose="02020603050405020304" pitchFamily="18" charset="0"/>
              </a:rPr>
              <a:t>：利用与问题有关的启发信息进行搜索。</a:t>
            </a:r>
            <a:endParaRPr lang="zh-CN" altLang="en-US"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555">
                                            <p:txEl>
                                              <p:charRg st="0" end="37"/>
                                            </p:txEl>
                                          </p:spTgt>
                                        </p:tgtEl>
                                        <p:attrNameLst>
                                          <p:attrName>style.visibility</p:attrName>
                                        </p:attrNameLst>
                                      </p:cBhvr>
                                      <p:to>
                                        <p:strVal val="visible"/>
                                      </p:to>
                                    </p:set>
                                    <p:animEffect transition="in" filter="blinds(horizontal)">
                                      <p:cBhvr>
                                        <p:cTn id="7" dur="500"/>
                                        <p:tgtEl>
                                          <p:spTgt spid="23555">
                                            <p:txEl>
                                              <p:charRg st="0" end="3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5">
                                            <p:txEl>
                                              <p:charRg st="37" end="85"/>
                                            </p:txEl>
                                          </p:spTgt>
                                        </p:tgtEl>
                                        <p:attrNameLst>
                                          <p:attrName>style.visibility</p:attrName>
                                        </p:attrNameLst>
                                      </p:cBhvr>
                                      <p:to>
                                        <p:strVal val="visible"/>
                                      </p:to>
                                    </p:set>
                                    <p:animEffect transition="in" filter="blinds(horizontal)">
                                      <p:cBhvr>
                                        <p:cTn id="12" dur="500"/>
                                        <p:tgtEl>
                                          <p:spTgt spid="23555">
                                            <p:txEl>
                                              <p:charRg st="37" end="8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555">
                                            <p:txEl>
                                              <p:charRg st="85" end="109"/>
                                            </p:txEl>
                                          </p:spTgt>
                                        </p:tgtEl>
                                        <p:attrNameLst>
                                          <p:attrName>style.visibility</p:attrName>
                                        </p:attrNameLst>
                                      </p:cBhvr>
                                      <p:to>
                                        <p:strVal val="visible"/>
                                      </p:to>
                                    </p:set>
                                    <p:animEffect transition="in" filter="blinds(horizontal)">
                                      <p:cBhvr>
                                        <p:cTn id="17" dur="500"/>
                                        <p:tgtEl>
                                          <p:spTgt spid="23555">
                                            <p:txEl>
                                              <p:charRg st="85" end="10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1059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5.4.1  </a:t>
            </a:r>
            <a:r>
              <a:rPr lang="zh-CN" altLang="en-US" sz="3600" b="0" dirty="0">
                <a:latin typeface="Times New Roman" panose="02020603050405020304" pitchFamily="18" charset="0"/>
                <a:ea typeface="黑体" panose="02010609060101010101" pitchFamily="2" charset="-122"/>
              </a:rPr>
              <a:t>启发式策略</a:t>
            </a:r>
            <a:endParaRPr lang="zh-CN" altLang="en-US" sz="3600" b="0" dirty="0">
              <a:latin typeface="Times New Roman" panose="02020603050405020304" pitchFamily="18" charset="0"/>
              <a:ea typeface="黑体" panose="02010609060101010101" pitchFamily="2" charset="-122"/>
            </a:endParaRPr>
          </a:p>
        </p:txBody>
      </p:sp>
      <p:sp>
        <p:nvSpPr>
          <p:cNvPr id="24579" name="Rectangle 3"/>
          <p:cNvSpPr>
            <a:spLocks noGrp="1"/>
          </p:cNvSpPr>
          <p:nvPr>
            <p:ph idx="1"/>
          </p:nvPr>
        </p:nvSpPr>
        <p:spPr>
          <a:xfrm>
            <a:off x="395288" y="1052513"/>
            <a:ext cx="8353425" cy="5400675"/>
          </a:xfrm>
        </p:spPr>
        <p:txBody>
          <a:bodyPr vert="horz" wrap="square" lIns="91440" tIns="45720" rIns="91440" bIns="45720" anchor="t" anchorCtr="0"/>
          <a:p>
            <a:pPr marL="495300" indent="-495300" eaLnBrk="1" hangingPunct="1"/>
            <a:r>
              <a:rPr lang="zh-CN" altLang="en-US" b="1" dirty="0"/>
              <a:t>运用启发式策略的两种基本情况</a:t>
            </a:r>
            <a:r>
              <a:rPr lang="zh-CN" altLang="en-US" dirty="0"/>
              <a:t>： </a:t>
            </a:r>
            <a:endParaRPr lang="zh-CN" altLang="en-US" dirty="0"/>
          </a:p>
          <a:p>
            <a:pPr marL="495300" indent="-495300" algn="just" eaLnBrk="1" hangingPunct="1">
              <a:buClr>
                <a:schemeClr val="tx1"/>
              </a:buClr>
              <a:buNone/>
            </a:pP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）一个问题由于在问题陈述和数据获取方面固有</a:t>
            </a:r>
            <a:endParaRPr lang="zh-CN" altLang="en-US" dirty="0">
              <a:latin typeface="Times New Roman" panose="02020603050405020304" pitchFamily="18" charset="0"/>
            </a:endParaRPr>
          </a:p>
          <a:p>
            <a:pPr marL="495300" indent="-495300" algn="just" eaLnBrk="1" hangingPunct="1">
              <a:buClr>
                <a:schemeClr val="tx1"/>
              </a:buClr>
              <a:buNone/>
            </a:pPr>
            <a:r>
              <a:rPr lang="zh-CN" altLang="en-US" dirty="0">
                <a:latin typeface="Times New Roman" panose="02020603050405020304" pitchFamily="18" charset="0"/>
              </a:rPr>
              <a:t>         的模糊性，可能会使它没有一个确定的解。 </a:t>
            </a:r>
            <a:endParaRPr lang="zh-CN" altLang="en-US" dirty="0">
              <a:latin typeface="Times New Roman" panose="02020603050405020304" pitchFamily="18" charset="0"/>
            </a:endParaRPr>
          </a:p>
          <a:p>
            <a:pPr marL="495300" indent="-495300" algn="just" eaLnBrk="1" hangingPunct="1">
              <a:buClr>
                <a:schemeClr val="tx1"/>
              </a:buClr>
              <a:buNone/>
            </a:pP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）虽然一个问题可能有确定解，但是其状态空间</a:t>
            </a:r>
            <a:endParaRPr lang="zh-CN" altLang="en-US" dirty="0">
              <a:latin typeface="Times New Roman" panose="02020603050405020304" pitchFamily="18" charset="0"/>
            </a:endParaRPr>
          </a:p>
          <a:p>
            <a:pPr marL="495300" indent="-495300" algn="just" eaLnBrk="1" hangingPunct="1">
              <a:buClr>
                <a:schemeClr val="tx1"/>
              </a:buClr>
              <a:buNone/>
            </a:pPr>
            <a:r>
              <a:rPr lang="zh-CN" altLang="en-US" dirty="0">
                <a:latin typeface="Times New Roman" panose="02020603050405020304" pitchFamily="18" charset="0"/>
              </a:rPr>
              <a:t>          特别大，搜索中生成扩展的状态数会随着搜索 </a:t>
            </a:r>
            <a:endParaRPr lang="zh-CN" altLang="en-US" dirty="0">
              <a:latin typeface="Times New Roman" panose="02020603050405020304" pitchFamily="18" charset="0"/>
            </a:endParaRPr>
          </a:p>
          <a:p>
            <a:pPr marL="495300" indent="-495300" algn="just" eaLnBrk="1" hangingPunct="1">
              <a:buClr>
                <a:schemeClr val="tx1"/>
              </a:buClr>
              <a:buNone/>
            </a:pPr>
            <a:r>
              <a:rPr lang="zh-CN" altLang="en-US" dirty="0">
                <a:latin typeface="Times New Roman" panose="02020603050405020304" pitchFamily="18" charset="0"/>
              </a:rPr>
              <a:t>          的深度呈指数级增长。</a:t>
            </a:r>
            <a:endParaRPr lang="zh-CN" altLang="en-US"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579">
                                            <p:txEl>
                                              <p:charRg st="0" end="17"/>
                                            </p:txEl>
                                          </p:spTgt>
                                        </p:tgtEl>
                                        <p:attrNameLst>
                                          <p:attrName>style.visibility</p:attrName>
                                        </p:attrNameLst>
                                      </p:cBhvr>
                                      <p:to>
                                        <p:strVal val="visible"/>
                                      </p:to>
                                    </p:set>
                                    <p:animEffect transition="in" filter="blinds(horizontal)">
                                      <p:cBhvr>
                                        <p:cTn id="7" dur="500"/>
                                        <p:tgtEl>
                                          <p:spTgt spid="24579">
                                            <p:txEl>
                                              <p:charRg st="0"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charRg st="17" end="41"/>
                                            </p:txEl>
                                          </p:spTgt>
                                        </p:tgtEl>
                                        <p:attrNameLst>
                                          <p:attrName>style.visibility</p:attrName>
                                        </p:attrNameLst>
                                      </p:cBhvr>
                                      <p:to>
                                        <p:strVal val="visible"/>
                                      </p:to>
                                    </p:set>
                                    <p:animEffect transition="in" filter="blinds(horizontal)">
                                      <p:cBhvr>
                                        <p:cTn id="12" dur="500"/>
                                        <p:tgtEl>
                                          <p:spTgt spid="24579">
                                            <p:txEl>
                                              <p:charRg st="17" end="41"/>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4579">
                                            <p:txEl>
                                              <p:charRg st="41" end="71"/>
                                            </p:txEl>
                                          </p:spTgt>
                                        </p:tgtEl>
                                        <p:attrNameLst>
                                          <p:attrName>style.visibility</p:attrName>
                                        </p:attrNameLst>
                                      </p:cBhvr>
                                      <p:to>
                                        <p:strVal val="visible"/>
                                      </p:to>
                                    </p:set>
                                    <p:animEffect transition="in" filter="blinds(horizontal)">
                                      <p:cBhvr>
                                        <p:cTn id="16" dur="500"/>
                                        <p:tgtEl>
                                          <p:spTgt spid="24579">
                                            <p:txEl>
                                              <p:charRg st="41" end="7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4579">
                                            <p:txEl>
                                              <p:charRg st="71" end="95"/>
                                            </p:txEl>
                                          </p:spTgt>
                                        </p:tgtEl>
                                        <p:attrNameLst>
                                          <p:attrName>style.visibility</p:attrName>
                                        </p:attrNameLst>
                                      </p:cBhvr>
                                      <p:to>
                                        <p:strVal val="visible"/>
                                      </p:to>
                                    </p:set>
                                    <p:animEffect transition="in" filter="blinds(horizontal)">
                                      <p:cBhvr>
                                        <p:cTn id="21" dur="500"/>
                                        <p:tgtEl>
                                          <p:spTgt spid="24579">
                                            <p:txEl>
                                              <p:charRg st="71" end="95"/>
                                            </p:txEl>
                                          </p:spTgt>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24579">
                                            <p:txEl>
                                              <p:charRg st="95" end="127"/>
                                            </p:txEl>
                                          </p:spTgt>
                                        </p:tgtEl>
                                        <p:attrNameLst>
                                          <p:attrName>style.visibility</p:attrName>
                                        </p:attrNameLst>
                                      </p:cBhvr>
                                      <p:to>
                                        <p:strVal val="visible"/>
                                      </p:to>
                                    </p:set>
                                    <p:animEffect transition="in" filter="blinds(horizontal)">
                                      <p:cBhvr>
                                        <p:cTn id="25" dur="500"/>
                                        <p:tgtEl>
                                          <p:spTgt spid="24579">
                                            <p:txEl>
                                              <p:charRg st="95" end="127"/>
                                            </p:txEl>
                                          </p:spTgt>
                                        </p:tgtEl>
                                      </p:cBhvr>
                                    </p:animEffect>
                                  </p:childTnLst>
                                </p:cTn>
                              </p:par>
                            </p:childTnLst>
                          </p:cTn>
                        </p:par>
                        <p:par>
                          <p:cTn id="26" fill="hold">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24579">
                                            <p:txEl>
                                              <p:charRg st="127" end="148"/>
                                            </p:txEl>
                                          </p:spTgt>
                                        </p:tgtEl>
                                        <p:attrNameLst>
                                          <p:attrName>style.visibility</p:attrName>
                                        </p:attrNameLst>
                                      </p:cBhvr>
                                      <p:to>
                                        <p:strVal val="visible"/>
                                      </p:to>
                                    </p:set>
                                    <p:animEffect transition="in" filter="blinds(horizontal)">
                                      <p:cBhvr>
                                        <p:cTn id="29" dur="500"/>
                                        <p:tgtEl>
                                          <p:spTgt spid="24579">
                                            <p:txEl>
                                              <p:charRg st="127" end="1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1161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11618"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5.4.1  </a:t>
            </a:r>
            <a:r>
              <a:rPr lang="zh-CN" altLang="en-US" sz="3600" b="0" dirty="0">
                <a:latin typeface="Times New Roman" panose="02020603050405020304" pitchFamily="18" charset="0"/>
                <a:ea typeface="黑体" panose="02010609060101010101" pitchFamily="2" charset="-122"/>
              </a:rPr>
              <a:t>启发式策略</a:t>
            </a:r>
            <a:endParaRPr lang="zh-CN" altLang="en-US" sz="3600" b="0" dirty="0">
              <a:latin typeface="Times New Roman" panose="02020603050405020304" pitchFamily="18" charset="0"/>
              <a:ea typeface="黑体" panose="02010609060101010101" pitchFamily="2" charset="-122"/>
            </a:endParaRPr>
          </a:p>
        </p:txBody>
      </p:sp>
      <p:pic>
        <p:nvPicPr>
          <p:cNvPr id="107524" name="Picture 4"/>
          <p:cNvPicPr>
            <a:picLocks noChangeAspect="1"/>
          </p:cNvPicPr>
          <p:nvPr/>
        </p:nvPicPr>
        <p:blipFill>
          <a:blip r:embed="rId1"/>
          <a:srcRect b="30180"/>
          <a:stretch>
            <a:fillRect/>
          </a:stretch>
        </p:blipFill>
        <p:spPr>
          <a:xfrm>
            <a:off x="533400" y="1600200"/>
            <a:ext cx="8610600" cy="3352800"/>
          </a:xfrm>
          <a:prstGeom prst="rect">
            <a:avLst/>
          </a:prstGeom>
          <a:noFill/>
          <a:ln w="9525">
            <a:noFill/>
          </a:ln>
        </p:spPr>
      </p:pic>
      <p:sp>
        <p:nvSpPr>
          <p:cNvPr id="111620" name="Text Box 5"/>
          <p:cNvSpPr txBox="1"/>
          <p:nvPr/>
        </p:nvSpPr>
        <p:spPr>
          <a:xfrm>
            <a:off x="2819400" y="5318125"/>
            <a:ext cx="3810000" cy="396875"/>
          </a:xfrm>
          <a:prstGeom prst="rect">
            <a:avLst/>
          </a:prstGeom>
          <a:noFill/>
          <a:ln w="9525">
            <a:noFill/>
          </a:ln>
        </p:spPr>
        <p:txBody>
          <a:bodyPr anchor="t" anchorCtr="0">
            <a:spAutoFit/>
          </a:bodyPr>
          <a:p>
            <a:pPr>
              <a:spcBef>
                <a:spcPct val="50000"/>
              </a:spcBef>
            </a:pP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启发式策略的运用</a:t>
            </a:r>
            <a:endParaRPr lang="zh-CN" altLang="en-US" sz="2000" b="1" dirty="0">
              <a:latin typeface="Arial" panose="020B0604020202020204" pitchFamily="34" charset="0"/>
              <a:ea typeface="宋体" panose="02010600030101010101" pitchFamily="2" charset="-122"/>
            </a:endParaRPr>
          </a:p>
        </p:txBody>
      </p:sp>
      <p:sp>
        <p:nvSpPr>
          <p:cNvPr id="107529" name="Text Box 9"/>
          <p:cNvSpPr txBox="1"/>
          <p:nvPr/>
        </p:nvSpPr>
        <p:spPr>
          <a:xfrm>
            <a:off x="485775" y="1524000"/>
            <a:ext cx="685800" cy="762000"/>
          </a:xfrm>
          <a:prstGeom prst="rect">
            <a:avLst/>
          </a:prstGeom>
          <a:noFill/>
          <a:ln w="9525">
            <a:noFill/>
          </a:ln>
        </p:spPr>
        <p:txBody>
          <a:bodyPr anchor="t" anchorCtr="0">
            <a:spAutoFit/>
          </a:bodyPr>
          <a:p>
            <a:pPr>
              <a:spcBef>
                <a:spcPct val="50000"/>
              </a:spcBef>
            </a:pPr>
            <a:r>
              <a:rPr lang="en-US" altLang="zh-CN" sz="4400" dirty="0">
                <a:solidFill>
                  <a:schemeClr val="accent2"/>
                </a:solidFill>
                <a:latin typeface="宋体" panose="02010600030101010101" pitchFamily="2" charset="-122"/>
                <a:ea typeface="宋体" panose="02010600030101010101" pitchFamily="2" charset="-122"/>
                <a:sym typeface="Wingdings 2" panose="05020102010507070707" pitchFamily="18" charset="2"/>
              </a:rPr>
              <a:t></a:t>
            </a:r>
            <a:endParaRPr lang="en-US" altLang="zh-CN" sz="4400" dirty="0">
              <a:latin typeface="Arial" panose="020B0604020202020204" pitchFamily="34" charset="0"/>
              <a:ea typeface="宋体" panose="02010600030101010101" pitchFamily="2" charset="-122"/>
            </a:endParaRPr>
          </a:p>
        </p:txBody>
      </p:sp>
      <p:sp>
        <p:nvSpPr>
          <p:cNvPr id="107530" name="Text Box 10"/>
          <p:cNvSpPr txBox="1"/>
          <p:nvPr/>
        </p:nvSpPr>
        <p:spPr>
          <a:xfrm>
            <a:off x="4462463" y="1585913"/>
            <a:ext cx="685800" cy="762000"/>
          </a:xfrm>
          <a:prstGeom prst="rect">
            <a:avLst/>
          </a:prstGeom>
          <a:noFill/>
          <a:ln w="9525">
            <a:noFill/>
          </a:ln>
        </p:spPr>
        <p:txBody>
          <a:bodyPr anchor="t" anchorCtr="0">
            <a:spAutoFit/>
          </a:bodyPr>
          <a:p>
            <a:pPr>
              <a:spcBef>
                <a:spcPct val="50000"/>
              </a:spcBef>
            </a:pPr>
            <a:r>
              <a:rPr lang="en-US" altLang="zh-CN" sz="4400" dirty="0">
                <a:solidFill>
                  <a:schemeClr val="accent2"/>
                </a:solidFill>
                <a:latin typeface="宋体" panose="02010600030101010101" pitchFamily="2" charset="-122"/>
                <a:ea typeface="宋体" panose="02010600030101010101" pitchFamily="2" charset="-122"/>
                <a:sym typeface="Wingdings 2" panose="05020102010507070707" pitchFamily="18" charset="2"/>
              </a:rPr>
              <a:t></a:t>
            </a:r>
            <a:endParaRPr lang="en-US" altLang="zh-CN" sz="4400" dirty="0">
              <a:latin typeface="Arial" panose="020B0604020202020204" pitchFamily="34" charset="0"/>
              <a:ea typeface="宋体" panose="02010600030101010101" pitchFamily="2" charset="-122"/>
            </a:endParaRPr>
          </a:p>
        </p:txBody>
      </p:sp>
      <p:sp>
        <p:nvSpPr>
          <p:cNvPr id="107531" name="Text Box 11"/>
          <p:cNvSpPr txBox="1"/>
          <p:nvPr/>
        </p:nvSpPr>
        <p:spPr>
          <a:xfrm>
            <a:off x="7715250" y="2438400"/>
            <a:ext cx="685800" cy="762000"/>
          </a:xfrm>
          <a:prstGeom prst="rect">
            <a:avLst/>
          </a:prstGeom>
          <a:noFill/>
          <a:ln w="9525">
            <a:noFill/>
          </a:ln>
        </p:spPr>
        <p:txBody>
          <a:bodyPr anchor="t" anchorCtr="0">
            <a:spAutoFit/>
          </a:bodyPr>
          <a:p>
            <a:pPr>
              <a:spcBef>
                <a:spcPct val="50000"/>
              </a:spcBef>
            </a:pPr>
            <a:r>
              <a:rPr lang="en-US" altLang="zh-CN" sz="4400" dirty="0">
                <a:solidFill>
                  <a:schemeClr val="accent2"/>
                </a:solidFill>
                <a:latin typeface="宋体" panose="02010600030101010101" pitchFamily="2" charset="-122"/>
                <a:ea typeface="宋体" panose="02010600030101010101" pitchFamily="2" charset="-122"/>
                <a:sym typeface="Wingdings 2" panose="05020102010507070707" pitchFamily="18" charset="2"/>
              </a:rPr>
              <a:t></a:t>
            </a:r>
            <a:endParaRPr lang="en-US" altLang="zh-CN" sz="4400"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07524"/>
                                        </p:tgtEl>
                                        <p:attrNameLst>
                                          <p:attrName>style.visibility</p:attrName>
                                        </p:attrNameLst>
                                      </p:cBhvr>
                                      <p:to>
                                        <p:strVal val="visible"/>
                                      </p:to>
                                    </p:set>
                                    <p:anim calcmode="lin" valueType="num">
                                      <p:cBhvr>
                                        <p:cTn id="7" dur="500" fill="hold"/>
                                        <p:tgtEl>
                                          <p:spTgt spid="107524"/>
                                        </p:tgtEl>
                                        <p:attrNameLst>
                                          <p:attrName>ppt_x</p:attrName>
                                        </p:attrNameLst>
                                      </p:cBhvr>
                                      <p:tavLst>
                                        <p:tav tm="0">
                                          <p:val>
                                            <p:strVal val="#ppt_x-#ppt_w/2"/>
                                          </p:val>
                                        </p:tav>
                                        <p:tav tm="100000">
                                          <p:val>
                                            <p:strVal val="#ppt_x"/>
                                          </p:val>
                                        </p:tav>
                                      </p:tavLst>
                                    </p:anim>
                                    <p:anim calcmode="lin" valueType="num">
                                      <p:cBhvr>
                                        <p:cTn id="8" dur="500" fill="hold"/>
                                        <p:tgtEl>
                                          <p:spTgt spid="107524"/>
                                        </p:tgtEl>
                                        <p:attrNameLst>
                                          <p:attrName>ppt_y</p:attrName>
                                        </p:attrNameLst>
                                      </p:cBhvr>
                                      <p:tavLst>
                                        <p:tav tm="0">
                                          <p:val>
                                            <p:strVal val="#ppt_y"/>
                                          </p:val>
                                        </p:tav>
                                        <p:tav tm="100000">
                                          <p:val>
                                            <p:strVal val="#ppt_y"/>
                                          </p:val>
                                        </p:tav>
                                      </p:tavLst>
                                    </p:anim>
                                    <p:anim calcmode="lin" valueType="num">
                                      <p:cBhvr>
                                        <p:cTn id="9" dur="500" fill="hold"/>
                                        <p:tgtEl>
                                          <p:spTgt spid="107524"/>
                                        </p:tgtEl>
                                        <p:attrNameLst>
                                          <p:attrName>ppt_w</p:attrName>
                                        </p:attrNameLst>
                                      </p:cBhvr>
                                      <p:tavLst>
                                        <p:tav tm="0">
                                          <p:val>
                                            <p:fltVal val="0.000000"/>
                                          </p:val>
                                        </p:tav>
                                        <p:tav tm="100000">
                                          <p:val>
                                            <p:strVal val="#ppt_w"/>
                                          </p:val>
                                        </p:tav>
                                      </p:tavLst>
                                    </p:anim>
                                    <p:anim calcmode="lin" valueType="num">
                                      <p:cBhvr>
                                        <p:cTn id="10" dur="500" fill="hold"/>
                                        <p:tgtEl>
                                          <p:spTgt spid="10752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7529"/>
                                        </p:tgtEl>
                                        <p:attrNameLst>
                                          <p:attrName>style.visibility</p:attrName>
                                        </p:attrNameLst>
                                      </p:cBhvr>
                                      <p:to>
                                        <p:strVal val="visible"/>
                                      </p:to>
                                    </p:set>
                                  </p:childTnLst>
                                  <p:subTnLst>
                                    <p:set>
                                      <p:cBhvr override="childStyle">
                                        <p:cTn dur="1" fill="hold" display="0" masterRel="nextClick" afterEffect="1"/>
                                        <p:tgtEl>
                                          <p:spTgt spid="1075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7530"/>
                                        </p:tgtEl>
                                        <p:attrNameLst>
                                          <p:attrName>style.visibility</p:attrName>
                                        </p:attrNameLst>
                                      </p:cBhvr>
                                      <p:to>
                                        <p:strVal val="visible"/>
                                      </p:to>
                                    </p:set>
                                  </p:childTnLst>
                                  <p:subTnLst>
                                    <p:set>
                                      <p:cBhvr override="childStyle">
                                        <p:cTn dur="1" fill="hold" display="0" masterRel="nextClick" afterEffect="1"/>
                                        <p:tgtEl>
                                          <p:spTgt spid="1075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7531"/>
                                        </p:tgtEl>
                                        <p:attrNameLst>
                                          <p:attrName>style.visibility</p:attrName>
                                        </p:attrNameLst>
                                      </p:cBhvr>
                                      <p:to>
                                        <p:strVal val="visible"/>
                                      </p:to>
                                    </p:set>
                                  </p:childTnLst>
                                  <p:subTnLst>
                                    <p:set>
                                      <p:cBhvr override="childStyle">
                                        <p:cTn dur="1" fill="hold" display="0" masterRel="nextClick" afterEffect="1"/>
                                        <p:tgtEl>
                                          <p:spTgt spid="1075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9" grpId="0"/>
      <p:bldP spid="107530" grpId="0"/>
      <p:bldP spid="107531"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1264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12642" name="Rectangle 2"/>
          <p:cNvSpPr>
            <a:spLocks noGrp="1"/>
          </p:cNvSpPr>
          <p:nvPr>
            <p:ph idx="1"/>
          </p:nvPr>
        </p:nvSpPr>
        <p:spPr/>
        <p:txBody>
          <a:bodyPr vert="horz" wrap="square" lIns="91440" tIns="45720" rIns="91440" bIns="45720" anchor="t" anchorCtr="0"/>
          <a:p>
            <a:pPr eaLnBrk="1" hangingPunct="1"/>
            <a:endParaRPr lang="zh-CN" altLang="zh-CN" dirty="0"/>
          </a:p>
        </p:txBody>
      </p:sp>
      <p:sp>
        <p:nvSpPr>
          <p:cNvPr id="112643"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5.4.1  </a:t>
            </a:r>
            <a:r>
              <a:rPr lang="zh-CN" altLang="en-US" sz="3600" b="0" dirty="0">
                <a:latin typeface="Times New Roman" panose="02020603050405020304" pitchFamily="18" charset="0"/>
                <a:ea typeface="黑体" panose="02010609060101010101" pitchFamily="2" charset="-122"/>
              </a:rPr>
              <a:t>启发式策略</a:t>
            </a:r>
            <a:endParaRPr lang="zh-CN" altLang="en-US" sz="3600" b="0" dirty="0">
              <a:latin typeface="Times New Roman" panose="02020603050405020304" pitchFamily="18" charset="0"/>
              <a:ea typeface="黑体" panose="02010609060101010101" pitchFamily="2" charset="-122"/>
            </a:endParaRPr>
          </a:p>
        </p:txBody>
      </p:sp>
      <p:sp>
        <p:nvSpPr>
          <p:cNvPr id="112644" name="Rectangle 5"/>
          <p:cNvSpPr/>
          <p:nvPr/>
        </p:nvSpPr>
        <p:spPr>
          <a:xfrm>
            <a:off x="1938338" y="1376363"/>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112645" name="Object 4"/>
          <p:cNvGraphicFramePr/>
          <p:nvPr/>
        </p:nvGraphicFramePr>
        <p:xfrm>
          <a:off x="228600" y="838200"/>
          <a:ext cx="8610600" cy="5715000"/>
        </p:xfrm>
        <a:graphic>
          <a:graphicData uri="http://schemas.openxmlformats.org/presentationml/2006/ole">
            <mc:AlternateContent xmlns:mc="http://schemas.openxmlformats.org/markup-compatibility/2006">
              <mc:Choice xmlns:v="urn:schemas-microsoft-com:vml" Requires="v">
                <p:oleObj spid="_x0000_s3091" name="" r:id="rId1" imgW="5023485" imgH="3968750" progId="Visio.Drawing.6">
                  <p:embed/>
                </p:oleObj>
              </mc:Choice>
              <mc:Fallback>
                <p:oleObj name="" r:id="rId1" imgW="5023485" imgH="3968750" progId="Visio.Drawing.6">
                  <p:embed/>
                  <p:pic>
                    <p:nvPicPr>
                      <p:cNvPr id="0" name="图片 3090"/>
                      <p:cNvPicPr/>
                      <p:nvPr/>
                    </p:nvPicPr>
                    <p:blipFill>
                      <a:blip r:embed="rId2"/>
                      <a:stretch>
                        <a:fillRect/>
                      </a:stretch>
                    </p:blipFill>
                    <p:spPr>
                      <a:xfrm>
                        <a:off x="228600" y="838200"/>
                        <a:ext cx="8610600" cy="5715000"/>
                      </a:xfrm>
                      <a:prstGeom prst="rect">
                        <a:avLst/>
                      </a:prstGeom>
                      <a:noFill/>
                      <a:ln w="38100">
                        <a:noFill/>
                        <a:miter/>
                      </a:ln>
                    </p:spPr>
                  </p:pic>
                </p:oleObj>
              </mc:Fallback>
            </mc:AlternateContent>
          </a:graphicData>
        </a:graphic>
      </p:graphicFrame>
      <p:sp>
        <p:nvSpPr>
          <p:cNvPr id="112646" name="Line 6"/>
          <p:cNvSpPr/>
          <p:nvPr/>
        </p:nvSpPr>
        <p:spPr>
          <a:xfrm>
            <a:off x="228600" y="5291138"/>
            <a:ext cx="914400" cy="0"/>
          </a:xfrm>
          <a:prstGeom prst="line">
            <a:avLst/>
          </a:prstGeom>
          <a:ln w="9525" cap="flat" cmpd="sng">
            <a:solidFill>
              <a:schemeClr val="tx1"/>
            </a:solidFill>
            <a:prstDash val="solid"/>
            <a:round/>
            <a:headEnd type="none" w="med" len="med"/>
            <a:tailEnd type="none" w="med" len="med"/>
          </a:ln>
        </p:spPr>
      </p:sp>
      <p:sp>
        <p:nvSpPr>
          <p:cNvPr id="112647" name="Line 7"/>
          <p:cNvSpPr/>
          <p:nvPr/>
        </p:nvSpPr>
        <p:spPr>
          <a:xfrm>
            <a:off x="228600" y="5638800"/>
            <a:ext cx="914400" cy="0"/>
          </a:xfrm>
          <a:prstGeom prst="line">
            <a:avLst/>
          </a:prstGeom>
          <a:ln w="9525" cap="flat" cmpd="sng">
            <a:solidFill>
              <a:schemeClr val="tx1"/>
            </a:solidFill>
            <a:prstDash val="solid"/>
            <a:round/>
            <a:headEnd type="none" w="med" len="med"/>
            <a:tailEnd type="none" w="med" len="med"/>
          </a:ln>
        </p:spPr>
      </p:sp>
      <p:sp>
        <p:nvSpPr>
          <p:cNvPr id="105482" name="Line 10"/>
          <p:cNvSpPr/>
          <p:nvPr/>
        </p:nvSpPr>
        <p:spPr>
          <a:xfrm>
            <a:off x="4362450" y="1676400"/>
            <a:ext cx="1676400" cy="762000"/>
          </a:xfrm>
          <a:prstGeom prst="line">
            <a:avLst/>
          </a:prstGeom>
          <a:ln w="25400" cap="flat" cmpd="sng">
            <a:solidFill>
              <a:schemeClr val="accent2"/>
            </a:solidFill>
            <a:prstDash val="solid"/>
            <a:round/>
            <a:headEnd type="none" w="med" len="med"/>
            <a:tailEnd type="triangle" w="med" len="lg"/>
          </a:ln>
        </p:spPr>
      </p:sp>
      <p:grpSp>
        <p:nvGrpSpPr>
          <p:cNvPr id="2" name="Group 17"/>
          <p:cNvGrpSpPr/>
          <p:nvPr/>
        </p:nvGrpSpPr>
        <p:grpSpPr>
          <a:xfrm>
            <a:off x="3200400" y="3219450"/>
            <a:ext cx="2819400" cy="552450"/>
            <a:chOff x="2016" y="2028"/>
            <a:chExt cx="1776" cy="348"/>
          </a:xfrm>
        </p:grpSpPr>
        <p:sp>
          <p:nvSpPr>
            <p:cNvPr id="112650" name="Line 11"/>
            <p:cNvSpPr/>
            <p:nvPr/>
          </p:nvSpPr>
          <p:spPr>
            <a:xfrm flipH="1">
              <a:off x="2016" y="2040"/>
              <a:ext cx="1776" cy="336"/>
            </a:xfrm>
            <a:prstGeom prst="line">
              <a:avLst/>
            </a:prstGeom>
            <a:ln w="25400" cap="flat" cmpd="sng">
              <a:solidFill>
                <a:schemeClr val="accent2"/>
              </a:solidFill>
              <a:prstDash val="solid"/>
              <a:round/>
              <a:headEnd type="none" w="med" len="med"/>
              <a:tailEnd type="triangle" w="med" len="lg"/>
            </a:ln>
          </p:spPr>
        </p:sp>
        <p:sp>
          <p:nvSpPr>
            <p:cNvPr id="112651" name="Line 12"/>
            <p:cNvSpPr/>
            <p:nvPr/>
          </p:nvSpPr>
          <p:spPr>
            <a:xfrm flipH="1">
              <a:off x="3408" y="2028"/>
              <a:ext cx="384" cy="240"/>
            </a:xfrm>
            <a:prstGeom prst="line">
              <a:avLst/>
            </a:prstGeom>
            <a:ln w="25400" cap="flat" cmpd="sng">
              <a:solidFill>
                <a:schemeClr val="accent2"/>
              </a:solidFill>
              <a:prstDash val="solid"/>
              <a:round/>
              <a:headEnd type="none" w="med" len="med"/>
              <a:tailEnd type="triangle" w="med" len="lg"/>
            </a:ln>
          </p:spPr>
        </p:sp>
      </p:grpSp>
      <p:grpSp>
        <p:nvGrpSpPr>
          <p:cNvPr id="3" name="Group 18"/>
          <p:cNvGrpSpPr/>
          <p:nvPr/>
        </p:nvGrpSpPr>
        <p:grpSpPr>
          <a:xfrm>
            <a:off x="1905000" y="4419600"/>
            <a:ext cx="6553200" cy="628650"/>
            <a:chOff x="1200" y="2784"/>
            <a:chExt cx="4128" cy="396"/>
          </a:xfrm>
        </p:grpSpPr>
        <p:sp>
          <p:nvSpPr>
            <p:cNvPr id="112653" name="Line 13"/>
            <p:cNvSpPr/>
            <p:nvPr/>
          </p:nvSpPr>
          <p:spPr>
            <a:xfrm flipH="1">
              <a:off x="1200" y="2784"/>
              <a:ext cx="528" cy="384"/>
            </a:xfrm>
            <a:prstGeom prst="line">
              <a:avLst/>
            </a:prstGeom>
            <a:ln w="25400" cap="flat" cmpd="sng">
              <a:solidFill>
                <a:schemeClr val="accent2"/>
              </a:solidFill>
              <a:prstDash val="solid"/>
              <a:round/>
              <a:headEnd type="none" w="med" len="med"/>
              <a:tailEnd type="triangle" w="med" len="lg"/>
            </a:ln>
          </p:spPr>
        </p:sp>
        <p:sp>
          <p:nvSpPr>
            <p:cNvPr id="112654" name="Line 14"/>
            <p:cNvSpPr/>
            <p:nvPr/>
          </p:nvSpPr>
          <p:spPr>
            <a:xfrm>
              <a:off x="1740" y="2784"/>
              <a:ext cx="624" cy="384"/>
            </a:xfrm>
            <a:prstGeom prst="line">
              <a:avLst/>
            </a:prstGeom>
            <a:ln w="25400" cap="flat" cmpd="sng">
              <a:solidFill>
                <a:schemeClr val="accent2"/>
              </a:solidFill>
              <a:prstDash val="solid"/>
              <a:round/>
              <a:headEnd type="none" w="med" len="med"/>
              <a:tailEnd type="triangle" w="med" len="lg"/>
            </a:ln>
          </p:spPr>
        </p:sp>
        <p:sp>
          <p:nvSpPr>
            <p:cNvPr id="112655" name="Line 15"/>
            <p:cNvSpPr/>
            <p:nvPr/>
          </p:nvSpPr>
          <p:spPr>
            <a:xfrm flipH="1">
              <a:off x="3312" y="2844"/>
              <a:ext cx="384" cy="336"/>
            </a:xfrm>
            <a:prstGeom prst="line">
              <a:avLst/>
            </a:prstGeom>
            <a:ln w="25400" cap="flat" cmpd="sng">
              <a:solidFill>
                <a:schemeClr val="accent2"/>
              </a:solidFill>
              <a:prstDash val="solid"/>
              <a:round/>
              <a:headEnd type="none" w="med" len="med"/>
              <a:tailEnd type="triangle" w="med" len="lg"/>
            </a:ln>
          </p:spPr>
        </p:sp>
        <p:sp>
          <p:nvSpPr>
            <p:cNvPr id="112656" name="Line 16"/>
            <p:cNvSpPr/>
            <p:nvPr/>
          </p:nvSpPr>
          <p:spPr>
            <a:xfrm>
              <a:off x="3696" y="2832"/>
              <a:ext cx="1632" cy="336"/>
            </a:xfrm>
            <a:prstGeom prst="line">
              <a:avLst/>
            </a:prstGeom>
            <a:ln w="25400" cap="flat" cmpd="sng">
              <a:solidFill>
                <a:schemeClr val="accent2"/>
              </a:solidFill>
              <a:prstDash val="solid"/>
              <a:round/>
              <a:headEnd type="none" w="med" len="med"/>
              <a:tailEnd type="triangle" w="med" len="lg"/>
            </a:ln>
          </p:spPr>
        </p:sp>
      </p:grpSp>
      <p:sp>
        <p:nvSpPr>
          <p:cNvPr id="112657" name="Rectangle 144"/>
          <p:cNvSpPr/>
          <p:nvPr/>
        </p:nvSpPr>
        <p:spPr>
          <a:xfrm>
            <a:off x="2700338" y="6308725"/>
            <a:ext cx="3527425" cy="215900"/>
          </a:xfrm>
          <a:prstGeom prst="rect">
            <a:avLst/>
          </a:prstGeom>
          <a:solidFill>
            <a:schemeClr val="bg1"/>
          </a:solidFill>
          <a:ln w="9525">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12658" name="Text Box 145"/>
          <p:cNvSpPr txBox="1"/>
          <p:nvPr/>
        </p:nvSpPr>
        <p:spPr>
          <a:xfrm>
            <a:off x="2627313" y="6165850"/>
            <a:ext cx="4248150" cy="457200"/>
          </a:xfrm>
          <a:prstGeom prst="rect">
            <a:avLst/>
          </a:prstGeom>
          <a:noFill/>
          <a:ln w="9525">
            <a:noFill/>
          </a:ln>
        </p:spPr>
        <p:txBody>
          <a:bodyPr anchor="t" anchorCtr="0">
            <a:spAutoFit/>
          </a:bodyPr>
          <a:p>
            <a:pPr>
              <a:spcBef>
                <a:spcPct val="50000"/>
              </a:spcBef>
            </a:pPr>
            <a:r>
              <a:rPr lang="zh-CN" altLang="en-US" sz="2400" b="1" dirty="0">
                <a:latin typeface="Arial" panose="020B0604020202020204" pitchFamily="34" charset="0"/>
                <a:ea typeface="宋体" panose="02010600030101010101" pitchFamily="2" charset="-122"/>
              </a:rPr>
              <a:t>启发式搜索下缩减的状态空间</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5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1366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5.4.2  </a:t>
            </a:r>
            <a:r>
              <a:rPr lang="zh-CN" altLang="en-US" sz="3600" b="0" dirty="0">
                <a:latin typeface="Times New Roman" panose="02020603050405020304" pitchFamily="18" charset="0"/>
                <a:ea typeface="黑体" panose="02010609060101010101" pitchFamily="2" charset="-122"/>
              </a:rPr>
              <a:t>启发信息和估价函数</a:t>
            </a:r>
            <a:endParaRPr lang="zh-CN" altLang="en-US" sz="3600" b="0" dirty="0">
              <a:latin typeface="Times New Roman" panose="02020603050405020304" pitchFamily="18" charset="0"/>
              <a:ea typeface="黑体" panose="02010609060101010101" pitchFamily="2" charset="-122"/>
            </a:endParaRPr>
          </a:p>
        </p:txBody>
      </p:sp>
      <p:sp>
        <p:nvSpPr>
          <p:cNvPr id="25603" name="Rectangle 3"/>
          <p:cNvSpPr>
            <a:spLocks noGrp="1"/>
          </p:cNvSpPr>
          <p:nvPr>
            <p:ph idx="1"/>
          </p:nvPr>
        </p:nvSpPr>
        <p:spPr>
          <a:xfrm>
            <a:off x="322263" y="1196975"/>
            <a:ext cx="8497887" cy="5400675"/>
          </a:xfrm>
        </p:spPr>
        <p:txBody>
          <a:bodyPr vert="horz" wrap="square" lIns="91440" tIns="45720" rIns="91440" bIns="45720" anchor="t" anchorCtr="0"/>
          <a:p>
            <a:pPr eaLnBrk="1" hangingPunct="1"/>
            <a:r>
              <a:rPr lang="zh-CN" altLang="en-US" dirty="0"/>
              <a:t>在具体求解中，能够利用与该问题有关的信息来简化搜索过程，称此类信息为</a:t>
            </a:r>
            <a:r>
              <a:rPr lang="zh-CN" altLang="en-US" b="1" dirty="0"/>
              <a:t>启发信息</a:t>
            </a:r>
            <a:r>
              <a:rPr lang="zh-CN" altLang="en-US" dirty="0"/>
              <a:t>。</a:t>
            </a:r>
            <a:endParaRPr lang="zh-CN" altLang="en-US" dirty="0"/>
          </a:p>
          <a:p>
            <a:pPr eaLnBrk="1" hangingPunct="1"/>
            <a:r>
              <a:rPr lang="zh-CN" altLang="en-US" b="1" dirty="0"/>
              <a:t>启发式搜索</a:t>
            </a:r>
            <a:r>
              <a:rPr lang="zh-CN" altLang="en-US" dirty="0"/>
              <a:t>：利用启发信息的搜索过程。</a:t>
            </a:r>
            <a:endParaRPr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5603">
                                            <p:txEl>
                                              <p:charRg st="0" end="40"/>
                                            </p:txEl>
                                          </p:spTgt>
                                        </p:tgtEl>
                                        <p:attrNameLst>
                                          <p:attrName>style.visibility</p:attrName>
                                        </p:attrNameLst>
                                      </p:cBhvr>
                                      <p:to>
                                        <p:strVal val="visible"/>
                                      </p:to>
                                    </p:set>
                                    <p:animEffect transition="in" filter="checkerboard(across)">
                                      <p:cBhvr>
                                        <p:cTn id="7" dur="500"/>
                                        <p:tgtEl>
                                          <p:spTgt spid="25603">
                                            <p:txEl>
                                              <p:charRg st="0" end="4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5603">
                                            <p:txEl>
                                              <p:charRg st="40" end="59"/>
                                            </p:txEl>
                                          </p:spTgt>
                                        </p:tgtEl>
                                        <p:attrNameLst>
                                          <p:attrName>style.visibility</p:attrName>
                                        </p:attrNameLst>
                                      </p:cBhvr>
                                      <p:to>
                                        <p:strVal val="visible"/>
                                      </p:to>
                                    </p:set>
                                    <p:animEffect transition="in" filter="checkerboard(across)">
                                      <p:cBhvr>
                                        <p:cTn id="12" dur="500"/>
                                        <p:tgtEl>
                                          <p:spTgt spid="25603">
                                            <p:txEl>
                                              <p:charRg st="40" end="5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1469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5.4.2  </a:t>
            </a:r>
            <a:r>
              <a:rPr lang="zh-CN" altLang="en-US" sz="3600" b="0" dirty="0">
                <a:latin typeface="Times New Roman" panose="02020603050405020304" pitchFamily="18" charset="0"/>
                <a:ea typeface="黑体" panose="02010609060101010101" pitchFamily="2" charset="-122"/>
              </a:rPr>
              <a:t>启发信息和估价函数</a:t>
            </a:r>
            <a:endParaRPr lang="zh-CN" altLang="en-US" sz="3600" b="0" dirty="0">
              <a:latin typeface="Times New Roman" panose="02020603050405020304" pitchFamily="18" charset="0"/>
              <a:ea typeface="黑体" panose="02010609060101010101" pitchFamily="2" charset="-122"/>
            </a:endParaRPr>
          </a:p>
        </p:txBody>
      </p:sp>
      <p:sp>
        <p:nvSpPr>
          <p:cNvPr id="26627" name="Rectangle 3"/>
          <p:cNvSpPr>
            <a:spLocks noGrp="1"/>
          </p:cNvSpPr>
          <p:nvPr>
            <p:ph idx="1"/>
          </p:nvPr>
        </p:nvSpPr>
        <p:spPr>
          <a:xfrm>
            <a:off x="250825" y="838200"/>
            <a:ext cx="8893175" cy="5686425"/>
          </a:xfrm>
        </p:spPr>
        <p:txBody>
          <a:bodyPr vert="horz" wrap="square" lIns="91440" tIns="45720" rIns="91440" bIns="45720" anchor="t" anchorCtr="0"/>
          <a:p>
            <a:pPr marL="288925" indent="-288925" algn="just" defTabSz="914400" eaLnBrk="1" hangingPunct="1">
              <a:tabLst>
                <a:tab pos="288925" algn="l"/>
              </a:tabLst>
            </a:pPr>
            <a:r>
              <a:rPr lang="en-US" altLang="zh-CN" sz="2600" dirty="0"/>
              <a:t>  </a:t>
            </a:r>
            <a:r>
              <a:rPr lang="zh-CN" altLang="en-US" sz="2600" dirty="0"/>
              <a:t>求解问题中能利用的大多是非完备的启发信息：</a:t>
            </a:r>
            <a:endParaRPr lang="zh-CN" altLang="en-US" sz="2600" dirty="0"/>
          </a:p>
          <a:p>
            <a:pPr marL="288925" indent="-288925" algn="just" defTabSz="914400" eaLnBrk="1" hangingPunct="1">
              <a:buClr>
                <a:schemeClr val="tx1"/>
              </a:buClr>
              <a:buNone/>
              <a:tabLst>
                <a:tab pos="288925" algn="l"/>
              </a:tabLst>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）求解问题系统不可能知道与实际问题有关的全部信息，因而无法知道该问题的全部状态空间，也不可能用一套算法来求解所有的问题。</a:t>
            </a:r>
            <a:endParaRPr lang="zh-CN" altLang="en-US" sz="2600" dirty="0">
              <a:latin typeface="Times New Roman" panose="02020603050405020304" pitchFamily="18" charset="0"/>
            </a:endParaRPr>
          </a:p>
          <a:p>
            <a:pPr marL="288925" indent="-288925" algn="just" defTabSz="914400" eaLnBrk="1" hangingPunct="1">
              <a:buClr>
                <a:schemeClr val="tx1"/>
              </a:buClr>
              <a:buNone/>
              <a:tabLst>
                <a:tab pos="288925" algn="l"/>
              </a:tabLst>
            </a:pPr>
            <a:r>
              <a:rPr lang="zh-CN" altLang="en-US" sz="2600" dirty="0">
                <a:latin typeface="Times New Roman" panose="02020603050405020304" pitchFamily="18" charset="0"/>
              </a:rPr>
              <a:t>（</a:t>
            </a:r>
            <a:r>
              <a:rPr lang="en-US" altLang="zh-CN" sz="2600" dirty="0">
                <a:latin typeface="Times New Roman" panose="02020603050405020304" pitchFamily="18" charset="0"/>
              </a:rPr>
              <a:t>2</a:t>
            </a:r>
            <a:r>
              <a:rPr lang="zh-CN" altLang="en-US" sz="2600" dirty="0">
                <a:latin typeface="Times New Roman" panose="02020603050405020304" pitchFamily="18" charset="0"/>
              </a:rPr>
              <a:t>）有些问题</a:t>
            </a:r>
            <a:r>
              <a:rPr lang="zh-CN" altLang="en-US" sz="2600" dirty="0"/>
              <a:t>在理论上虽然存在着求解算法，但是在工程实践中，这些算法不是效率太低，就是根本无法实现。</a:t>
            </a:r>
            <a:endParaRPr lang="zh-CN" altLang="en-US" sz="2600" dirty="0"/>
          </a:p>
        </p:txBody>
      </p:sp>
      <p:sp>
        <p:nvSpPr>
          <p:cNvPr id="26628" name="Text Box 4"/>
          <p:cNvSpPr txBox="1"/>
          <p:nvPr/>
        </p:nvSpPr>
        <p:spPr>
          <a:xfrm>
            <a:off x="179388" y="4365625"/>
            <a:ext cx="8820150" cy="1744663"/>
          </a:xfrm>
          <a:prstGeom prst="rect">
            <a:avLst/>
          </a:prstGeom>
          <a:gradFill rotWithShape="0">
            <a:gsLst>
              <a:gs pos="0">
                <a:srgbClr val="CCECFF"/>
              </a:gs>
              <a:gs pos="50000">
                <a:srgbClr val="FFFFFF"/>
              </a:gs>
              <a:gs pos="100000">
                <a:srgbClr val="CCECFF"/>
              </a:gs>
            </a:gsLst>
            <a:lin ang="5400000" scaled="1"/>
            <a:tileRect/>
          </a:gradFill>
          <a:ln w="9525" cap="flat" cmpd="sng">
            <a:solidFill>
              <a:srgbClr val="0000FF"/>
            </a:solidFill>
            <a:prstDash val="solid"/>
            <a:miter/>
            <a:headEnd type="none" w="med" len="med"/>
            <a:tailEnd type="none" w="med" len="med"/>
          </a:ln>
        </p:spPr>
        <p:txBody>
          <a:bodyPr anchor="t" anchorCtr="0">
            <a:spAutoFit/>
          </a:bodyPr>
          <a:p>
            <a:pPr>
              <a:spcBef>
                <a:spcPct val="50000"/>
              </a:spcBef>
            </a:pPr>
            <a:r>
              <a:rPr lang="zh-CN" altLang="en-US" sz="2400" dirty="0">
                <a:latin typeface="Times New Roman" panose="02020603050405020304" pitchFamily="18" charset="0"/>
                <a:ea typeface="宋体" panose="02010600030101010101" pitchFamily="2" charset="-122"/>
              </a:rPr>
              <a:t>一字棋：</a:t>
            </a:r>
            <a:r>
              <a:rPr lang="en-US" altLang="zh-CN" sz="2400" dirty="0">
                <a:latin typeface="Times New Roman" panose="02020603050405020304" pitchFamily="18" charset="0"/>
                <a:ea typeface="宋体" panose="02010600030101010101" pitchFamily="2" charset="-122"/>
              </a:rPr>
              <a:t>9</a:t>
            </a:r>
            <a:r>
              <a:rPr lang="zh-CN" altLang="en-US" sz="2400" dirty="0">
                <a:latin typeface="Times New Roman" panose="02020603050405020304" pitchFamily="18" charset="0"/>
                <a:ea typeface="宋体" panose="02010600030101010101" pitchFamily="2" charset="-122"/>
              </a:rPr>
              <a:t>！，西洋跳棋：</a:t>
            </a:r>
            <a:r>
              <a:rPr lang="en-US" altLang="zh-CN" sz="2400" dirty="0">
                <a:latin typeface="Times New Roman" panose="02020603050405020304" pitchFamily="18" charset="0"/>
                <a:ea typeface="宋体" panose="02010600030101010101" pitchFamily="2" charset="-122"/>
              </a:rPr>
              <a:t>10</a:t>
            </a:r>
            <a:r>
              <a:rPr lang="en-US" altLang="zh-CN" sz="2400" baseline="30000" dirty="0">
                <a:latin typeface="Times New Roman" panose="02020603050405020304" pitchFamily="18" charset="0"/>
                <a:ea typeface="宋体" panose="02010600030101010101" pitchFamily="2" charset="-122"/>
              </a:rPr>
              <a:t>78</a:t>
            </a:r>
            <a:r>
              <a:rPr lang="zh-CN" altLang="en-US" sz="2400" dirty="0">
                <a:latin typeface="Times New Roman" panose="02020603050405020304" pitchFamily="18" charset="0"/>
                <a:ea typeface="宋体" panose="02010600030101010101" pitchFamily="2" charset="-122"/>
              </a:rPr>
              <a:t>，国际象棋：</a:t>
            </a:r>
            <a:r>
              <a:rPr lang="en-US" altLang="zh-CN" sz="2400" dirty="0">
                <a:latin typeface="Times New Roman" panose="02020603050405020304" pitchFamily="18" charset="0"/>
                <a:ea typeface="宋体" panose="02010600030101010101" pitchFamily="2" charset="-122"/>
              </a:rPr>
              <a:t>10</a:t>
            </a:r>
            <a:r>
              <a:rPr lang="en-US" altLang="zh-CN" sz="2400" baseline="30000" dirty="0">
                <a:latin typeface="Times New Roman" panose="02020603050405020304" pitchFamily="18" charset="0"/>
                <a:ea typeface="宋体" panose="02010600030101010101" pitchFamily="2" charset="-122"/>
              </a:rPr>
              <a:t>120</a:t>
            </a:r>
            <a:r>
              <a:rPr lang="zh-CN" altLang="en-US" sz="2400" dirty="0">
                <a:latin typeface="Times New Roman" panose="02020603050405020304" pitchFamily="18" charset="0"/>
                <a:ea typeface="宋体" panose="02010600030101010101" pitchFamily="2" charset="-122"/>
              </a:rPr>
              <a:t>，围棋：</a:t>
            </a:r>
            <a:r>
              <a:rPr lang="en-US" altLang="zh-CN" sz="2400" dirty="0">
                <a:latin typeface="Times New Roman" panose="02020603050405020304" pitchFamily="18" charset="0"/>
                <a:ea typeface="宋体" panose="02010600030101010101" pitchFamily="2" charset="-122"/>
              </a:rPr>
              <a:t>10</a:t>
            </a:r>
            <a:r>
              <a:rPr lang="en-US" altLang="zh-CN" sz="2400" baseline="30000" dirty="0">
                <a:latin typeface="Times New Roman" panose="02020603050405020304" pitchFamily="18" charset="0"/>
                <a:ea typeface="宋体" panose="02010600030101010101" pitchFamily="2" charset="-122"/>
              </a:rPr>
              <a:t>761</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a:spcBef>
                <a:spcPct val="50000"/>
              </a:spcBef>
            </a:pPr>
            <a:r>
              <a:rPr lang="zh-CN" altLang="en-US" sz="2400" dirty="0">
                <a:latin typeface="Times New Roman" panose="02020603050405020304" pitchFamily="18" charset="0"/>
                <a:ea typeface="宋体" panose="02010600030101010101" pitchFamily="2" charset="-122"/>
              </a:rPr>
              <a:t>假设每步可以搜索一个棋局，用极限并行速度（</a:t>
            </a:r>
            <a:r>
              <a:rPr lang="en-US" altLang="zh-CN" sz="2400" dirty="0">
                <a:latin typeface="Times New Roman" panose="02020603050405020304" pitchFamily="18" charset="0"/>
                <a:ea typeface="宋体" panose="02010600030101010101" pitchFamily="2" charset="-122"/>
              </a:rPr>
              <a:t>10</a:t>
            </a:r>
            <a:r>
              <a:rPr lang="en-US" altLang="zh-CN" sz="2400" baseline="30000" dirty="0">
                <a:latin typeface="Times New Roman" panose="02020603050405020304" pitchFamily="18" charset="0"/>
                <a:ea typeface="宋体" panose="02010600030101010101" pitchFamily="2" charset="-122"/>
              </a:rPr>
              <a:t>-104</a:t>
            </a:r>
            <a:r>
              <a:rPr lang="zh-CN" altLang="en-US" sz="2400" dirty="0">
                <a:latin typeface="Times New Roman" panose="02020603050405020304" pitchFamily="18" charset="0"/>
                <a:ea typeface="宋体" panose="02010600030101010101" pitchFamily="2" charset="-122"/>
              </a:rPr>
              <a:t>年</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步）来处理，搜索一遍国际象棋的全部棋局也得</a:t>
            </a:r>
            <a:r>
              <a:rPr lang="en-US" altLang="zh-CN" sz="2400" dirty="0">
                <a:latin typeface="Times New Roman" panose="02020603050405020304" pitchFamily="18" charset="0"/>
                <a:ea typeface="宋体" panose="02010600030101010101" pitchFamily="2" charset="-122"/>
              </a:rPr>
              <a:t>10</a:t>
            </a:r>
            <a:r>
              <a:rPr lang="en-US" altLang="zh-CN" sz="2400" baseline="30000" dirty="0">
                <a:latin typeface="Times New Roman" panose="02020603050405020304" pitchFamily="18" charset="0"/>
                <a:ea typeface="宋体" panose="02010600030101010101" pitchFamily="2" charset="-122"/>
              </a:rPr>
              <a:t>16</a:t>
            </a:r>
            <a:r>
              <a:rPr lang="zh-CN" altLang="en-US" sz="2400" dirty="0">
                <a:latin typeface="Times New Roman" panose="02020603050405020304" pitchFamily="18" charset="0"/>
                <a:ea typeface="宋体" panose="02010600030101010101" pitchFamily="2" charset="-122"/>
              </a:rPr>
              <a:t>年即</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亿亿年才可以算完！</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6627">
                                            <p:txEl>
                                              <p:charRg st="0" end="24"/>
                                            </p:txEl>
                                          </p:spTgt>
                                        </p:tgtEl>
                                        <p:attrNameLst>
                                          <p:attrName>style.visibility</p:attrName>
                                        </p:attrNameLst>
                                      </p:cBhvr>
                                      <p:to>
                                        <p:strVal val="visible"/>
                                      </p:to>
                                    </p:set>
                                    <p:animEffect transition="in" filter="checkerboard(across)">
                                      <p:cBhvr>
                                        <p:cTn id="7" dur="500"/>
                                        <p:tgtEl>
                                          <p:spTgt spid="26627">
                                            <p:txEl>
                                              <p:charRg st="0"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627">
                                            <p:txEl>
                                              <p:charRg st="24" end="87"/>
                                            </p:txEl>
                                          </p:spTgt>
                                        </p:tgtEl>
                                        <p:attrNameLst>
                                          <p:attrName>style.visibility</p:attrName>
                                        </p:attrNameLst>
                                      </p:cBhvr>
                                      <p:to>
                                        <p:strVal val="visible"/>
                                      </p:to>
                                    </p:set>
                                    <p:animEffect transition="in" filter="checkerboard(across)">
                                      <p:cBhvr>
                                        <p:cTn id="12" dur="500"/>
                                        <p:tgtEl>
                                          <p:spTgt spid="26627">
                                            <p:txEl>
                                              <p:charRg st="24" end="8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6627">
                                            <p:txEl>
                                              <p:charRg st="87" end="138"/>
                                            </p:txEl>
                                          </p:spTgt>
                                        </p:tgtEl>
                                        <p:attrNameLst>
                                          <p:attrName>style.visibility</p:attrName>
                                        </p:attrNameLst>
                                      </p:cBhvr>
                                      <p:to>
                                        <p:strVal val="visible"/>
                                      </p:to>
                                    </p:set>
                                    <p:animEffect transition="in" filter="checkerboard(across)">
                                      <p:cBhvr>
                                        <p:cTn id="17" dur="500"/>
                                        <p:tgtEl>
                                          <p:spTgt spid="26627">
                                            <p:txEl>
                                              <p:charRg st="87" end="13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8"/>
                                        </p:tgtEl>
                                        <p:attrNameLst>
                                          <p:attrName>style.visibility</p:attrName>
                                        </p:attrNameLst>
                                      </p:cBhvr>
                                      <p:to>
                                        <p:strVal val="visible"/>
                                      </p:to>
                                    </p:set>
                                    <p:animEffect transition="in" filter="dissolve">
                                      <p:cBhvr>
                                        <p:cTn id="2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662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1571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5.4.2  </a:t>
            </a:r>
            <a:r>
              <a:rPr lang="zh-CN" altLang="en-US" sz="3600" b="0" dirty="0">
                <a:latin typeface="Times New Roman" panose="02020603050405020304" pitchFamily="18" charset="0"/>
                <a:ea typeface="黑体" panose="02010609060101010101" pitchFamily="2" charset="-122"/>
              </a:rPr>
              <a:t>启发信息和估价函数</a:t>
            </a:r>
            <a:endParaRPr lang="zh-CN" altLang="en-US" sz="3600" b="0" dirty="0">
              <a:latin typeface="Times New Roman" panose="02020603050405020304" pitchFamily="18" charset="0"/>
              <a:ea typeface="黑体" panose="02010609060101010101" pitchFamily="2" charset="-122"/>
            </a:endParaRPr>
          </a:p>
        </p:txBody>
      </p:sp>
      <p:sp>
        <p:nvSpPr>
          <p:cNvPr id="27651" name="Rectangle 3"/>
          <p:cNvSpPr>
            <a:spLocks noGrp="1"/>
          </p:cNvSpPr>
          <p:nvPr>
            <p:ph idx="1"/>
          </p:nvPr>
        </p:nvSpPr>
        <p:spPr/>
        <p:txBody>
          <a:bodyPr vert="horz" wrap="square" lIns="91440" tIns="45720" rIns="91440" bIns="45720" anchor="t" anchorCtr="0"/>
          <a:p>
            <a:pPr marL="571500" indent="-571500" eaLnBrk="1" hangingPunct="1"/>
            <a:r>
              <a:rPr lang="zh-CN" altLang="en-US" sz="2600" dirty="0"/>
              <a:t>启发信息的分类：</a:t>
            </a:r>
            <a:endParaRPr lang="zh-CN" altLang="en-US" sz="2600" dirty="0"/>
          </a:p>
          <a:p>
            <a:pPr marL="571500" indent="-571500" eaLnBrk="1" hangingPunct="1">
              <a:buNone/>
            </a:pPr>
            <a:r>
              <a:rPr lang="zh-CN" altLang="en-US" sz="2600" dirty="0"/>
              <a:t>    </a:t>
            </a: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）陈述性启发信息</a:t>
            </a:r>
            <a:endParaRPr lang="zh-CN" altLang="en-US" sz="2600" dirty="0">
              <a:latin typeface="Times New Roman" panose="02020603050405020304" pitchFamily="18" charset="0"/>
            </a:endParaRPr>
          </a:p>
          <a:p>
            <a:pPr marL="571500" indent="-571500" eaLnBrk="1" hangingPunct="1">
              <a:buNone/>
            </a:pPr>
            <a:r>
              <a:rPr lang="zh-CN" altLang="en-US" sz="2600" dirty="0">
                <a:latin typeface="Times New Roman" panose="02020603050405020304" pitchFamily="18" charset="0"/>
              </a:rPr>
              <a:t>    （</a:t>
            </a:r>
            <a:r>
              <a:rPr lang="en-US" altLang="zh-CN" sz="2600" dirty="0">
                <a:latin typeface="Times New Roman" panose="02020603050405020304" pitchFamily="18" charset="0"/>
              </a:rPr>
              <a:t>2</a:t>
            </a:r>
            <a:r>
              <a:rPr lang="zh-CN" altLang="en-US" sz="2600" dirty="0">
                <a:latin typeface="Times New Roman" panose="02020603050405020304" pitchFamily="18" charset="0"/>
              </a:rPr>
              <a:t>）过程性启发信息</a:t>
            </a:r>
            <a:endParaRPr lang="zh-CN" altLang="en-US" sz="2600" dirty="0">
              <a:latin typeface="Times New Roman" panose="02020603050405020304" pitchFamily="18" charset="0"/>
            </a:endParaRPr>
          </a:p>
          <a:p>
            <a:pPr marL="571500" indent="-571500" eaLnBrk="1" hangingPunct="1">
              <a:buNone/>
            </a:pPr>
            <a:r>
              <a:rPr lang="zh-CN" altLang="en-US" sz="2600" dirty="0">
                <a:latin typeface="Times New Roman" panose="02020603050405020304" pitchFamily="18" charset="0"/>
              </a:rPr>
              <a:t>    （</a:t>
            </a:r>
            <a:r>
              <a:rPr lang="en-US" altLang="zh-CN" sz="2600" dirty="0">
                <a:latin typeface="Times New Roman" panose="02020603050405020304" pitchFamily="18" charset="0"/>
              </a:rPr>
              <a:t>3</a:t>
            </a:r>
            <a:r>
              <a:rPr lang="zh-CN" altLang="en-US" sz="2600" dirty="0">
                <a:latin typeface="Times New Roman" panose="02020603050405020304" pitchFamily="18" charset="0"/>
              </a:rPr>
              <a:t>）控制性启发信息</a:t>
            </a:r>
            <a:endParaRPr lang="zh-CN" altLang="en-US" sz="2600" dirty="0">
              <a:latin typeface="Times New Roman" panose="02020603050405020304" pitchFamily="18" charset="0"/>
            </a:endParaRPr>
          </a:p>
          <a:p>
            <a:pPr marL="571500" indent="-571500" eaLnBrk="1" hangingPunct="1"/>
            <a:r>
              <a:rPr lang="zh-CN" altLang="en-US" sz="2600" dirty="0">
                <a:latin typeface="Times New Roman" panose="02020603050405020304" pitchFamily="18" charset="0"/>
              </a:rPr>
              <a:t>利用控制性的启发信息的情况：</a:t>
            </a:r>
            <a:endParaRPr lang="zh-CN" altLang="en-US" sz="2600" dirty="0">
              <a:latin typeface="Times New Roman" panose="02020603050405020304" pitchFamily="18" charset="0"/>
            </a:endParaRPr>
          </a:p>
          <a:p>
            <a:pPr marL="571500" indent="-571500" eaLnBrk="1" hangingPunct="1">
              <a:buNone/>
            </a:pPr>
            <a:r>
              <a:rPr lang="zh-CN" altLang="en-US" sz="2600" dirty="0">
                <a:latin typeface="Times New Roman" panose="02020603050405020304" pitchFamily="18" charset="0"/>
              </a:rPr>
              <a:t>  （</a:t>
            </a:r>
            <a:r>
              <a:rPr lang="en-US" altLang="zh-CN" sz="2600" dirty="0">
                <a:latin typeface="Times New Roman" panose="02020603050405020304" pitchFamily="18" charset="0"/>
              </a:rPr>
              <a:t>1</a:t>
            </a:r>
            <a:r>
              <a:rPr lang="zh-CN" altLang="en-US" sz="2600" dirty="0">
                <a:latin typeface="Times New Roman" panose="02020603050405020304" pitchFamily="18" charset="0"/>
              </a:rPr>
              <a:t>）没有任何控制性知识作为搜索的依据，因而搜索的每一步完全是随意的。</a:t>
            </a:r>
            <a:endParaRPr lang="zh-CN" altLang="en-US" sz="2600" dirty="0">
              <a:latin typeface="Times New Roman" panose="02020603050405020304" pitchFamily="18" charset="0"/>
            </a:endParaRPr>
          </a:p>
          <a:p>
            <a:pPr marL="571500" indent="-571500" eaLnBrk="1" hangingPunct="1">
              <a:buNone/>
            </a:pPr>
            <a:r>
              <a:rPr lang="zh-CN" altLang="en-US" sz="2600" dirty="0">
                <a:latin typeface="Times New Roman" panose="02020603050405020304" pitchFamily="18" charset="0"/>
              </a:rPr>
              <a:t>  （</a:t>
            </a:r>
            <a:r>
              <a:rPr lang="en-US" altLang="zh-CN" sz="2600" dirty="0">
                <a:latin typeface="Times New Roman" panose="02020603050405020304" pitchFamily="18" charset="0"/>
              </a:rPr>
              <a:t>2</a:t>
            </a:r>
            <a:r>
              <a:rPr lang="zh-CN" altLang="en-US" sz="2600" dirty="0">
                <a:latin typeface="Times New Roman" panose="02020603050405020304" pitchFamily="18" charset="0"/>
              </a:rPr>
              <a:t>）有充分的控制知识作为依据，因而搜索的每一步选择都是正确的，但这</a:t>
            </a:r>
            <a:r>
              <a:rPr lang="zh-CN" altLang="en-US" sz="2600" dirty="0"/>
              <a:t>是不现实的。</a:t>
            </a:r>
            <a:endParaRPr lang="zh-CN" altLang="en-US" sz="26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7651">
                                            <p:txEl>
                                              <p:charRg st="0" end="9"/>
                                            </p:txEl>
                                          </p:spTgt>
                                        </p:tgtEl>
                                        <p:attrNameLst>
                                          <p:attrName>style.visibility</p:attrName>
                                        </p:attrNameLst>
                                      </p:cBhvr>
                                      <p:to>
                                        <p:strVal val="visible"/>
                                      </p:to>
                                    </p:set>
                                    <p:animEffect transition="in" filter="diamond(in)">
                                      <p:cBhvr>
                                        <p:cTn id="7" dur="2000"/>
                                        <p:tgtEl>
                                          <p:spTgt spid="27651">
                                            <p:txEl>
                                              <p:charRg st="0" end="9"/>
                                            </p:txEl>
                                          </p:spTgt>
                                        </p:tgtEl>
                                      </p:cBhvr>
                                    </p:animEffect>
                                  </p:childTnLst>
                                </p:cTn>
                              </p:par>
                            </p:childTnLst>
                          </p:cTn>
                        </p:par>
                        <p:par>
                          <p:cTn id="8" fill="hold">
                            <p:stCondLst>
                              <p:cond delay="2000"/>
                            </p:stCondLst>
                            <p:childTnLst>
                              <p:par>
                                <p:cTn id="9" presetID="8" presetClass="entr" presetSubtype="16" fill="hold" grpId="0" nodeType="afterEffect">
                                  <p:stCondLst>
                                    <p:cond delay="0"/>
                                  </p:stCondLst>
                                  <p:childTnLst>
                                    <p:set>
                                      <p:cBhvr>
                                        <p:cTn id="10" dur="1" fill="hold">
                                          <p:stCondLst>
                                            <p:cond delay="0"/>
                                          </p:stCondLst>
                                        </p:cTn>
                                        <p:tgtEl>
                                          <p:spTgt spid="27651">
                                            <p:txEl>
                                              <p:charRg st="9" end="24"/>
                                            </p:txEl>
                                          </p:spTgt>
                                        </p:tgtEl>
                                        <p:attrNameLst>
                                          <p:attrName>style.visibility</p:attrName>
                                        </p:attrNameLst>
                                      </p:cBhvr>
                                      <p:to>
                                        <p:strVal val="visible"/>
                                      </p:to>
                                    </p:set>
                                    <p:animEffect transition="in" filter="diamond(in)">
                                      <p:cBhvr>
                                        <p:cTn id="11" dur="2000"/>
                                        <p:tgtEl>
                                          <p:spTgt spid="27651">
                                            <p:txEl>
                                              <p:charRg st="9" end="24"/>
                                            </p:txEl>
                                          </p:spTgt>
                                        </p:tgtEl>
                                      </p:cBhvr>
                                    </p:animEffect>
                                  </p:childTnLst>
                                </p:cTn>
                              </p:par>
                            </p:childTnLst>
                          </p:cTn>
                        </p:par>
                        <p:par>
                          <p:cTn id="12" fill="hold">
                            <p:stCondLst>
                              <p:cond delay="4000"/>
                            </p:stCondLst>
                            <p:childTnLst>
                              <p:par>
                                <p:cTn id="13" presetID="8" presetClass="entr" presetSubtype="16" fill="hold" grpId="0" nodeType="afterEffect">
                                  <p:stCondLst>
                                    <p:cond delay="0"/>
                                  </p:stCondLst>
                                  <p:childTnLst>
                                    <p:set>
                                      <p:cBhvr>
                                        <p:cTn id="14" dur="1" fill="hold">
                                          <p:stCondLst>
                                            <p:cond delay="0"/>
                                          </p:stCondLst>
                                        </p:cTn>
                                        <p:tgtEl>
                                          <p:spTgt spid="27651">
                                            <p:txEl>
                                              <p:charRg st="24" end="39"/>
                                            </p:txEl>
                                          </p:spTgt>
                                        </p:tgtEl>
                                        <p:attrNameLst>
                                          <p:attrName>style.visibility</p:attrName>
                                        </p:attrNameLst>
                                      </p:cBhvr>
                                      <p:to>
                                        <p:strVal val="visible"/>
                                      </p:to>
                                    </p:set>
                                    <p:animEffect transition="in" filter="diamond(in)">
                                      <p:cBhvr>
                                        <p:cTn id="15" dur="2000"/>
                                        <p:tgtEl>
                                          <p:spTgt spid="27651">
                                            <p:txEl>
                                              <p:charRg st="24" end="39"/>
                                            </p:txEl>
                                          </p:spTgt>
                                        </p:tgtEl>
                                      </p:cBhvr>
                                    </p:animEffect>
                                  </p:childTnLst>
                                </p:cTn>
                              </p:par>
                            </p:childTnLst>
                          </p:cTn>
                        </p:par>
                        <p:par>
                          <p:cTn id="16" fill="hold">
                            <p:stCondLst>
                              <p:cond delay="6000"/>
                            </p:stCondLst>
                            <p:childTnLst>
                              <p:par>
                                <p:cTn id="17" presetID="8" presetClass="entr" presetSubtype="16" fill="hold" grpId="0" nodeType="afterEffect">
                                  <p:stCondLst>
                                    <p:cond delay="0"/>
                                  </p:stCondLst>
                                  <p:childTnLst>
                                    <p:set>
                                      <p:cBhvr>
                                        <p:cTn id="18" dur="1" fill="hold">
                                          <p:stCondLst>
                                            <p:cond delay="0"/>
                                          </p:stCondLst>
                                        </p:cTn>
                                        <p:tgtEl>
                                          <p:spTgt spid="27651">
                                            <p:txEl>
                                              <p:charRg st="39" end="54"/>
                                            </p:txEl>
                                          </p:spTgt>
                                        </p:tgtEl>
                                        <p:attrNameLst>
                                          <p:attrName>style.visibility</p:attrName>
                                        </p:attrNameLst>
                                      </p:cBhvr>
                                      <p:to>
                                        <p:strVal val="visible"/>
                                      </p:to>
                                    </p:set>
                                    <p:animEffect transition="in" filter="diamond(in)">
                                      <p:cBhvr>
                                        <p:cTn id="19" dur="2000"/>
                                        <p:tgtEl>
                                          <p:spTgt spid="27651">
                                            <p:txEl>
                                              <p:charRg st="39" end="5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27651">
                                            <p:txEl>
                                              <p:charRg st="54" end="69"/>
                                            </p:txEl>
                                          </p:spTgt>
                                        </p:tgtEl>
                                        <p:attrNameLst>
                                          <p:attrName>style.visibility</p:attrName>
                                        </p:attrNameLst>
                                      </p:cBhvr>
                                      <p:to>
                                        <p:strVal val="visible"/>
                                      </p:to>
                                    </p:set>
                                    <p:animEffect transition="in" filter="diamond(in)">
                                      <p:cBhvr>
                                        <p:cTn id="24" dur="2000"/>
                                        <p:tgtEl>
                                          <p:spTgt spid="27651">
                                            <p:txEl>
                                              <p:charRg st="54" end="69"/>
                                            </p:txEl>
                                          </p:spTgt>
                                        </p:tgtEl>
                                      </p:cBhvr>
                                    </p:animEffect>
                                  </p:childTnLst>
                                </p:cTn>
                              </p:par>
                            </p:childTnLst>
                          </p:cTn>
                        </p:par>
                        <p:par>
                          <p:cTn id="25" fill="hold">
                            <p:stCondLst>
                              <p:cond delay="2000"/>
                            </p:stCondLst>
                            <p:childTnLst>
                              <p:par>
                                <p:cTn id="26" presetID="8" presetClass="entr" presetSubtype="16" fill="hold" grpId="0" nodeType="afterEffect">
                                  <p:stCondLst>
                                    <p:cond delay="0"/>
                                  </p:stCondLst>
                                  <p:childTnLst>
                                    <p:set>
                                      <p:cBhvr>
                                        <p:cTn id="27" dur="1" fill="hold">
                                          <p:stCondLst>
                                            <p:cond delay="0"/>
                                          </p:stCondLst>
                                        </p:cTn>
                                        <p:tgtEl>
                                          <p:spTgt spid="27651">
                                            <p:txEl>
                                              <p:charRg st="69" end="107"/>
                                            </p:txEl>
                                          </p:spTgt>
                                        </p:tgtEl>
                                        <p:attrNameLst>
                                          <p:attrName>style.visibility</p:attrName>
                                        </p:attrNameLst>
                                      </p:cBhvr>
                                      <p:to>
                                        <p:strVal val="visible"/>
                                      </p:to>
                                    </p:set>
                                    <p:animEffect transition="in" filter="diamond(in)">
                                      <p:cBhvr>
                                        <p:cTn id="28" dur="2000"/>
                                        <p:tgtEl>
                                          <p:spTgt spid="27651">
                                            <p:txEl>
                                              <p:charRg st="69" end="107"/>
                                            </p:txEl>
                                          </p:spTgt>
                                        </p:tgtEl>
                                      </p:cBhvr>
                                    </p:animEffect>
                                  </p:childTnLst>
                                </p:cTn>
                              </p:par>
                            </p:childTnLst>
                          </p:cTn>
                        </p:par>
                        <p:par>
                          <p:cTn id="29" fill="hold">
                            <p:stCondLst>
                              <p:cond delay="4000"/>
                            </p:stCondLst>
                            <p:childTnLst>
                              <p:par>
                                <p:cTn id="30" presetID="8" presetClass="entr" presetSubtype="16" fill="hold" grpId="0" nodeType="afterEffect">
                                  <p:stCondLst>
                                    <p:cond delay="0"/>
                                  </p:stCondLst>
                                  <p:childTnLst>
                                    <p:set>
                                      <p:cBhvr>
                                        <p:cTn id="31" dur="1" fill="hold">
                                          <p:stCondLst>
                                            <p:cond delay="0"/>
                                          </p:stCondLst>
                                        </p:cTn>
                                        <p:tgtEl>
                                          <p:spTgt spid="27651">
                                            <p:txEl>
                                              <p:charRg st="107" end="150"/>
                                            </p:txEl>
                                          </p:spTgt>
                                        </p:tgtEl>
                                        <p:attrNameLst>
                                          <p:attrName>style.visibility</p:attrName>
                                        </p:attrNameLst>
                                      </p:cBhvr>
                                      <p:to>
                                        <p:strVal val="visible"/>
                                      </p:to>
                                    </p:set>
                                    <p:animEffect transition="in" filter="diamond(in)">
                                      <p:cBhvr>
                                        <p:cTn id="32" dur="2000"/>
                                        <p:tgtEl>
                                          <p:spTgt spid="27651">
                                            <p:txEl>
                                              <p:charRg st="107" end="15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标题 1"/>
          <p:cNvSpPr>
            <a:spLocks noGrp="1"/>
          </p:cNvSpPr>
          <p:nvPr>
            <p:ph type="title"/>
          </p:nvPr>
        </p:nvSpPr>
        <p:spPr/>
        <p:txBody>
          <a:bodyPr anchor="b" anchorCtr="0"/>
          <a:p>
            <a:endParaRPr lang="zh-CN" altLang="en-US"/>
          </a:p>
        </p:txBody>
      </p:sp>
      <p:pic>
        <p:nvPicPr>
          <p:cNvPr id="116738" name="内容占位符 3"/>
          <p:cNvPicPr>
            <a:picLocks noGrp="1" noChangeAspect="1"/>
          </p:cNvPicPr>
          <p:nvPr>
            <p:ph idx="1"/>
          </p:nvPr>
        </p:nvPicPr>
        <p:blipFill>
          <a:blip r:embed="rId1"/>
          <a:stretch>
            <a:fillRect/>
          </a:stretch>
        </p:blipFill>
        <p:spPr>
          <a:xfrm>
            <a:off x="347663" y="1123950"/>
            <a:ext cx="8178800" cy="4983163"/>
          </a:xfrm>
        </p:spPr>
      </p:pic>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标题 1"/>
          <p:cNvSpPr>
            <a:spLocks noGrp="1"/>
          </p:cNvSpPr>
          <p:nvPr>
            <p:ph type="title"/>
          </p:nvPr>
        </p:nvSpPr>
        <p:spPr/>
        <p:txBody>
          <a:bodyPr anchor="b" anchorCtr="0"/>
          <a:p>
            <a:endParaRPr lang="zh-CN" altLang="en-US"/>
          </a:p>
        </p:txBody>
      </p:sp>
      <p:pic>
        <p:nvPicPr>
          <p:cNvPr id="117762" name="内容占位符 3"/>
          <p:cNvPicPr>
            <a:picLocks noGrp="1" noChangeAspect="1"/>
          </p:cNvPicPr>
          <p:nvPr>
            <p:ph idx="1"/>
          </p:nvPr>
        </p:nvPicPr>
        <p:blipFill>
          <a:blip r:embed="rId1"/>
          <a:stretch>
            <a:fillRect/>
          </a:stretch>
        </p:blipFill>
        <p:spPr>
          <a:xfrm>
            <a:off x="301625" y="1030288"/>
            <a:ext cx="8464550" cy="5111750"/>
          </a:xfrm>
        </p:spPr>
      </p:pic>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标题 1"/>
          <p:cNvSpPr>
            <a:spLocks noGrp="1"/>
          </p:cNvSpPr>
          <p:nvPr>
            <p:ph type="title"/>
          </p:nvPr>
        </p:nvSpPr>
        <p:spPr/>
        <p:txBody>
          <a:bodyPr anchor="b" anchorCtr="0"/>
          <a:p>
            <a:endParaRPr lang="zh-CN" altLang="en-US"/>
          </a:p>
        </p:txBody>
      </p:sp>
      <p:pic>
        <p:nvPicPr>
          <p:cNvPr id="119810" name="内容占位符 3"/>
          <p:cNvPicPr>
            <a:picLocks noGrp="1" noChangeAspect="1"/>
          </p:cNvPicPr>
          <p:nvPr>
            <p:ph idx="1"/>
          </p:nvPr>
        </p:nvPicPr>
        <p:blipFill>
          <a:blip r:embed="rId1"/>
          <a:stretch>
            <a:fillRect/>
          </a:stretch>
        </p:blipFill>
        <p:spPr>
          <a:xfrm>
            <a:off x="254000" y="1978025"/>
            <a:ext cx="8674100" cy="2901950"/>
          </a:xfrm>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
          <p:cNvSpPr>
            <a:spLocks noGrp="1"/>
          </p:cNvSpPr>
          <p:nvPr>
            <p:ph type="title"/>
          </p:nvPr>
        </p:nvSpPr>
        <p:spPr/>
        <p:txBody>
          <a:bodyPr anchor="b" anchorCtr="0"/>
          <a:p>
            <a:endParaRPr lang="zh-CN" altLang="en-US"/>
          </a:p>
        </p:txBody>
      </p:sp>
      <p:pic>
        <p:nvPicPr>
          <p:cNvPr id="39938" name="内容占位符 3"/>
          <p:cNvPicPr>
            <a:picLocks noGrp="1" noChangeAspect="1"/>
          </p:cNvPicPr>
          <p:nvPr>
            <p:ph idx="1"/>
          </p:nvPr>
        </p:nvPicPr>
        <p:blipFill>
          <a:blip r:embed="rId1"/>
          <a:stretch>
            <a:fillRect/>
          </a:stretch>
        </p:blipFill>
        <p:spPr>
          <a:xfrm>
            <a:off x="71438" y="1636713"/>
            <a:ext cx="8945562" cy="3854450"/>
          </a:xfrm>
        </p:spPr>
      </p:pic>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标题 1"/>
          <p:cNvSpPr>
            <a:spLocks noGrp="1"/>
          </p:cNvSpPr>
          <p:nvPr>
            <p:ph type="title"/>
          </p:nvPr>
        </p:nvSpPr>
        <p:spPr/>
        <p:txBody>
          <a:bodyPr anchor="b" anchorCtr="0"/>
          <a:p>
            <a:endParaRPr lang="zh-CN" altLang="en-US"/>
          </a:p>
        </p:txBody>
      </p:sp>
      <p:pic>
        <p:nvPicPr>
          <p:cNvPr id="120834" name="内容占位符 3"/>
          <p:cNvPicPr>
            <a:picLocks noGrp="1" noChangeAspect="1"/>
          </p:cNvPicPr>
          <p:nvPr>
            <p:ph idx="1"/>
          </p:nvPr>
        </p:nvPicPr>
        <p:blipFill>
          <a:blip r:embed="rId1"/>
          <a:stretch>
            <a:fillRect/>
          </a:stretch>
        </p:blipFill>
        <p:spPr>
          <a:xfrm>
            <a:off x="338138" y="2074863"/>
            <a:ext cx="8545512" cy="2967037"/>
          </a:xfrm>
        </p:spPr>
      </p:pic>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标题 1"/>
          <p:cNvSpPr>
            <a:spLocks noGrp="1"/>
          </p:cNvSpPr>
          <p:nvPr>
            <p:ph type="title"/>
          </p:nvPr>
        </p:nvSpPr>
        <p:spPr/>
        <p:txBody>
          <a:bodyPr anchor="b" anchorCtr="0"/>
          <a:p>
            <a:endParaRPr lang="zh-CN" altLang="en-US"/>
          </a:p>
        </p:txBody>
      </p:sp>
      <p:pic>
        <p:nvPicPr>
          <p:cNvPr id="121858" name="内容占位符 3"/>
          <p:cNvPicPr>
            <a:picLocks noGrp="1" noChangeAspect="1"/>
          </p:cNvPicPr>
          <p:nvPr>
            <p:ph idx="1"/>
          </p:nvPr>
        </p:nvPicPr>
        <p:blipFill>
          <a:blip r:embed="rId1"/>
          <a:stretch>
            <a:fillRect/>
          </a:stretch>
        </p:blipFill>
        <p:spPr>
          <a:xfrm>
            <a:off x="382588" y="3810000"/>
            <a:ext cx="8078787" cy="2633663"/>
          </a:xfrm>
        </p:spPr>
      </p:pic>
      <p:pic>
        <p:nvPicPr>
          <p:cNvPr id="121859" name="内容占位符 3"/>
          <p:cNvPicPr>
            <a:picLocks noChangeAspect="1"/>
          </p:cNvPicPr>
          <p:nvPr/>
        </p:nvPicPr>
        <p:blipFill>
          <a:blip r:embed="rId2"/>
          <a:stretch>
            <a:fillRect/>
          </a:stretch>
        </p:blipFill>
        <p:spPr>
          <a:xfrm>
            <a:off x="377825" y="836613"/>
            <a:ext cx="8089900" cy="2808287"/>
          </a:xfrm>
          <a:prstGeom prst="rect">
            <a:avLst/>
          </a:prstGeom>
          <a:noFill/>
          <a:ln w="9525">
            <a:noFill/>
          </a:ln>
        </p:spPr>
      </p:pic>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标题 1"/>
          <p:cNvSpPr>
            <a:spLocks noGrp="1"/>
          </p:cNvSpPr>
          <p:nvPr>
            <p:ph type="title"/>
          </p:nvPr>
        </p:nvSpPr>
        <p:spPr/>
        <p:txBody>
          <a:bodyPr anchor="b" anchorCtr="0"/>
          <a:p>
            <a:endParaRPr lang="zh-CN" altLang="en-US"/>
          </a:p>
        </p:txBody>
      </p:sp>
      <p:pic>
        <p:nvPicPr>
          <p:cNvPr id="122882" name="内容占位符 2"/>
          <p:cNvPicPr>
            <a:picLocks noGrp="1" noChangeAspect="1"/>
          </p:cNvPicPr>
          <p:nvPr>
            <p:ph idx="1"/>
          </p:nvPr>
        </p:nvPicPr>
        <p:blipFill>
          <a:blip r:embed="rId1"/>
          <a:stretch>
            <a:fillRect/>
          </a:stretch>
        </p:blipFill>
        <p:spPr>
          <a:xfrm>
            <a:off x="168275" y="1355725"/>
            <a:ext cx="8694738" cy="4683125"/>
          </a:xfrm>
        </p:spPr>
      </p:pic>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标题 1"/>
          <p:cNvSpPr>
            <a:spLocks noGrp="1"/>
          </p:cNvSpPr>
          <p:nvPr>
            <p:ph type="title"/>
          </p:nvPr>
        </p:nvSpPr>
        <p:spPr/>
        <p:txBody>
          <a:bodyPr anchor="b" anchorCtr="0"/>
          <a:p>
            <a:endParaRPr lang="zh-CN" altLang="en-US"/>
          </a:p>
        </p:txBody>
      </p:sp>
      <p:pic>
        <p:nvPicPr>
          <p:cNvPr id="123906" name="内容占位符 2"/>
          <p:cNvPicPr>
            <a:picLocks noGrp="1" noChangeAspect="1"/>
          </p:cNvPicPr>
          <p:nvPr>
            <p:ph idx="1"/>
          </p:nvPr>
        </p:nvPicPr>
        <p:blipFill>
          <a:blip r:embed="rId1"/>
          <a:stretch>
            <a:fillRect/>
          </a:stretch>
        </p:blipFill>
        <p:spPr>
          <a:xfrm>
            <a:off x="249238" y="1530350"/>
            <a:ext cx="8704262" cy="4579938"/>
          </a:xfrm>
        </p:spPr>
      </p:pic>
      <p:pic>
        <p:nvPicPr>
          <p:cNvPr id="123907" name="图片 3"/>
          <p:cNvPicPr>
            <a:picLocks noChangeAspect="1"/>
          </p:cNvPicPr>
          <p:nvPr/>
        </p:nvPicPr>
        <p:blipFill>
          <a:blip r:embed="rId2"/>
          <a:stretch>
            <a:fillRect/>
          </a:stretch>
        </p:blipFill>
        <p:spPr>
          <a:xfrm>
            <a:off x="504825" y="5499100"/>
            <a:ext cx="2271713" cy="611188"/>
          </a:xfrm>
          <a:prstGeom prst="rect">
            <a:avLst/>
          </a:prstGeom>
          <a:noFill/>
          <a:ln w="9525">
            <a:noFill/>
          </a:ln>
        </p:spPr>
      </p:pic>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2493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5.4.2  </a:t>
            </a:r>
            <a:r>
              <a:rPr lang="zh-CN" altLang="en-US" sz="3600" b="0" dirty="0">
                <a:latin typeface="Times New Roman" panose="02020603050405020304" pitchFamily="18" charset="0"/>
                <a:ea typeface="黑体" panose="02010609060101010101" pitchFamily="2" charset="-122"/>
              </a:rPr>
              <a:t>启发信息和估价函数</a:t>
            </a:r>
            <a:endParaRPr lang="zh-CN" altLang="en-US" sz="3600" b="0" dirty="0">
              <a:latin typeface="Times New Roman" panose="02020603050405020304" pitchFamily="18" charset="0"/>
              <a:ea typeface="黑体" panose="02010609060101010101" pitchFamily="2" charset="-122"/>
            </a:endParaRPr>
          </a:p>
        </p:txBody>
      </p:sp>
      <p:sp>
        <p:nvSpPr>
          <p:cNvPr id="124931" name="Rectangle 3"/>
          <p:cNvSpPr>
            <a:spLocks noGrp="1"/>
          </p:cNvSpPr>
          <p:nvPr>
            <p:ph idx="1"/>
          </p:nvPr>
        </p:nvSpPr>
        <p:spPr/>
        <p:txBody>
          <a:bodyPr vert="horz" wrap="square" lIns="91440" tIns="45720" rIns="91440" bIns="45720" anchor="t" anchorCtr="0"/>
          <a:p>
            <a:pPr marL="0" indent="0" eaLnBrk="1" hangingPunct="1"/>
            <a:r>
              <a:rPr lang="en-US" altLang="zh-CN" dirty="0"/>
              <a:t>  </a:t>
            </a:r>
            <a:r>
              <a:rPr lang="zh-CN" altLang="en-US" dirty="0">
                <a:latin typeface="Times New Roman" panose="02020603050405020304" pitchFamily="18" charset="0"/>
              </a:rPr>
              <a:t>估价函数的任务就是估计待搜索结点的“有希望”程度，并依次给它们排定次序（在</a:t>
            </a:r>
            <a:r>
              <a:rPr lang="en-US" altLang="zh-CN" dirty="0">
                <a:latin typeface="Times New Roman" panose="02020603050405020304" pitchFamily="18" charset="0"/>
              </a:rPr>
              <a:t>open</a:t>
            </a:r>
            <a:r>
              <a:rPr lang="zh-CN" altLang="en-US" dirty="0">
                <a:latin typeface="Times New Roman" panose="02020603050405020304" pitchFamily="18" charset="0"/>
              </a:rPr>
              <a:t>表中）。</a:t>
            </a:r>
            <a:endParaRPr lang="zh-CN" altLang="en-US" dirty="0">
              <a:latin typeface="Times New Roman" panose="02020603050405020304" pitchFamily="18" charset="0"/>
            </a:endParaRPr>
          </a:p>
          <a:p>
            <a:pPr marL="0" indent="0" eaLnBrk="1" hangingPunct="1"/>
            <a:endParaRPr lang="en-US" altLang="zh-CN" dirty="0">
              <a:latin typeface="Times New Roman" panose="02020603050405020304" pitchFamily="18" charset="0"/>
            </a:endParaRPr>
          </a:p>
        </p:txBody>
      </p:sp>
      <p:sp>
        <p:nvSpPr>
          <p:cNvPr id="124932" name="Rectangle 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24933"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24934"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24935" name="Group 21"/>
          <p:cNvGrpSpPr/>
          <p:nvPr/>
        </p:nvGrpSpPr>
        <p:grpSpPr>
          <a:xfrm>
            <a:off x="304800" y="2082800"/>
            <a:ext cx="8458200" cy="1884363"/>
            <a:chOff x="192" y="1312"/>
            <a:chExt cx="5328" cy="1187"/>
          </a:xfrm>
        </p:grpSpPr>
        <p:sp>
          <p:nvSpPr>
            <p:cNvPr id="124936" name="Text Box 20"/>
            <p:cNvSpPr txBox="1"/>
            <p:nvPr/>
          </p:nvSpPr>
          <p:spPr>
            <a:xfrm>
              <a:off x="192" y="1312"/>
              <a:ext cx="5328" cy="704"/>
            </a:xfrm>
            <a:prstGeom prst="rect">
              <a:avLst/>
            </a:prstGeom>
            <a:noFill/>
            <a:ln w="9525">
              <a:noFill/>
            </a:ln>
          </p:spPr>
          <p:txBody>
            <a:bodyPr anchor="t" anchorCtr="0">
              <a:spAutoFit/>
            </a:bodyPr>
            <a:p>
              <a:pPr>
                <a:lnSpc>
                  <a:spcPct val="120000"/>
                </a:lnSpc>
                <a:spcBef>
                  <a:spcPct val="40000"/>
                </a:spcBef>
                <a:buClr>
                  <a:schemeClr val="accent2"/>
                </a:buClr>
                <a:buFont typeface="Wingdings" panose="05000000000000000000" pitchFamily="2" charset="2"/>
                <a:buBlip>
                  <a:blip r:embed="rId1"/>
                </a:buBlip>
              </a:pPr>
              <a:r>
                <a:rPr lang="en-US" altLang="zh-CN" sz="2800" dirty="0">
                  <a:latin typeface="Arial" panose="020B0604020202020204" pitchFamily="34" charset="0"/>
                  <a:ea typeface="宋体" panose="02010600030101010101" pitchFamily="2" charset="-122"/>
                </a:rPr>
                <a:t>  </a:t>
              </a:r>
              <a:r>
                <a:rPr lang="zh-CN" altLang="en-US" sz="2800" dirty="0">
                  <a:latin typeface="Arial" panose="020B0604020202020204" pitchFamily="34" charset="0"/>
                  <a:ea typeface="宋体" panose="02010600030101010101" pitchFamily="2" charset="-122"/>
                </a:rPr>
                <a:t>估价函数         ：从初始结点经过    结点到达目的 结点的路径的最小代价估计值，其一般形式是</a:t>
              </a:r>
              <a:endParaRPr lang="zh-CN" altLang="en-US" sz="2800" dirty="0">
                <a:latin typeface="Arial" panose="020B0604020202020204" pitchFamily="34" charset="0"/>
                <a:ea typeface="宋体" panose="02010600030101010101" pitchFamily="2" charset="-122"/>
              </a:endParaRPr>
            </a:p>
          </p:txBody>
        </p:sp>
        <p:graphicFrame>
          <p:nvGraphicFramePr>
            <p:cNvPr id="124937" name="Object 4"/>
            <p:cNvGraphicFramePr/>
            <p:nvPr/>
          </p:nvGraphicFramePr>
          <p:xfrm>
            <a:off x="1421" y="1392"/>
            <a:ext cx="499" cy="291"/>
          </p:xfrm>
          <a:graphic>
            <a:graphicData uri="http://schemas.openxmlformats.org/presentationml/2006/ole">
              <mc:AlternateContent xmlns:mc="http://schemas.openxmlformats.org/markup-compatibility/2006">
                <mc:Choice xmlns:v="urn:schemas-microsoft-com:vml" Requires="v">
                  <p:oleObj spid="_x0000_s3092" name="" r:id="rId2" imgW="342900" imgH="203200" progId="Equation.3">
                    <p:embed/>
                  </p:oleObj>
                </mc:Choice>
                <mc:Fallback>
                  <p:oleObj name="" r:id="rId2" imgW="342900" imgH="203200" progId="Equation.3">
                    <p:embed/>
                    <p:pic>
                      <p:nvPicPr>
                        <p:cNvPr id="0" name="图片 3091"/>
                        <p:cNvPicPr/>
                        <p:nvPr/>
                      </p:nvPicPr>
                      <p:blipFill>
                        <a:blip r:embed="rId3"/>
                        <a:stretch>
                          <a:fillRect/>
                        </a:stretch>
                      </p:blipFill>
                      <p:spPr>
                        <a:xfrm>
                          <a:off x="1421" y="1392"/>
                          <a:ext cx="499" cy="291"/>
                        </a:xfrm>
                        <a:prstGeom prst="rect">
                          <a:avLst/>
                        </a:prstGeom>
                        <a:noFill/>
                        <a:ln w="38100">
                          <a:noFill/>
                          <a:miter/>
                        </a:ln>
                      </p:spPr>
                    </p:pic>
                  </p:oleObj>
                </mc:Fallback>
              </mc:AlternateContent>
            </a:graphicData>
          </a:graphic>
        </p:graphicFrame>
        <p:graphicFrame>
          <p:nvGraphicFramePr>
            <p:cNvPr id="124938" name="Object 6"/>
            <p:cNvGraphicFramePr/>
            <p:nvPr/>
          </p:nvGraphicFramePr>
          <p:xfrm>
            <a:off x="3835" y="1405"/>
            <a:ext cx="197" cy="227"/>
          </p:xfrm>
          <a:graphic>
            <a:graphicData uri="http://schemas.openxmlformats.org/presentationml/2006/ole">
              <mc:AlternateContent xmlns:mc="http://schemas.openxmlformats.org/markup-compatibility/2006">
                <mc:Choice xmlns:v="urn:schemas-microsoft-com:vml" Requires="v">
                  <p:oleObj spid="_x0000_s3094" name="" r:id="rId4" imgW="127000" imgH="139700" progId="Equation.3">
                    <p:embed/>
                  </p:oleObj>
                </mc:Choice>
                <mc:Fallback>
                  <p:oleObj name="" r:id="rId4" imgW="127000" imgH="139700" progId="Equation.3">
                    <p:embed/>
                    <p:pic>
                      <p:nvPicPr>
                        <p:cNvPr id="0" name="图片 3093"/>
                        <p:cNvPicPr/>
                        <p:nvPr/>
                      </p:nvPicPr>
                      <p:blipFill>
                        <a:blip r:embed="rId5"/>
                        <a:stretch>
                          <a:fillRect/>
                        </a:stretch>
                      </p:blipFill>
                      <p:spPr>
                        <a:xfrm>
                          <a:off x="3835" y="1405"/>
                          <a:ext cx="197" cy="227"/>
                        </a:xfrm>
                        <a:prstGeom prst="rect">
                          <a:avLst/>
                        </a:prstGeom>
                        <a:noFill/>
                        <a:ln w="38100">
                          <a:noFill/>
                          <a:miter/>
                        </a:ln>
                      </p:spPr>
                    </p:pic>
                  </p:oleObj>
                </mc:Fallback>
              </mc:AlternateContent>
            </a:graphicData>
          </a:graphic>
        </p:graphicFrame>
        <p:graphicFrame>
          <p:nvGraphicFramePr>
            <p:cNvPr id="124939" name="Object 8"/>
            <p:cNvGraphicFramePr/>
            <p:nvPr/>
          </p:nvGraphicFramePr>
          <p:xfrm>
            <a:off x="1872" y="2160"/>
            <a:ext cx="2016" cy="339"/>
          </p:xfrm>
          <a:graphic>
            <a:graphicData uri="http://schemas.openxmlformats.org/presentationml/2006/ole">
              <mc:AlternateContent xmlns:mc="http://schemas.openxmlformats.org/markup-compatibility/2006">
                <mc:Choice xmlns:v="urn:schemas-microsoft-com:vml" Requires="v">
                  <p:oleObj spid="_x0000_s3093" name="" r:id="rId6" imgW="1193800" imgH="203200" progId="Equation.3">
                    <p:embed/>
                  </p:oleObj>
                </mc:Choice>
                <mc:Fallback>
                  <p:oleObj name="" r:id="rId6" imgW="1193800" imgH="203200" progId="Equation.3">
                    <p:embed/>
                    <p:pic>
                      <p:nvPicPr>
                        <p:cNvPr id="0" name="图片 3092"/>
                        <p:cNvPicPr/>
                        <p:nvPr/>
                      </p:nvPicPr>
                      <p:blipFill>
                        <a:blip r:embed="rId7"/>
                        <a:stretch>
                          <a:fillRect/>
                        </a:stretch>
                      </p:blipFill>
                      <p:spPr>
                        <a:xfrm>
                          <a:off x="1872" y="2160"/>
                          <a:ext cx="2016" cy="339"/>
                        </a:xfrm>
                        <a:prstGeom prst="rect">
                          <a:avLst/>
                        </a:prstGeom>
                        <a:noFill/>
                        <a:ln w="38100">
                          <a:noFill/>
                          <a:miter/>
                        </a:ln>
                      </p:spPr>
                    </p:pic>
                  </p:oleObj>
                </mc:Fallback>
              </mc:AlternateContent>
            </a:graphicData>
          </a:graphic>
        </p:graphicFrame>
      </p:grpSp>
      <p:sp>
        <p:nvSpPr>
          <p:cNvPr id="124940"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24941" name="Rectangle 15"/>
          <p:cNvSpPr/>
          <p:nvPr/>
        </p:nvSpPr>
        <p:spPr>
          <a:xfrm>
            <a:off x="0" y="33575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24942" name="Rectangle 17"/>
          <p:cNvSpPr/>
          <p:nvPr/>
        </p:nvSpPr>
        <p:spPr>
          <a:xfrm>
            <a:off x="0" y="3357563"/>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24943"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24944" name="Text Box 22"/>
          <p:cNvSpPr txBox="1"/>
          <p:nvPr/>
        </p:nvSpPr>
        <p:spPr>
          <a:xfrm>
            <a:off x="304800" y="4419600"/>
            <a:ext cx="8610600" cy="2014538"/>
          </a:xfrm>
          <a:prstGeom prst="rect">
            <a:avLst/>
          </a:prstGeom>
          <a:noFill/>
          <a:ln w="9525">
            <a:noFill/>
          </a:ln>
        </p:spPr>
        <p:txBody>
          <a:bodyPr anchor="t" anchorCtr="0">
            <a:spAutoFit/>
          </a:bodyPr>
          <a:p>
            <a:pPr algn="just">
              <a:spcBef>
                <a:spcPct val="50000"/>
              </a:spcBef>
              <a:buBlip>
                <a:blip r:embed="rId1"/>
              </a:buBlip>
            </a:pP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一般地，在    中，   的比重越大，越倾向于宽度优先搜索方式，而    的比重越大，表示启发性能越强。</a:t>
            </a:r>
            <a:endParaRPr lang="zh-CN" altLang="en-US" sz="2800" dirty="0">
              <a:latin typeface="Times New Roman" panose="02020603050405020304" pitchFamily="18" charset="0"/>
              <a:ea typeface="宋体" panose="02010600030101010101" pitchFamily="2" charset="-122"/>
            </a:endParaRPr>
          </a:p>
          <a:p>
            <a:pPr>
              <a:spcBef>
                <a:spcPct val="50000"/>
              </a:spcBef>
              <a:buBlip>
                <a:blip r:embed="rId1"/>
              </a:buBlip>
            </a:pPr>
            <a:endParaRPr lang="en-US" altLang="zh-CN" sz="2800" dirty="0">
              <a:latin typeface="Arial" panose="020B0604020202020204" pitchFamily="34" charset="0"/>
              <a:ea typeface="宋体" panose="02010600030101010101" pitchFamily="2" charset="-122"/>
            </a:endParaRPr>
          </a:p>
        </p:txBody>
      </p:sp>
      <p:grpSp>
        <p:nvGrpSpPr>
          <p:cNvPr id="124945" name="Group 27"/>
          <p:cNvGrpSpPr/>
          <p:nvPr/>
        </p:nvGrpSpPr>
        <p:grpSpPr>
          <a:xfrm>
            <a:off x="2527300" y="4419600"/>
            <a:ext cx="2058988" cy="954088"/>
            <a:chOff x="1655" y="2816"/>
            <a:chExt cx="1297" cy="601"/>
          </a:xfrm>
        </p:grpSpPr>
        <p:graphicFrame>
          <p:nvGraphicFramePr>
            <p:cNvPr id="124946" name="Object 23"/>
            <p:cNvGraphicFramePr/>
            <p:nvPr/>
          </p:nvGraphicFramePr>
          <p:xfrm>
            <a:off x="1655" y="2816"/>
            <a:ext cx="480" cy="297"/>
          </p:xfrm>
          <a:graphic>
            <a:graphicData uri="http://schemas.openxmlformats.org/presentationml/2006/ole">
              <mc:AlternateContent xmlns:mc="http://schemas.openxmlformats.org/markup-compatibility/2006">
                <mc:Choice xmlns:v="urn:schemas-microsoft-com:vml" Requires="v">
                  <p:oleObj spid="_x0000_s3095" name="" r:id="rId8" imgW="266065" imgH="165100" progId="Equation.DSMT4">
                    <p:embed/>
                  </p:oleObj>
                </mc:Choice>
                <mc:Fallback>
                  <p:oleObj name="" r:id="rId8" imgW="266065" imgH="165100" progId="Equation.DSMT4">
                    <p:embed/>
                    <p:pic>
                      <p:nvPicPr>
                        <p:cNvPr id="0" name="图片 3094"/>
                        <p:cNvPicPr/>
                        <p:nvPr/>
                      </p:nvPicPr>
                      <p:blipFill>
                        <a:blip r:embed="rId9"/>
                        <a:stretch>
                          <a:fillRect/>
                        </a:stretch>
                      </p:blipFill>
                      <p:spPr>
                        <a:xfrm>
                          <a:off x="1655" y="2816"/>
                          <a:ext cx="480" cy="297"/>
                        </a:xfrm>
                        <a:prstGeom prst="rect">
                          <a:avLst/>
                        </a:prstGeom>
                        <a:noFill/>
                        <a:ln w="38100">
                          <a:noFill/>
                          <a:miter/>
                        </a:ln>
                      </p:spPr>
                    </p:pic>
                  </p:oleObj>
                </mc:Fallback>
              </mc:AlternateContent>
            </a:graphicData>
          </a:graphic>
        </p:graphicFrame>
        <p:graphicFrame>
          <p:nvGraphicFramePr>
            <p:cNvPr id="124947" name="Object 24"/>
            <p:cNvGraphicFramePr/>
            <p:nvPr/>
          </p:nvGraphicFramePr>
          <p:xfrm>
            <a:off x="2472" y="2816"/>
            <a:ext cx="480" cy="297"/>
          </p:xfrm>
          <a:graphic>
            <a:graphicData uri="http://schemas.openxmlformats.org/presentationml/2006/ole">
              <mc:AlternateContent xmlns:mc="http://schemas.openxmlformats.org/markup-compatibility/2006">
                <mc:Choice xmlns:v="urn:schemas-microsoft-com:vml" Requires="v">
                  <p:oleObj spid="_x0000_s3096" name="" r:id="rId10" imgW="266065" imgH="165100" progId="Equation.DSMT4">
                    <p:embed/>
                  </p:oleObj>
                </mc:Choice>
                <mc:Fallback>
                  <p:oleObj name="" r:id="rId10" imgW="266065" imgH="165100" progId="Equation.DSMT4">
                    <p:embed/>
                    <p:pic>
                      <p:nvPicPr>
                        <p:cNvPr id="0" name="图片 3095"/>
                        <p:cNvPicPr/>
                        <p:nvPr/>
                      </p:nvPicPr>
                      <p:blipFill>
                        <a:blip r:embed="rId11"/>
                        <a:stretch>
                          <a:fillRect/>
                        </a:stretch>
                      </p:blipFill>
                      <p:spPr>
                        <a:xfrm>
                          <a:off x="2472" y="2816"/>
                          <a:ext cx="480" cy="297"/>
                        </a:xfrm>
                        <a:prstGeom prst="rect">
                          <a:avLst/>
                        </a:prstGeom>
                        <a:noFill/>
                        <a:ln w="38100">
                          <a:noFill/>
                          <a:miter/>
                        </a:ln>
                      </p:spPr>
                    </p:pic>
                  </p:oleObj>
                </mc:Fallback>
              </mc:AlternateContent>
            </a:graphicData>
          </a:graphic>
        </p:graphicFrame>
        <p:graphicFrame>
          <p:nvGraphicFramePr>
            <p:cNvPr id="124948" name="Object 25"/>
            <p:cNvGraphicFramePr/>
            <p:nvPr/>
          </p:nvGraphicFramePr>
          <p:xfrm>
            <a:off x="2201" y="3120"/>
            <a:ext cx="457" cy="297"/>
          </p:xfrm>
          <a:graphic>
            <a:graphicData uri="http://schemas.openxmlformats.org/presentationml/2006/ole">
              <mc:AlternateContent xmlns:mc="http://schemas.openxmlformats.org/markup-compatibility/2006">
                <mc:Choice xmlns:v="urn:schemas-microsoft-com:vml" Requires="v">
                  <p:oleObj spid="_x0000_s3097" name="" r:id="rId12" imgW="253365" imgH="165100" progId="Equation.DSMT4">
                    <p:embed/>
                  </p:oleObj>
                </mc:Choice>
                <mc:Fallback>
                  <p:oleObj name="" r:id="rId12" imgW="253365" imgH="165100" progId="Equation.DSMT4">
                    <p:embed/>
                    <p:pic>
                      <p:nvPicPr>
                        <p:cNvPr id="0" name="图片 3096"/>
                        <p:cNvPicPr/>
                        <p:nvPr/>
                      </p:nvPicPr>
                      <p:blipFill>
                        <a:blip r:embed="rId13"/>
                        <a:stretch>
                          <a:fillRect/>
                        </a:stretch>
                      </p:blipFill>
                      <p:spPr>
                        <a:xfrm>
                          <a:off x="2201" y="3120"/>
                          <a:ext cx="457" cy="297"/>
                        </a:xfrm>
                        <a:prstGeom prst="rect">
                          <a:avLst/>
                        </a:prstGeom>
                        <a:noFill/>
                        <a:ln w="38100">
                          <a:noFill/>
                          <a:miter/>
                        </a:ln>
                      </p:spPr>
                    </p:pic>
                  </p:oleObj>
                </mc:Fallback>
              </mc:AlternateContent>
            </a:graphicData>
          </a:graphic>
        </p:graphicFrame>
      </p:grpSp>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08547" name="Rectangle 3"/>
          <p:cNvSpPr>
            <a:spLocks noGrp="1"/>
          </p:cNvSpPr>
          <p:nvPr>
            <p:ph idx="1"/>
          </p:nvPr>
        </p:nvSpPr>
        <p:spPr>
          <a:xfrm>
            <a:off x="250825" y="908050"/>
            <a:ext cx="8642350" cy="5616575"/>
          </a:xfrm>
        </p:spPr>
        <p:txBody>
          <a:bodyPr vert="horz" wrap="square" lIns="91440" tIns="45720" rIns="91440" bIns="45720" anchor="t" anchorCtr="0"/>
          <a:p>
            <a:pPr marL="0" indent="0" algn="just" eaLnBrk="1" hangingPunct="1"/>
            <a:r>
              <a:rPr lang="en-US" altLang="zh-CN" b="1" dirty="0">
                <a:latin typeface="Times New Roman" panose="02020603050405020304" pitchFamily="18" charset="0"/>
              </a:rPr>
              <a:t> </a:t>
            </a:r>
            <a:r>
              <a:rPr lang="zh-CN" altLang="en-US" b="1" dirty="0">
                <a:latin typeface="Times New Roman" panose="02020603050405020304" pitchFamily="18" charset="0"/>
              </a:rPr>
              <a:t>例</a:t>
            </a:r>
            <a:r>
              <a:rPr lang="en-US" altLang="zh-CN" b="1" dirty="0">
                <a:latin typeface="Times New Roman" panose="02020603050405020304" pitchFamily="18" charset="0"/>
              </a:rPr>
              <a:t>5.7  </a:t>
            </a:r>
            <a:r>
              <a:rPr lang="zh-CN" altLang="en-US" b="1" dirty="0">
                <a:latin typeface="Times New Roman" panose="02020603050405020304" pitchFamily="18" charset="0"/>
              </a:rPr>
              <a:t>八数码的估价函数</a:t>
            </a:r>
            <a:r>
              <a:rPr lang="zh-CN" altLang="en-US" dirty="0">
                <a:latin typeface="Times New Roman" panose="02020603050405020304" pitchFamily="18" charset="0"/>
              </a:rPr>
              <a:t>设计方法有多种，并且不同的估价函数对求解八数码问题有不同的影响。</a:t>
            </a:r>
            <a:endParaRPr lang="zh-CN" altLang="en-US" dirty="0">
              <a:latin typeface="Times New Roman" panose="02020603050405020304" pitchFamily="18" charset="0"/>
            </a:endParaRPr>
          </a:p>
          <a:p>
            <a:pPr marL="0" indent="0" algn="just" eaLnBrk="1" hangingPunct="1">
              <a:buClr>
                <a:srgbClr val="0000FF"/>
              </a:buClr>
              <a:buFont typeface="Wingdings" panose="05000000000000000000" pitchFamily="2" charset="2"/>
              <a:buChar char="Ø"/>
            </a:pPr>
            <a:r>
              <a:rPr lang="zh-CN" altLang="en-US" sz="2600" dirty="0">
                <a:latin typeface="Times New Roman" panose="02020603050405020304" pitchFamily="18" charset="0"/>
              </a:rPr>
              <a:t> 最简单的估价函数：取一格局与目的格局相比，其位置不符的将牌数目。</a:t>
            </a:r>
            <a:endParaRPr lang="zh-CN" altLang="en-US" sz="2600" dirty="0">
              <a:latin typeface="Times New Roman" panose="02020603050405020304" pitchFamily="18" charset="0"/>
            </a:endParaRPr>
          </a:p>
          <a:p>
            <a:pPr marL="0" indent="0" algn="just" eaLnBrk="1" hangingPunct="1">
              <a:buClr>
                <a:srgbClr val="0000FF"/>
              </a:buClr>
              <a:buFont typeface="Wingdings" panose="05000000000000000000" pitchFamily="2" charset="2"/>
              <a:buChar char="Ø"/>
            </a:pPr>
            <a:r>
              <a:rPr lang="zh-CN" altLang="en-US" sz="2600" dirty="0">
                <a:latin typeface="Times New Roman" panose="02020603050405020304" pitchFamily="18" charset="0"/>
              </a:rPr>
              <a:t> 较好的估价函数：各将牌移到目的位置所需移动的距离的总和。</a:t>
            </a:r>
            <a:endParaRPr lang="zh-CN" altLang="en-US" sz="2600" dirty="0">
              <a:latin typeface="Times New Roman" panose="02020603050405020304" pitchFamily="18" charset="0"/>
            </a:endParaRPr>
          </a:p>
          <a:p>
            <a:pPr marL="0" indent="0" algn="just" eaLnBrk="1" hangingPunct="1">
              <a:buClr>
                <a:srgbClr val="0000FF"/>
              </a:buClr>
              <a:buFont typeface="Wingdings" panose="05000000000000000000" pitchFamily="2" charset="2"/>
              <a:buChar char="Ø"/>
            </a:pPr>
            <a:r>
              <a:rPr lang="zh-CN" altLang="en-US" sz="2600" dirty="0">
                <a:latin typeface="Times New Roman" panose="02020603050405020304" pitchFamily="18" charset="0"/>
              </a:rPr>
              <a:t> 第三种估价函数：对每一对逆转将牌乘以一个倍数。</a:t>
            </a:r>
            <a:endParaRPr lang="zh-CN" altLang="en-US" sz="2600" dirty="0">
              <a:latin typeface="Times New Roman" panose="02020603050405020304" pitchFamily="18" charset="0"/>
            </a:endParaRPr>
          </a:p>
          <a:p>
            <a:pPr marL="0" indent="0" algn="just" eaLnBrk="1" hangingPunct="1">
              <a:buClr>
                <a:srgbClr val="0000FF"/>
              </a:buClr>
              <a:buFont typeface="Wingdings" panose="05000000000000000000" pitchFamily="2" charset="2"/>
              <a:buChar char="Ø"/>
            </a:pPr>
            <a:r>
              <a:rPr lang="zh-CN" altLang="en-US" sz="2600" dirty="0">
                <a:latin typeface="Times New Roman" panose="02020603050405020304" pitchFamily="18" charset="0"/>
              </a:rPr>
              <a:t> 第四种估价函数：克服了仅计算将牌逆转数目策略的局限，将位置不符将牌数目的总和与</a:t>
            </a:r>
            <a:r>
              <a:rPr lang="en-US" altLang="zh-CN" sz="2600" dirty="0">
                <a:latin typeface="Times New Roman" panose="02020603050405020304" pitchFamily="18" charset="0"/>
              </a:rPr>
              <a:t>3</a:t>
            </a:r>
            <a:r>
              <a:rPr lang="zh-CN" altLang="en-US" sz="2600" dirty="0">
                <a:latin typeface="Times New Roman" panose="02020603050405020304" pitchFamily="18" charset="0"/>
              </a:rPr>
              <a:t>倍将牌逆转数目相加。</a:t>
            </a:r>
            <a:r>
              <a:rPr lang="zh-CN" altLang="en-US" sz="2600" dirty="0">
                <a:latin typeface="宋体" panose="02010600030101010101" pitchFamily="2" charset="-122"/>
              </a:rPr>
              <a:t> </a:t>
            </a:r>
            <a:endParaRPr lang="zh-CN" altLang="en-US" sz="2600" dirty="0">
              <a:latin typeface="Times New Roman" panose="02020603050405020304" pitchFamily="18" charset="0"/>
            </a:endParaRPr>
          </a:p>
          <a:p>
            <a:pPr marL="0" indent="0" eaLnBrk="1" hangingPunct="1">
              <a:buFont typeface="Wingdings" panose="05000000000000000000" pitchFamily="2" charset="2"/>
              <a:buChar char="•"/>
            </a:pPr>
            <a:endParaRPr lang="en-US" altLang="zh-CN" sz="2600" dirty="0"/>
          </a:p>
        </p:txBody>
      </p:sp>
      <p:sp>
        <p:nvSpPr>
          <p:cNvPr id="125955"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5.4.2  </a:t>
            </a:r>
            <a:r>
              <a:rPr lang="zh-CN" altLang="en-US" sz="3600" b="0" dirty="0">
                <a:latin typeface="Times New Roman" panose="02020603050405020304" pitchFamily="18" charset="0"/>
                <a:ea typeface="黑体" panose="02010609060101010101" pitchFamily="2" charset="-122"/>
              </a:rPr>
              <a:t>启发信息和估价函数</a:t>
            </a:r>
            <a:endParaRPr lang="zh-CN" altLang="en-US" sz="3600" b="0" dirty="0">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8547">
                                            <p:txEl>
                                              <p:charRg st="0" end="48"/>
                                            </p:txEl>
                                          </p:spTgt>
                                        </p:tgtEl>
                                        <p:attrNameLst>
                                          <p:attrName>style.visibility</p:attrName>
                                        </p:attrNameLst>
                                      </p:cBhvr>
                                      <p:to>
                                        <p:strVal val="visible"/>
                                      </p:to>
                                    </p:set>
                                    <p:animEffect transition="in" filter="dissolve">
                                      <p:cBhvr>
                                        <p:cTn id="7" dur="500"/>
                                        <p:tgtEl>
                                          <p:spTgt spid="108547">
                                            <p:txEl>
                                              <p:charRg st="0" end="4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8547">
                                            <p:txEl>
                                              <p:charRg st="48" end="82"/>
                                            </p:txEl>
                                          </p:spTgt>
                                        </p:tgtEl>
                                        <p:attrNameLst>
                                          <p:attrName>style.visibility</p:attrName>
                                        </p:attrNameLst>
                                      </p:cBhvr>
                                      <p:to>
                                        <p:strVal val="visible"/>
                                      </p:to>
                                    </p:set>
                                    <p:animEffect transition="in" filter="dissolve">
                                      <p:cBhvr>
                                        <p:cTn id="12" dur="500"/>
                                        <p:tgtEl>
                                          <p:spTgt spid="108547">
                                            <p:txEl>
                                              <p:charRg st="48" end="82"/>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8547">
                                            <p:txEl>
                                              <p:charRg st="82" end="112"/>
                                            </p:txEl>
                                          </p:spTgt>
                                        </p:tgtEl>
                                        <p:attrNameLst>
                                          <p:attrName>style.visibility</p:attrName>
                                        </p:attrNameLst>
                                      </p:cBhvr>
                                      <p:to>
                                        <p:strVal val="visible"/>
                                      </p:to>
                                    </p:set>
                                    <p:animEffect transition="in" filter="dissolve">
                                      <p:cBhvr>
                                        <p:cTn id="16" dur="500"/>
                                        <p:tgtEl>
                                          <p:spTgt spid="108547">
                                            <p:txEl>
                                              <p:charRg st="82" end="112"/>
                                            </p:txEl>
                                          </p:spTgt>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08547">
                                            <p:txEl>
                                              <p:charRg st="112" end="137"/>
                                            </p:txEl>
                                          </p:spTgt>
                                        </p:tgtEl>
                                        <p:attrNameLst>
                                          <p:attrName>style.visibility</p:attrName>
                                        </p:attrNameLst>
                                      </p:cBhvr>
                                      <p:to>
                                        <p:strVal val="visible"/>
                                      </p:to>
                                    </p:set>
                                    <p:animEffect transition="in" filter="dissolve">
                                      <p:cBhvr>
                                        <p:cTn id="20" dur="500"/>
                                        <p:tgtEl>
                                          <p:spTgt spid="108547">
                                            <p:txEl>
                                              <p:charRg st="112" end="137"/>
                                            </p:txEl>
                                          </p:spTgt>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108547">
                                            <p:txEl>
                                              <p:charRg st="137" end="190"/>
                                            </p:txEl>
                                          </p:spTgt>
                                        </p:tgtEl>
                                        <p:attrNameLst>
                                          <p:attrName>style.visibility</p:attrName>
                                        </p:attrNameLst>
                                      </p:cBhvr>
                                      <p:to>
                                        <p:strVal val="visible"/>
                                      </p:to>
                                    </p:set>
                                    <p:animEffect transition="in" filter="dissolve">
                                      <p:cBhvr>
                                        <p:cTn id="24" dur="500"/>
                                        <p:tgtEl>
                                          <p:spTgt spid="108547">
                                            <p:txEl>
                                              <p:charRg st="137" end="19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26978"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5.4.3  </a:t>
            </a:r>
            <a:r>
              <a:rPr lang="en-US" altLang="zh-CN" sz="3600" b="0" i="1" dirty="0">
                <a:latin typeface="Times New Roman" panose="02020603050405020304" pitchFamily="18" charset="0"/>
                <a:ea typeface="黑体" panose="02010609060101010101" pitchFamily="2" charset="-122"/>
              </a:rPr>
              <a:t>A</a:t>
            </a:r>
            <a:r>
              <a:rPr lang="zh-CN" altLang="en-US" sz="3600" b="0" dirty="0">
                <a:latin typeface="Times New Roman" panose="02020603050405020304" pitchFamily="18" charset="0"/>
                <a:ea typeface="黑体" panose="02010609060101010101" pitchFamily="2" charset="-122"/>
              </a:rPr>
              <a:t>搜索算法</a:t>
            </a:r>
            <a:endParaRPr lang="zh-CN" altLang="en-US" sz="3600" b="0" dirty="0">
              <a:latin typeface="Times New Roman" panose="02020603050405020304" pitchFamily="18" charset="0"/>
              <a:ea typeface="黑体" panose="02010609060101010101" pitchFamily="2" charset="-122"/>
            </a:endParaRPr>
          </a:p>
        </p:txBody>
      </p:sp>
      <p:sp>
        <p:nvSpPr>
          <p:cNvPr id="126979" name="Rectangle 3"/>
          <p:cNvSpPr>
            <a:spLocks noGrp="1"/>
          </p:cNvSpPr>
          <p:nvPr>
            <p:ph idx="1"/>
          </p:nvPr>
        </p:nvSpPr>
        <p:spPr/>
        <p:txBody>
          <a:bodyPr vert="horz" wrap="square" lIns="91440" tIns="45720" rIns="91440" bIns="45720" anchor="t" anchorCtr="0"/>
          <a:p>
            <a:pPr algn="just" eaLnBrk="1" hangingPunct="1"/>
            <a:r>
              <a:rPr lang="zh-CN" altLang="en-US" sz="2600" b="1" dirty="0"/>
              <a:t>启发式图搜索法的基本特点</a:t>
            </a:r>
            <a:r>
              <a:rPr lang="zh-CN" altLang="en-US" sz="2600" dirty="0"/>
              <a:t>：如何寻找并设计一个与问题有关的        及构出                          ，  然后以       的大小来排列待扩展状态的次序，每次选择      值最小者进行扩展。</a:t>
            </a:r>
            <a:endParaRPr lang="zh-CN" altLang="en-US" sz="2600" dirty="0"/>
          </a:p>
        </p:txBody>
      </p:sp>
      <p:sp>
        <p:nvSpPr>
          <p:cNvPr id="126980" name="Rectangle 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26981"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26982" name="Rectangle 11"/>
          <p:cNvSpPr/>
          <p:nvPr/>
        </p:nvSpPr>
        <p:spPr>
          <a:xfrm>
            <a:off x="0" y="332898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sp>
        <p:nvSpPr>
          <p:cNvPr id="126983" name="Rectangle 13"/>
          <p:cNvSpPr/>
          <p:nvPr/>
        </p:nvSpPr>
        <p:spPr>
          <a:xfrm>
            <a:off x="0" y="3328988"/>
            <a:ext cx="9144000" cy="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26984" name="Group 15"/>
          <p:cNvGrpSpPr/>
          <p:nvPr/>
        </p:nvGrpSpPr>
        <p:grpSpPr>
          <a:xfrm>
            <a:off x="2124075" y="1476375"/>
            <a:ext cx="6335713" cy="931863"/>
            <a:chOff x="1338" y="930"/>
            <a:chExt cx="3991" cy="587"/>
          </a:xfrm>
        </p:grpSpPr>
        <p:graphicFrame>
          <p:nvGraphicFramePr>
            <p:cNvPr id="126985" name="Object 4"/>
            <p:cNvGraphicFramePr/>
            <p:nvPr/>
          </p:nvGraphicFramePr>
          <p:xfrm>
            <a:off x="1338" y="930"/>
            <a:ext cx="499" cy="318"/>
          </p:xfrm>
          <a:graphic>
            <a:graphicData uri="http://schemas.openxmlformats.org/presentationml/2006/ole">
              <mc:AlternateContent xmlns:mc="http://schemas.openxmlformats.org/markup-compatibility/2006">
                <mc:Choice xmlns:v="urn:schemas-microsoft-com:vml" Requires="v">
                  <p:oleObj spid="_x0000_s3101" name="" r:id="rId1" imgW="317500" imgH="203200" progId="Equation.3">
                    <p:embed/>
                  </p:oleObj>
                </mc:Choice>
                <mc:Fallback>
                  <p:oleObj name="" r:id="rId1" imgW="317500" imgH="203200" progId="Equation.3">
                    <p:embed/>
                    <p:pic>
                      <p:nvPicPr>
                        <p:cNvPr id="0" name="图片 3100"/>
                        <p:cNvPicPr/>
                        <p:nvPr/>
                      </p:nvPicPr>
                      <p:blipFill>
                        <a:blip r:embed="rId2"/>
                        <a:stretch>
                          <a:fillRect/>
                        </a:stretch>
                      </p:blipFill>
                      <p:spPr>
                        <a:xfrm>
                          <a:off x="1338" y="930"/>
                          <a:ext cx="499" cy="318"/>
                        </a:xfrm>
                        <a:prstGeom prst="rect">
                          <a:avLst/>
                        </a:prstGeom>
                        <a:noFill/>
                        <a:ln w="38100">
                          <a:noFill/>
                          <a:miter/>
                        </a:ln>
                      </p:spPr>
                    </p:pic>
                  </p:oleObj>
                </mc:Fallback>
              </mc:AlternateContent>
            </a:graphicData>
          </a:graphic>
        </p:graphicFrame>
        <p:graphicFrame>
          <p:nvGraphicFramePr>
            <p:cNvPr id="126986" name="Object 6"/>
            <p:cNvGraphicFramePr/>
            <p:nvPr/>
          </p:nvGraphicFramePr>
          <p:xfrm>
            <a:off x="2381" y="935"/>
            <a:ext cx="1633" cy="281"/>
          </p:xfrm>
          <a:graphic>
            <a:graphicData uri="http://schemas.openxmlformats.org/presentationml/2006/ole">
              <mc:AlternateContent xmlns:mc="http://schemas.openxmlformats.org/markup-compatibility/2006">
                <mc:Choice xmlns:v="urn:schemas-microsoft-com:vml" Requires="v">
                  <p:oleObj spid="_x0000_s3099" name="" r:id="rId3" imgW="1167130" imgH="203200" progId="Equation.3">
                    <p:embed/>
                  </p:oleObj>
                </mc:Choice>
                <mc:Fallback>
                  <p:oleObj name="" r:id="rId3" imgW="1167130" imgH="203200" progId="Equation.3">
                    <p:embed/>
                    <p:pic>
                      <p:nvPicPr>
                        <p:cNvPr id="0" name="图片 3098"/>
                        <p:cNvPicPr/>
                        <p:nvPr/>
                      </p:nvPicPr>
                      <p:blipFill>
                        <a:blip r:embed="rId4"/>
                        <a:stretch>
                          <a:fillRect/>
                        </a:stretch>
                      </p:blipFill>
                      <p:spPr>
                        <a:xfrm>
                          <a:off x="2381" y="935"/>
                          <a:ext cx="1633" cy="281"/>
                        </a:xfrm>
                        <a:prstGeom prst="rect">
                          <a:avLst/>
                        </a:prstGeom>
                        <a:noFill/>
                        <a:ln w="38100">
                          <a:noFill/>
                          <a:miter/>
                        </a:ln>
                      </p:spPr>
                    </p:pic>
                  </p:oleObj>
                </mc:Fallback>
              </mc:AlternateContent>
            </a:graphicData>
          </a:graphic>
        </p:graphicFrame>
        <p:graphicFrame>
          <p:nvGraphicFramePr>
            <p:cNvPr id="126987" name="Object 10"/>
            <p:cNvGraphicFramePr/>
            <p:nvPr/>
          </p:nvGraphicFramePr>
          <p:xfrm>
            <a:off x="4241" y="1253"/>
            <a:ext cx="453" cy="264"/>
          </p:xfrm>
          <a:graphic>
            <a:graphicData uri="http://schemas.openxmlformats.org/presentationml/2006/ole">
              <mc:AlternateContent xmlns:mc="http://schemas.openxmlformats.org/markup-compatibility/2006">
                <mc:Choice xmlns:v="urn:schemas-microsoft-com:vml" Requires="v">
                  <p:oleObj spid="_x0000_s3098" name="" r:id="rId5" imgW="342900" imgH="203200" progId="Equation.3">
                    <p:embed/>
                  </p:oleObj>
                </mc:Choice>
                <mc:Fallback>
                  <p:oleObj name="" r:id="rId5" imgW="342900" imgH="203200" progId="Equation.3">
                    <p:embed/>
                    <p:pic>
                      <p:nvPicPr>
                        <p:cNvPr id="0" name="图片 3097"/>
                        <p:cNvPicPr/>
                        <p:nvPr/>
                      </p:nvPicPr>
                      <p:blipFill>
                        <a:blip r:embed="rId6"/>
                        <a:stretch>
                          <a:fillRect/>
                        </a:stretch>
                      </p:blipFill>
                      <p:spPr>
                        <a:xfrm>
                          <a:off x="4241" y="1253"/>
                          <a:ext cx="453" cy="264"/>
                        </a:xfrm>
                        <a:prstGeom prst="rect">
                          <a:avLst/>
                        </a:prstGeom>
                        <a:noFill/>
                        <a:ln w="38100">
                          <a:noFill/>
                          <a:miter/>
                        </a:ln>
                      </p:spPr>
                    </p:pic>
                  </p:oleObj>
                </mc:Fallback>
              </mc:AlternateContent>
            </a:graphicData>
          </a:graphic>
        </p:graphicFrame>
        <p:graphicFrame>
          <p:nvGraphicFramePr>
            <p:cNvPr id="126988" name="Object 12"/>
            <p:cNvGraphicFramePr/>
            <p:nvPr/>
          </p:nvGraphicFramePr>
          <p:xfrm>
            <a:off x="4876" y="935"/>
            <a:ext cx="453" cy="264"/>
          </p:xfrm>
          <a:graphic>
            <a:graphicData uri="http://schemas.openxmlformats.org/presentationml/2006/ole">
              <mc:AlternateContent xmlns:mc="http://schemas.openxmlformats.org/markup-compatibility/2006">
                <mc:Choice xmlns:v="urn:schemas-microsoft-com:vml" Requires="v">
                  <p:oleObj spid="_x0000_s3100" name="" r:id="rId7" imgW="342900" imgH="203200" progId="Equation.3">
                    <p:embed/>
                  </p:oleObj>
                </mc:Choice>
                <mc:Fallback>
                  <p:oleObj name="" r:id="rId7" imgW="342900" imgH="203200" progId="Equation.3">
                    <p:embed/>
                    <p:pic>
                      <p:nvPicPr>
                        <p:cNvPr id="0" name="图片 3099"/>
                        <p:cNvPicPr/>
                        <p:nvPr/>
                      </p:nvPicPr>
                      <p:blipFill>
                        <a:blip r:embed="rId6"/>
                        <a:stretch>
                          <a:fillRect/>
                        </a:stretch>
                      </p:blipFill>
                      <p:spPr>
                        <a:xfrm>
                          <a:off x="4876" y="935"/>
                          <a:ext cx="453" cy="264"/>
                        </a:xfrm>
                        <a:prstGeom prst="rect">
                          <a:avLst/>
                        </a:prstGeom>
                        <a:noFill/>
                        <a:ln w="38100">
                          <a:noFill/>
                          <a:miter/>
                        </a:ln>
                      </p:spPr>
                    </p:pic>
                  </p:oleObj>
                </mc:Fallback>
              </mc:AlternateContent>
            </a:graphicData>
          </a:graphic>
        </p:graphicFrame>
      </p:grpSp>
      <p:sp>
        <p:nvSpPr>
          <p:cNvPr id="31758" name="Text Box 14"/>
          <p:cNvSpPr txBox="1"/>
          <p:nvPr/>
        </p:nvSpPr>
        <p:spPr>
          <a:xfrm>
            <a:off x="457200" y="3276600"/>
            <a:ext cx="8305800" cy="2800350"/>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lgn="just">
              <a:lnSpc>
                <a:spcPct val="120000"/>
              </a:lnSpc>
              <a:spcBef>
                <a:spcPct val="40000"/>
              </a:spcBef>
              <a:buClr>
                <a:schemeClr val="accent2"/>
              </a:buClr>
              <a:buFont typeface="Wingdings" panose="05000000000000000000" pitchFamily="2" charset="2"/>
              <a:buBlip>
                <a:blip r:embed="rId8"/>
              </a:buBlip>
            </a:pPr>
            <a:r>
              <a:rPr lang="en-US" altLang="zh-CN" sz="2600" dirty="0">
                <a:latin typeface="Arial" panose="020B0604020202020204" pitchFamily="34" charset="0"/>
                <a:ea typeface="宋体" panose="02010600030101010101" pitchFamily="2" charset="-122"/>
              </a:rPr>
              <a:t>   </a:t>
            </a:r>
            <a:r>
              <a:rPr lang="en-US" altLang="zh-CN" sz="2600" dirty="0">
                <a:latin typeface="Times New Roman" panose="02020603050405020304" pitchFamily="18" charset="0"/>
                <a:ea typeface="宋体" panose="02010600030101010101" pitchFamily="2" charset="-122"/>
              </a:rPr>
              <a:t>open</a:t>
            </a:r>
            <a:r>
              <a:rPr lang="zh-CN" altLang="en-US" sz="2600" dirty="0">
                <a:latin typeface="Times New Roman" panose="02020603050405020304" pitchFamily="18" charset="0"/>
                <a:ea typeface="宋体" panose="02010600030101010101" pitchFamily="2" charset="-122"/>
              </a:rPr>
              <a:t>表：保留所有已生成而未扩展的状态。</a:t>
            </a:r>
            <a:endParaRPr lang="zh-CN" altLang="en-US" sz="2600" dirty="0">
              <a:latin typeface="Times New Roman" panose="02020603050405020304" pitchFamily="18"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buBlip>
                <a:blip r:embed="rId8"/>
              </a:buBlip>
            </a:pPr>
            <a:r>
              <a:rPr lang="zh-CN" altLang="en-US" sz="2600" dirty="0">
                <a:latin typeface="Times New Roman" panose="02020603050405020304" pitchFamily="18" charset="0"/>
                <a:ea typeface="宋体" panose="02010600030101010101" pitchFamily="2" charset="-122"/>
              </a:rPr>
              <a:t>   </a:t>
            </a:r>
            <a:r>
              <a:rPr lang="en-US" altLang="zh-CN" sz="2600" dirty="0">
                <a:latin typeface="Times New Roman" panose="02020603050405020304" pitchFamily="18" charset="0"/>
                <a:ea typeface="宋体" panose="02010600030101010101" pitchFamily="2" charset="-122"/>
              </a:rPr>
              <a:t>closed</a:t>
            </a:r>
            <a:r>
              <a:rPr lang="zh-CN" altLang="en-US" sz="2600" dirty="0">
                <a:latin typeface="Times New Roman" panose="02020603050405020304" pitchFamily="18" charset="0"/>
                <a:ea typeface="宋体" panose="02010600030101010101" pitchFamily="2" charset="-122"/>
              </a:rPr>
              <a:t>表：记录已扩展过的状态。</a:t>
            </a:r>
            <a:endParaRPr lang="zh-CN" altLang="en-US" sz="2600" dirty="0">
              <a:latin typeface="Times New Roman" panose="02020603050405020304" pitchFamily="18" charset="0"/>
              <a:ea typeface="宋体" panose="02010600030101010101" pitchFamily="2" charset="-122"/>
            </a:endParaRPr>
          </a:p>
          <a:p>
            <a:pPr algn="just">
              <a:lnSpc>
                <a:spcPct val="120000"/>
              </a:lnSpc>
              <a:spcBef>
                <a:spcPct val="40000"/>
              </a:spcBef>
              <a:buClr>
                <a:schemeClr val="accent2"/>
              </a:buClr>
              <a:buFont typeface="Wingdings" panose="05000000000000000000" pitchFamily="2" charset="2"/>
              <a:buBlip>
                <a:blip r:embed="rId8"/>
              </a:buBlip>
            </a:pPr>
            <a:r>
              <a:rPr lang="zh-CN" altLang="en-US" sz="2600" dirty="0">
                <a:latin typeface="Times New Roman" panose="02020603050405020304" pitchFamily="18" charset="0"/>
                <a:ea typeface="宋体" panose="02010600030101010101" pitchFamily="2" charset="-122"/>
              </a:rPr>
              <a:t>   进入</a:t>
            </a:r>
            <a:r>
              <a:rPr lang="en-US" altLang="zh-CN" sz="2600" dirty="0">
                <a:latin typeface="Times New Roman" panose="02020603050405020304" pitchFamily="18" charset="0"/>
                <a:ea typeface="宋体" panose="02010600030101010101" pitchFamily="2" charset="-122"/>
              </a:rPr>
              <a:t>open</a:t>
            </a:r>
            <a:r>
              <a:rPr lang="zh-CN" altLang="en-US" sz="2600" dirty="0">
                <a:latin typeface="Times New Roman" panose="02020603050405020304" pitchFamily="18" charset="0"/>
                <a:ea typeface="宋体" panose="02010600030101010101" pitchFamily="2" charset="-122"/>
              </a:rPr>
              <a:t>表的状态是根据其估值的大小插入到表中合适的位置，每次</a:t>
            </a:r>
            <a:r>
              <a:rPr lang="zh-CN" altLang="en-US" sz="2600" dirty="0">
                <a:latin typeface="Arial" panose="020B0604020202020204" pitchFamily="34" charset="0"/>
                <a:ea typeface="宋体" panose="02010600030101010101" pitchFamily="2" charset="-122"/>
              </a:rPr>
              <a:t>从表中优先取出启发估价函数值最小的状态加以扩展。</a:t>
            </a:r>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1758"/>
                                        </p:tgtEl>
                                        <p:attrNameLst>
                                          <p:attrName>style.visibility</p:attrName>
                                        </p:attrNameLst>
                                      </p:cBhvr>
                                      <p:to>
                                        <p:strVal val="visible"/>
                                      </p:to>
                                    </p:set>
                                    <p:animEffect transition="in" filter="barn(inHorizontal)">
                                      <p:cBhvr>
                                        <p:cTn id="7" dur="500"/>
                                        <p:tgtEl>
                                          <p:spTgt spid="31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3005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5.4.3  </a:t>
            </a:r>
            <a:r>
              <a:rPr lang="en-US" altLang="zh-CN" sz="3600" b="0" i="1" dirty="0">
                <a:latin typeface="Times New Roman" panose="02020603050405020304" pitchFamily="18" charset="0"/>
                <a:ea typeface="黑体" panose="02010609060101010101" pitchFamily="2" charset="-122"/>
              </a:rPr>
              <a:t>A</a:t>
            </a:r>
            <a:r>
              <a:rPr lang="zh-CN" altLang="en-US" sz="3600" b="0" dirty="0">
                <a:latin typeface="Times New Roman" panose="02020603050405020304" pitchFamily="18" charset="0"/>
                <a:ea typeface="黑体" panose="02010609060101010101" pitchFamily="2" charset="-122"/>
              </a:rPr>
              <a:t>搜索算法</a:t>
            </a:r>
            <a:endParaRPr lang="zh-CN" altLang="en-US" sz="3600" b="0" dirty="0">
              <a:latin typeface="Times New Roman" panose="02020603050405020304" pitchFamily="18" charset="0"/>
              <a:ea typeface="黑体" panose="02010609060101010101" pitchFamily="2" charset="-122"/>
            </a:endParaRPr>
          </a:p>
        </p:txBody>
      </p:sp>
      <p:sp>
        <p:nvSpPr>
          <p:cNvPr id="112643" name="Rectangle 3"/>
          <p:cNvSpPr>
            <a:spLocks noGrp="1"/>
          </p:cNvSpPr>
          <p:nvPr>
            <p:ph idx="1"/>
          </p:nvPr>
        </p:nvSpPr>
        <p:spPr>
          <a:xfrm>
            <a:off x="322263" y="1052513"/>
            <a:ext cx="8497887" cy="5400675"/>
          </a:xfrm>
        </p:spPr>
        <p:txBody>
          <a:bodyPr vert="horz" wrap="square" lIns="91440" tIns="45720" rIns="91440" bIns="45720" anchor="t" anchorCtr="0"/>
          <a:p>
            <a:pPr algn="just" eaLnBrk="1" hangingPunct="1">
              <a:lnSpc>
                <a:spcPct val="110000"/>
              </a:lnSpc>
            </a:pPr>
            <a:r>
              <a:rPr lang="zh-CN" altLang="en-US" sz="2400" b="1" dirty="0">
                <a:latin typeface="Times New Roman" panose="02020603050405020304" pitchFamily="18" charset="0"/>
              </a:rPr>
              <a:t>每次重复时，</a:t>
            </a:r>
            <a:r>
              <a:rPr lang="en-US" altLang="zh-CN" sz="2400" b="1" i="1" dirty="0">
                <a:latin typeface="Times New Roman" panose="02020603050405020304" pitchFamily="18" charset="0"/>
              </a:rPr>
              <a:t>A</a:t>
            </a:r>
            <a:r>
              <a:rPr lang="zh-CN" altLang="en-US" sz="2400" b="1" dirty="0">
                <a:latin typeface="Times New Roman" panose="02020603050405020304" pitchFamily="18" charset="0"/>
              </a:rPr>
              <a:t>搜索算法从</a:t>
            </a:r>
            <a:r>
              <a:rPr lang="en-US" altLang="zh-CN" sz="2400" b="1" dirty="0">
                <a:latin typeface="Times New Roman" panose="02020603050405020304" pitchFamily="18" charset="0"/>
              </a:rPr>
              <a:t>open</a:t>
            </a:r>
            <a:r>
              <a:rPr lang="zh-CN" altLang="en-US" sz="2400" b="1" dirty="0">
                <a:latin typeface="Times New Roman" panose="02020603050405020304" pitchFamily="18" charset="0"/>
              </a:rPr>
              <a:t>表中取出第一个状态，如果该状态满足目的条件，则算法返回到该状态的搜索路径。</a:t>
            </a:r>
            <a:endParaRPr lang="zh-CN" altLang="en-US" sz="2400" b="1" dirty="0">
              <a:latin typeface="Times New Roman" panose="02020603050405020304" pitchFamily="18" charset="0"/>
            </a:endParaRPr>
          </a:p>
          <a:p>
            <a:pPr algn="just" eaLnBrk="1" hangingPunct="1">
              <a:lnSpc>
                <a:spcPct val="110000"/>
              </a:lnSpc>
            </a:pPr>
            <a:r>
              <a:rPr lang="zh-CN" altLang="en-US" sz="2400" b="1" dirty="0">
                <a:latin typeface="Times New Roman" panose="02020603050405020304" pitchFamily="18" charset="0"/>
              </a:rPr>
              <a:t>如果</a:t>
            </a:r>
            <a:r>
              <a:rPr lang="en-US" altLang="zh-CN" sz="2400" b="1" dirty="0">
                <a:latin typeface="Times New Roman" panose="02020603050405020304" pitchFamily="18" charset="0"/>
              </a:rPr>
              <a:t>open</a:t>
            </a:r>
            <a:r>
              <a:rPr lang="zh-CN" altLang="en-US" sz="2400" b="1" dirty="0">
                <a:latin typeface="Times New Roman" panose="02020603050405020304" pitchFamily="18" charset="0"/>
              </a:rPr>
              <a:t>表的第一个状态不是目的状态，则算法利用与之相匹配的一系列操作算子进行相应的操作来产生它的子状态。如果</a:t>
            </a:r>
            <a:r>
              <a:rPr lang="zh-CN" altLang="en-US" sz="2400" b="1" u="sng" dirty="0">
                <a:latin typeface="Times New Roman" panose="02020603050405020304" pitchFamily="18" charset="0"/>
              </a:rPr>
              <a:t>某个子状态已在</a:t>
            </a:r>
            <a:r>
              <a:rPr lang="en-US" altLang="zh-CN" sz="2400" b="1" dirty="0">
                <a:latin typeface="Times New Roman" panose="02020603050405020304" pitchFamily="18" charset="0"/>
              </a:rPr>
              <a:t>open</a:t>
            </a:r>
            <a:r>
              <a:rPr lang="zh-CN" altLang="en-US" sz="2400" b="1" dirty="0">
                <a:latin typeface="Times New Roman" panose="02020603050405020304" pitchFamily="18" charset="0"/>
              </a:rPr>
              <a:t>表（或</a:t>
            </a:r>
            <a:r>
              <a:rPr lang="en-US" altLang="zh-CN" sz="2400" b="1" dirty="0">
                <a:latin typeface="Times New Roman" panose="02020603050405020304" pitchFamily="18" charset="0"/>
              </a:rPr>
              <a:t>closed</a:t>
            </a:r>
            <a:r>
              <a:rPr lang="zh-CN" altLang="en-US" sz="2400" b="1" dirty="0">
                <a:latin typeface="Times New Roman" panose="02020603050405020304" pitchFamily="18" charset="0"/>
              </a:rPr>
              <a:t>表）中出现过，即该状态再一次被发现时，则通过</a:t>
            </a:r>
            <a:r>
              <a:rPr lang="zh-CN" altLang="en-US" sz="2400" b="1" u="sng" dirty="0">
                <a:latin typeface="Times New Roman" panose="02020603050405020304" pitchFamily="18" charset="0"/>
              </a:rPr>
              <a:t>刷新它的祖先状态</a:t>
            </a:r>
            <a:r>
              <a:rPr lang="zh-CN" altLang="en-US" sz="2400" b="1" dirty="0">
                <a:latin typeface="Times New Roman" panose="02020603050405020304" pitchFamily="18" charset="0"/>
              </a:rPr>
              <a:t>的历史记录，使算法极有可能找到到达目的状态的</a:t>
            </a:r>
            <a:r>
              <a:rPr lang="zh-CN" altLang="en-US" sz="2400" b="1" u="sng" dirty="0">
                <a:latin typeface="Times New Roman" panose="02020603050405020304" pitchFamily="18" charset="0"/>
              </a:rPr>
              <a:t>更短的路径</a:t>
            </a:r>
            <a:endParaRPr lang="zh-CN" altLang="en-US" sz="2400" b="1" dirty="0">
              <a:latin typeface="Times New Roman" panose="02020603050405020304" pitchFamily="18" charset="0"/>
            </a:endParaRPr>
          </a:p>
          <a:p>
            <a:pPr algn="just" eaLnBrk="1" hangingPunct="1">
              <a:lnSpc>
                <a:spcPct val="110000"/>
              </a:lnSpc>
            </a:pPr>
            <a:r>
              <a:rPr lang="zh-CN" altLang="en-US" sz="2400" b="1" dirty="0">
                <a:latin typeface="Times New Roman" panose="02020603050405020304" pitchFamily="18" charset="0"/>
              </a:rPr>
              <a:t>接着，</a:t>
            </a:r>
            <a:r>
              <a:rPr lang="en-US" altLang="zh-CN" sz="2400" b="1" i="1" dirty="0">
                <a:latin typeface="Times New Roman" panose="02020603050405020304" pitchFamily="18" charset="0"/>
              </a:rPr>
              <a:t>A</a:t>
            </a:r>
            <a:r>
              <a:rPr lang="zh-CN" altLang="en-US" sz="2400" b="1" dirty="0">
                <a:latin typeface="Times New Roman" panose="02020603050405020304" pitchFamily="18" charset="0"/>
              </a:rPr>
              <a:t>搜索算法</a:t>
            </a:r>
            <a:r>
              <a:rPr lang="en-US" altLang="zh-CN" sz="2400" b="1" dirty="0">
                <a:latin typeface="Times New Roman" panose="02020603050405020304" pitchFamily="18" charset="0"/>
              </a:rPr>
              <a:t>open</a:t>
            </a:r>
            <a:r>
              <a:rPr lang="zh-CN" altLang="en-US" sz="2400" b="1" dirty="0">
                <a:latin typeface="Times New Roman" panose="02020603050405020304" pitchFamily="18" charset="0"/>
              </a:rPr>
              <a:t>表中每个状态的估价函数值，按照值的大小重新排序，将值最小的状态放在表头，使其第一个被扩展。</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12643">
                                            <p:txEl>
                                              <p:charRg st="0" end="54"/>
                                            </p:txEl>
                                          </p:spTgt>
                                        </p:tgtEl>
                                        <p:attrNameLst>
                                          <p:attrName>style.visibility</p:attrName>
                                        </p:attrNameLst>
                                      </p:cBhvr>
                                      <p:to>
                                        <p:strVal val="visible"/>
                                      </p:to>
                                    </p:set>
                                    <p:animEffect transition="in" filter="barn(inHorizontal)">
                                      <p:cBhvr>
                                        <p:cTn id="7" dur="500"/>
                                        <p:tgtEl>
                                          <p:spTgt spid="112643">
                                            <p:txEl>
                                              <p:charRg st="0" end="5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12643">
                                            <p:txEl>
                                              <p:charRg st="54" end="188"/>
                                            </p:txEl>
                                          </p:spTgt>
                                        </p:tgtEl>
                                        <p:attrNameLst>
                                          <p:attrName>style.visibility</p:attrName>
                                        </p:attrNameLst>
                                      </p:cBhvr>
                                      <p:to>
                                        <p:strVal val="visible"/>
                                      </p:to>
                                    </p:set>
                                    <p:animEffect transition="in" filter="barn(inHorizontal)">
                                      <p:cBhvr>
                                        <p:cTn id="12" dur="500"/>
                                        <p:tgtEl>
                                          <p:spTgt spid="112643">
                                            <p:txEl>
                                              <p:charRg st="54" end="18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12643">
                                            <p:txEl>
                                              <p:charRg st="188" end="247"/>
                                            </p:txEl>
                                          </p:spTgt>
                                        </p:tgtEl>
                                        <p:attrNameLst>
                                          <p:attrName>style.visibility</p:attrName>
                                        </p:attrNameLst>
                                      </p:cBhvr>
                                      <p:to>
                                        <p:strVal val="visible"/>
                                      </p:to>
                                    </p:set>
                                    <p:animEffect transition="in" filter="barn(inHorizontal)">
                                      <p:cBhvr>
                                        <p:cTn id="17" dur="500"/>
                                        <p:tgtEl>
                                          <p:spTgt spid="112643">
                                            <p:txEl>
                                              <p:charRg st="188" end="2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28002" name="Rectangle 3"/>
          <p:cNvSpPr>
            <a:spLocks noGrp="1"/>
          </p:cNvSpPr>
          <p:nvPr>
            <p:ph idx="1"/>
          </p:nvPr>
        </p:nvSpPr>
        <p:spPr>
          <a:xfrm>
            <a:off x="107950" y="838200"/>
            <a:ext cx="8642350" cy="5759450"/>
          </a:xfrm>
        </p:spPr>
        <p:txBody>
          <a:bodyPr vert="horz" wrap="square" lIns="91440" tIns="45720" rIns="91440" bIns="45720" anchor="t" anchorCtr="0"/>
          <a:p>
            <a:pPr eaLnBrk="1" hangingPunct="1"/>
            <a:r>
              <a:rPr lang="zh-CN" altLang="en-US" sz="2400" b="1" dirty="0"/>
              <a:t>一般启发式图搜索算法（</a:t>
            </a:r>
            <a:r>
              <a:rPr lang="zh-CN" altLang="en-US" sz="2400" b="1" dirty="0">
                <a:latin typeface="Times New Roman" panose="02020603050405020304" pitchFamily="18" charset="0"/>
              </a:rPr>
              <a:t>简记为</a:t>
            </a:r>
            <a:r>
              <a:rPr lang="en-US" altLang="zh-CN" sz="2400" b="1" i="1" dirty="0">
                <a:latin typeface="Times New Roman" panose="02020603050405020304" pitchFamily="18" charset="0"/>
              </a:rPr>
              <a:t>A</a:t>
            </a:r>
            <a:r>
              <a:rPr lang="zh-CN" altLang="en-US" sz="2400" b="1" dirty="0"/>
              <a:t>）</a:t>
            </a:r>
            <a:endParaRPr lang="zh-CN" altLang="en-US" sz="2400" b="1" dirty="0"/>
          </a:p>
        </p:txBody>
      </p:sp>
      <p:sp>
        <p:nvSpPr>
          <p:cNvPr id="128003"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5.4.3  </a:t>
            </a:r>
            <a:r>
              <a:rPr lang="en-US" altLang="zh-CN" sz="3600" b="0" i="1" dirty="0">
                <a:latin typeface="Times New Roman" panose="02020603050405020304" pitchFamily="18" charset="0"/>
                <a:ea typeface="黑体" panose="02010609060101010101" pitchFamily="2" charset="-122"/>
              </a:rPr>
              <a:t>A</a:t>
            </a:r>
            <a:r>
              <a:rPr lang="zh-CN" altLang="en-US" sz="3600" b="0" dirty="0">
                <a:latin typeface="Times New Roman" panose="02020603050405020304" pitchFamily="18" charset="0"/>
                <a:ea typeface="黑体" panose="02010609060101010101" pitchFamily="2" charset="-122"/>
              </a:rPr>
              <a:t>搜索算法</a:t>
            </a:r>
            <a:endParaRPr lang="zh-CN" altLang="en-US" sz="3600" b="0" dirty="0">
              <a:latin typeface="Times New Roman" panose="02020603050405020304" pitchFamily="18" charset="0"/>
              <a:ea typeface="黑体" panose="02010609060101010101" pitchFamily="2" charset="-122"/>
            </a:endParaRPr>
          </a:p>
        </p:txBody>
      </p:sp>
      <p:sp>
        <p:nvSpPr>
          <p:cNvPr id="109573" name="Text Box 5"/>
          <p:cNvSpPr txBox="1"/>
          <p:nvPr/>
        </p:nvSpPr>
        <p:spPr>
          <a:xfrm>
            <a:off x="228600" y="1400175"/>
            <a:ext cx="8763000" cy="5153025"/>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lgn="just">
              <a:spcBef>
                <a:spcPct val="20000"/>
              </a:spcBef>
            </a:pPr>
            <a:r>
              <a:rPr lang="en-US" altLang="zh-CN" sz="2000" dirty="0">
                <a:latin typeface="Times New Roman" panose="02020603050405020304" pitchFamily="18" charset="0"/>
                <a:ea typeface="宋体" panose="02010600030101010101" pitchFamily="2" charset="-122"/>
              </a:rPr>
              <a:t>procedure heuristic_search</a:t>
            </a:r>
            <a:endParaRPr lang="en-US" altLang="zh-CN"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open</a:t>
            </a:r>
            <a:r>
              <a:rPr lang="zh-CN" altLang="en-US"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=[start]</a:t>
            </a:r>
            <a:r>
              <a:rPr lang="zh-CN" altLang="en-US"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closed</a:t>
            </a:r>
            <a:r>
              <a:rPr lang="zh-CN" altLang="en-US"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 ]</a:t>
            </a:r>
            <a:r>
              <a:rPr lang="zh-CN" altLang="en-US"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f(s)</a:t>
            </a:r>
            <a:r>
              <a:rPr lang="zh-CN" altLang="en-US"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=g(s)+h(s)</a:t>
            </a:r>
            <a:r>
              <a:rPr lang="zh-CN" altLang="en-US" sz="2000" dirty="0">
                <a:latin typeface="宋体" panose="02010600030101010101" pitchFamily="2" charset="-122"/>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	*</a:t>
            </a:r>
            <a:r>
              <a:rPr lang="zh-CN" altLang="en-US" sz="2000" dirty="0">
                <a:latin typeface="宋体" panose="02010600030101010101" pitchFamily="2" charset="-122"/>
                <a:ea typeface="宋体" panose="02010600030101010101" pitchFamily="2" charset="-122"/>
              </a:rPr>
              <a:t>初始化</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while open</a:t>
            </a:r>
            <a:r>
              <a:rPr lang="en-US" altLang="zh-CN"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 ] do</a:t>
            </a:r>
            <a:endParaRPr lang="en-US" altLang="zh-CN"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begin</a:t>
            </a:r>
            <a:endParaRPr lang="en-US" altLang="zh-CN" sz="2000" dirty="0">
              <a:latin typeface="Times New Roman" panose="02020603050405020304" pitchFamily="18" charset="0"/>
              <a:ea typeface="宋体" panose="02010600030101010101" pitchFamily="2" charset="-122"/>
            </a:endParaRPr>
          </a:p>
          <a:p>
            <a:pPr algn="just">
              <a:spcBef>
                <a:spcPct val="20000"/>
              </a:spcBef>
            </a:pPr>
            <a:r>
              <a:rPr lang="zh-CN" altLang="en-US" sz="2000" dirty="0">
                <a:latin typeface="宋体" panose="02010600030101010101" pitchFamily="2" charset="-122"/>
                <a:ea typeface="宋体" panose="02010600030101010101" pitchFamily="2" charset="-122"/>
              </a:rPr>
              <a:t>从</a:t>
            </a:r>
            <a:r>
              <a:rPr lang="en-US" altLang="zh-CN" sz="2000" dirty="0">
                <a:latin typeface="Times New Roman" panose="02020603050405020304" pitchFamily="18" charset="0"/>
                <a:ea typeface="宋体" panose="02010600030101010101" pitchFamily="2" charset="-122"/>
              </a:rPr>
              <a:t>open</a:t>
            </a:r>
            <a:r>
              <a:rPr lang="zh-CN" altLang="en-US" sz="2000" dirty="0">
                <a:latin typeface="宋体" panose="02010600030101010101" pitchFamily="2" charset="-122"/>
                <a:ea typeface="宋体" panose="02010600030101010101" pitchFamily="2" charset="-122"/>
              </a:rPr>
              <a:t>表中删除第一个状态，称之为</a:t>
            </a:r>
            <a:r>
              <a:rPr lang="en-US" altLang="zh-CN" sz="2000" dirty="0">
                <a:latin typeface="Times New Roman" panose="02020603050405020304" pitchFamily="18" charset="0"/>
                <a:ea typeface="宋体" panose="02010600030101010101" pitchFamily="2" charset="-122"/>
              </a:rPr>
              <a:t>n</a:t>
            </a:r>
            <a:r>
              <a:rPr lang="zh-CN" altLang="en-US" sz="2000" dirty="0">
                <a:latin typeface="宋体" panose="02010600030101010101" pitchFamily="2" charset="-122"/>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if n=</a:t>
            </a:r>
            <a:r>
              <a:rPr lang="zh-CN" altLang="en-US" sz="2000" dirty="0">
                <a:latin typeface="宋体" panose="02010600030101010101" pitchFamily="2" charset="-122"/>
                <a:ea typeface="宋体" panose="02010600030101010101" pitchFamily="2" charset="-122"/>
              </a:rPr>
              <a:t>目的状态</a:t>
            </a:r>
            <a:r>
              <a:rPr lang="en-US" altLang="zh-CN" sz="2000" dirty="0">
                <a:latin typeface="Times New Roman" panose="02020603050405020304" pitchFamily="18" charset="0"/>
                <a:ea typeface="宋体" panose="02010600030101010101" pitchFamily="2" charset="-122"/>
              </a:rPr>
              <a:t>then return(success)</a:t>
            </a:r>
            <a:r>
              <a:rPr lang="zh-CN" altLang="en-US" sz="2000" dirty="0">
                <a:latin typeface="宋体" panose="02010600030101010101" pitchFamily="2" charset="-122"/>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zh-CN" altLang="en-US" sz="2000" dirty="0">
                <a:latin typeface="宋体" panose="02010600030101010101" pitchFamily="2" charset="-122"/>
                <a:ea typeface="宋体" panose="02010600030101010101" pitchFamily="2" charset="-122"/>
              </a:rPr>
              <a:t>生成</a:t>
            </a:r>
            <a:r>
              <a:rPr lang="en-US" altLang="zh-CN" sz="2000" dirty="0">
                <a:latin typeface="Times New Roman" panose="02020603050405020304" pitchFamily="18" charset="0"/>
                <a:ea typeface="宋体" panose="02010600030101010101" pitchFamily="2" charset="-122"/>
              </a:rPr>
              <a:t>n</a:t>
            </a:r>
            <a:r>
              <a:rPr lang="zh-CN" altLang="en-US" sz="2000" dirty="0">
                <a:latin typeface="宋体" panose="02010600030101010101" pitchFamily="2" charset="-122"/>
                <a:ea typeface="宋体" panose="02010600030101010101" pitchFamily="2" charset="-122"/>
              </a:rPr>
              <a:t>的所有子状态；</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if n</a:t>
            </a:r>
            <a:r>
              <a:rPr lang="zh-CN" altLang="en-US" sz="2000" dirty="0">
                <a:latin typeface="宋体" panose="02010600030101010101" pitchFamily="2" charset="-122"/>
                <a:ea typeface="宋体" panose="02010600030101010101" pitchFamily="2" charset="-122"/>
              </a:rPr>
              <a:t>没有任何子状态</a:t>
            </a:r>
            <a:r>
              <a:rPr lang="en-US" altLang="zh-CN" sz="2000" dirty="0">
                <a:latin typeface="Times New Roman" panose="02020603050405020304" pitchFamily="18" charset="0"/>
                <a:ea typeface="宋体" panose="02010600030101010101" pitchFamily="2" charset="-122"/>
              </a:rPr>
              <a:t>then continue</a:t>
            </a:r>
            <a:r>
              <a:rPr lang="zh-CN" altLang="en-US" sz="2000" dirty="0">
                <a:latin typeface="宋体" panose="02010600030101010101" pitchFamily="2" charset="-122"/>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for n</a:t>
            </a:r>
            <a:r>
              <a:rPr lang="zh-CN" altLang="en-US" sz="2000" dirty="0">
                <a:latin typeface="宋体" panose="02010600030101010101" pitchFamily="2" charset="-122"/>
                <a:ea typeface="宋体" panose="02010600030101010101" pitchFamily="2" charset="-122"/>
              </a:rPr>
              <a:t>的每个子状态</a:t>
            </a:r>
            <a:r>
              <a:rPr lang="en-US" altLang="zh-CN" sz="2000" dirty="0">
                <a:latin typeface="Times New Roman" panose="02020603050405020304" pitchFamily="18" charset="0"/>
                <a:ea typeface="宋体" panose="02010600030101010101" pitchFamily="2" charset="-122"/>
              </a:rPr>
              <a:t>do</a:t>
            </a:r>
            <a:endParaRPr lang="en-US" altLang="zh-CN"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case</a:t>
            </a:r>
            <a:r>
              <a:rPr lang="zh-CN" altLang="en-US" sz="2000" dirty="0">
                <a:latin typeface="宋体" panose="02010600030101010101" pitchFamily="2" charset="-122"/>
                <a:ea typeface="宋体" panose="02010600030101010101" pitchFamily="2" charset="-122"/>
              </a:rPr>
              <a:t>子状态</a:t>
            </a:r>
            <a:r>
              <a:rPr lang="en-US" altLang="zh-CN" sz="2000" dirty="0">
                <a:latin typeface="Times New Roman" panose="02020603050405020304" pitchFamily="18" charset="0"/>
                <a:ea typeface="宋体" panose="02010600030101010101" pitchFamily="2" charset="-122"/>
              </a:rPr>
              <a:t>is not already on open</a:t>
            </a:r>
            <a:r>
              <a:rPr lang="zh-CN" altLang="en-US" sz="2000" dirty="0">
                <a:latin typeface="宋体" panose="02010600030101010101" pitchFamily="2" charset="-122"/>
                <a:ea typeface="宋体" panose="02010600030101010101" pitchFamily="2" charset="-122"/>
              </a:rPr>
              <a:t>表</a:t>
            </a:r>
            <a:r>
              <a:rPr lang="en-US" altLang="zh-CN" sz="2000" dirty="0">
                <a:latin typeface="Times New Roman" panose="02020603050405020304" pitchFamily="18" charset="0"/>
                <a:ea typeface="宋体" panose="02010600030101010101" pitchFamily="2" charset="-122"/>
              </a:rPr>
              <a:t>or closed</a:t>
            </a:r>
            <a:r>
              <a:rPr lang="zh-CN" altLang="en-US" sz="2000" dirty="0">
                <a:latin typeface="宋体" panose="02010600030101010101" pitchFamily="2" charset="-122"/>
                <a:ea typeface="宋体" panose="02010600030101010101" pitchFamily="2" charset="-122"/>
              </a:rPr>
              <a:t>表；</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begin</a:t>
            </a:r>
            <a:endParaRPr lang="en-US" altLang="zh-CN" sz="2000" dirty="0">
              <a:latin typeface="Times New Roman" panose="02020603050405020304" pitchFamily="18" charset="0"/>
              <a:ea typeface="宋体" panose="02010600030101010101" pitchFamily="2" charset="-122"/>
            </a:endParaRPr>
          </a:p>
          <a:p>
            <a:pPr algn="just">
              <a:spcBef>
                <a:spcPct val="20000"/>
              </a:spcBef>
            </a:pPr>
            <a:r>
              <a:rPr lang="zh-CN" altLang="en-US" sz="2000" dirty="0">
                <a:latin typeface="宋体" panose="02010600030101010101" pitchFamily="2" charset="-122"/>
                <a:ea typeface="宋体" panose="02010600030101010101" pitchFamily="2" charset="-122"/>
              </a:rPr>
              <a:t>计算该子状态的估价函数值；</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zh-CN" altLang="en-US" sz="2000" dirty="0">
                <a:latin typeface="宋体" panose="02010600030101010101" pitchFamily="2" charset="-122"/>
                <a:ea typeface="宋体" panose="02010600030101010101" pitchFamily="2" charset="-122"/>
              </a:rPr>
              <a:t>将该子状态加到</a:t>
            </a:r>
            <a:r>
              <a:rPr lang="en-US" altLang="zh-CN" sz="2000" dirty="0">
                <a:latin typeface="Times New Roman" panose="02020603050405020304" pitchFamily="18" charset="0"/>
                <a:ea typeface="宋体" panose="02010600030101010101" pitchFamily="2" charset="-122"/>
              </a:rPr>
              <a:t>open</a:t>
            </a:r>
            <a:r>
              <a:rPr lang="zh-CN" altLang="en-US" sz="2000" dirty="0">
                <a:latin typeface="宋体" panose="02010600030101010101" pitchFamily="2" charset="-122"/>
                <a:ea typeface="宋体" panose="02010600030101010101" pitchFamily="2" charset="-122"/>
              </a:rPr>
              <a:t>表中；</a:t>
            </a:r>
            <a:endParaRPr lang="zh-CN" altLang="en-US" sz="2000" dirty="0">
              <a:latin typeface="Times New Roman" panose="02020603050405020304" pitchFamily="18" charset="0"/>
              <a:ea typeface="宋体" panose="02010600030101010101" pitchFamily="2" charset="-122"/>
            </a:endParaRPr>
          </a:p>
          <a:p>
            <a:pPr>
              <a:spcBef>
                <a:spcPct val="20000"/>
              </a:spcBef>
            </a:pP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end</a:t>
            </a:r>
            <a:r>
              <a:rPr lang="zh-CN" altLang="en-US" sz="2000" dirty="0">
                <a:latin typeface="宋体" panose="02010600030101010101" pitchFamily="2" charset="-122"/>
                <a:ea typeface="宋体" panose="02010600030101010101" pitchFamily="2" charset="-122"/>
              </a:rPr>
              <a:t>；</a:t>
            </a:r>
            <a:r>
              <a:rPr lang="zh-CN" altLang="en-US" sz="2000" dirty="0">
                <a:latin typeface="Arial" panose="020B0604020202020204" pitchFamily="34" charset="0"/>
                <a:ea typeface="宋体" panose="02010600030101010101" pitchFamily="2" charset="-122"/>
              </a:rPr>
              <a:t> </a:t>
            </a:r>
            <a:endParaRPr lang="zh-CN" altLang="en-US" sz="2000"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09573"/>
                                        </p:tgtEl>
                                        <p:attrNameLst>
                                          <p:attrName>style.visibility</p:attrName>
                                        </p:attrNameLst>
                                      </p:cBhvr>
                                      <p:to>
                                        <p:strVal val="visible"/>
                                      </p:to>
                                    </p:set>
                                    <p:anim calcmode="lin" valueType="num">
                                      <p:cBhvr>
                                        <p:cTn id="7" dur="500" fill="hold"/>
                                        <p:tgtEl>
                                          <p:spTgt spid="109573"/>
                                        </p:tgtEl>
                                        <p:attrNameLst>
                                          <p:attrName>ppt_w</p:attrName>
                                        </p:attrNameLst>
                                      </p:cBhvr>
                                      <p:tavLst>
                                        <p:tav tm="0">
                                          <p:val>
                                            <p:fltVal val="0.000000"/>
                                          </p:val>
                                        </p:tav>
                                        <p:tav tm="100000">
                                          <p:val>
                                            <p:strVal val="#ppt_w"/>
                                          </p:val>
                                        </p:tav>
                                      </p:tavLst>
                                    </p:anim>
                                    <p:anim calcmode="lin" valueType="num">
                                      <p:cBhvr>
                                        <p:cTn id="8" dur="500" fill="hold"/>
                                        <p:tgtEl>
                                          <p:spTgt spid="109573"/>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29026" name="Rectangle 2"/>
          <p:cNvSpPr>
            <a:spLocks noGrp="1"/>
          </p:cNvSpPr>
          <p:nvPr>
            <p:ph idx="1"/>
          </p:nvPr>
        </p:nvSpPr>
        <p:spPr/>
        <p:txBody>
          <a:bodyPr vert="horz" wrap="square" lIns="91440" tIns="45720" rIns="91440" bIns="45720" anchor="t" anchorCtr="0"/>
          <a:p>
            <a:pPr eaLnBrk="1" hangingPunct="1"/>
            <a:endParaRPr lang="zh-CN" altLang="zh-CN" dirty="0"/>
          </a:p>
        </p:txBody>
      </p:sp>
      <p:sp>
        <p:nvSpPr>
          <p:cNvPr id="129027"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5.4.3  </a:t>
            </a:r>
            <a:r>
              <a:rPr lang="en-US" altLang="zh-CN" sz="3600" b="0" i="1" dirty="0">
                <a:latin typeface="Times New Roman" panose="02020603050405020304" pitchFamily="18" charset="0"/>
                <a:ea typeface="黑体" panose="02010609060101010101" pitchFamily="2" charset="-122"/>
              </a:rPr>
              <a:t>A</a:t>
            </a:r>
            <a:r>
              <a:rPr lang="zh-CN" altLang="en-US" sz="3600" b="0" dirty="0">
                <a:latin typeface="Times New Roman" panose="02020603050405020304" pitchFamily="18" charset="0"/>
                <a:ea typeface="黑体" panose="02010609060101010101" pitchFamily="2" charset="-122"/>
              </a:rPr>
              <a:t>搜索算法</a:t>
            </a:r>
            <a:endParaRPr lang="zh-CN" altLang="en-US" sz="3600" b="0" dirty="0">
              <a:latin typeface="Times New Roman" panose="02020603050405020304" pitchFamily="18" charset="0"/>
              <a:ea typeface="黑体" panose="02010609060101010101" pitchFamily="2" charset="-122"/>
            </a:endParaRPr>
          </a:p>
        </p:txBody>
      </p:sp>
      <p:sp>
        <p:nvSpPr>
          <p:cNvPr id="129028" name="Text Box 4"/>
          <p:cNvSpPr txBox="1"/>
          <p:nvPr/>
        </p:nvSpPr>
        <p:spPr>
          <a:xfrm>
            <a:off x="228600" y="914400"/>
            <a:ext cx="8763000" cy="5518150"/>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lgn="just">
              <a:spcBef>
                <a:spcPct val="20000"/>
              </a:spcBef>
            </a:pPr>
            <a:r>
              <a:rPr lang="en-US" altLang="zh-CN" sz="2000" dirty="0">
                <a:latin typeface="Times New Roman" panose="02020603050405020304" pitchFamily="18" charset="0"/>
                <a:ea typeface="宋体" panose="02010600030101010101" pitchFamily="2" charset="-122"/>
              </a:rPr>
              <a:t>case</a:t>
            </a:r>
            <a:r>
              <a:rPr lang="zh-CN" altLang="en-US" sz="2000" dirty="0">
                <a:latin typeface="Times New Roman" panose="02020603050405020304" pitchFamily="18" charset="0"/>
                <a:ea typeface="宋体" panose="02010600030101010101" pitchFamily="2" charset="-122"/>
              </a:rPr>
              <a:t>子状态</a:t>
            </a:r>
            <a:r>
              <a:rPr lang="en-US" altLang="zh-CN" sz="2000" dirty="0">
                <a:latin typeface="Times New Roman" panose="02020603050405020304" pitchFamily="18" charset="0"/>
                <a:ea typeface="宋体" panose="02010600030101010101" pitchFamily="2" charset="-122"/>
              </a:rPr>
              <a:t>is already on open</a:t>
            </a:r>
            <a:r>
              <a:rPr lang="zh-CN" altLang="en-US" sz="2000" dirty="0">
                <a:latin typeface="Times New Roman" panose="02020603050405020304" pitchFamily="18" charset="0"/>
                <a:ea typeface="宋体" panose="02010600030101010101" pitchFamily="2" charset="-122"/>
              </a:rPr>
              <a:t>表：</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if</a:t>
            </a:r>
            <a:r>
              <a:rPr lang="zh-CN" altLang="en-US" sz="2000" dirty="0">
                <a:latin typeface="Times New Roman" panose="02020603050405020304" pitchFamily="18" charset="0"/>
                <a:ea typeface="宋体" panose="02010600030101010101" pitchFamily="2" charset="-122"/>
              </a:rPr>
              <a:t>该子状态是沿着一条比在</a:t>
            </a:r>
            <a:r>
              <a:rPr lang="en-US" altLang="zh-CN" sz="2000" dirty="0">
                <a:latin typeface="Times New Roman" panose="02020603050405020304" pitchFamily="18" charset="0"/>
                <a:ea typeface="宋体" panose="02010600030101010101" pitchFamily="2" charset="-122"/>
              </a:rPr>
              <a:t>open</a:t>
            </a:r>
            <a:r>
              <a:rPr lang="zh-CN" altLang="en-US" sz="2000" dirty="0">
                <a:latin typeface="Times New Roman" panose="02020603050405020304" pitchFamily="18" charset="0"/>
                <a:ea typeface="宋体" panose="02010600030101010101" pitchFamily="2" charset="-122"/>
              </a:rPr>
              <a:t>表已有的更短路径而到达</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then </a:t>
            </a:r>
            <a:r>
              <a:rPr lang="zh-CN" altLang="en-US" sz="2000" dirty="0">
                <a:latin typeface="Times New Roman" panose="02020603050405020304" pitchFamily="18" charset="0"/>
                <a:ea typeface="宋体" panose="02010600030101010101" pitchFamily="2" charset="-122"/>
              </a:rPr>
              <a:t>记录更短路径走向及其估价函数值；</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case</a:t>
            </a:r>
            <a:r>
              <a:rPr lang="zh-CN" altLang="en-US" sz="2000" dirty="0">
                <a:latin typeface="Times New Roman" panose="02020603050405020304" pitchFamily="18" charset="0"/>
                <a:ea typeface="宋体" panose="02010600030101010101" pitchFamily="2" charset="-122"/>
              </a:rPr>
              <a:t>子状态</a:t>
            </a:r>
            <a:r>
              <a:rPr lang="en-US" altLang="zh-CN" sz="2000" dirty="0">
                <a:latin typeface="Times New Roman" panose="02020603050405020304" pitchFamily="18" charset="0"/>
                <a:ea typeface="宋体" panose="02010600030101010101" pitchFamily="2" charset="-122"/>
              </a:rPr>
              <a:t>is already on closed</a:t>
            </a:r>
            <a:r>
              <a:rPr lang="zh-CN" altLang="en-US" sz="2000" dirty="0">
                <a:latin typeface="Times New Roman" panose="02020603050405020304" pitchFamily="18" charset="0"/>
                <a:ea typeface="宋体" panose="02010600030101010101" pitchFamily="2" charset="-122"/>
              </a:rPr>
              <a:t>表：</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if</a:t>
            </a:r>
            <a:r>
              <a:rPr lang="zh-CN" altLang="en-US" sz="2000" dirty="0">
                <a:latin typeface="Times New Roman" panose="02020603050405020304" pitchFamily="18" charset="0"/>
                <a:ea typeface="宋体" panose="02010600030101010101" pitchFamily="2" charset="-122"/>
              </a:rPr>
              <a:t>该子状态是沿着一条比在</a:t>
            </a:r>
            <a:r>
              <a:rPr lang="en-US" altLang="zh-CN" sz="2000" dirty="0">
                <a:latin typeface="Times New Roman" panose="02020603050405020304" pitchFamily="18" charset="0"/>
                <a:ea typeface="宋体" panose="02010600030101010101" pitchFamily="2" charset="-122"/>
              </a:rPr>
              <a:t>closed</a:t>
            </a:r>
            <a:r>
              <a:rPr lang="zh-CN" altLang="en-US" sz="2000" dirty="0">
                <a:latin typeface="Times New Roman" panose="02020603050405020304" pitchFamily="18" charset="0"/>
                <a:ea typeface="宋体" panose="02010600030101010101" pitchFamily="2" charset="-122"/>
              </a:rPr>
              <a:t>表已有的更短路径而到达</a:t>
            </a:r>
            <a:r>
              <a:rPr lang="en-US" altLang="zh-CN" sz="2000" dirty="0">
                <a:latin typeface="Times New Roman" panose="02020603050405020304" pitchFamily="18" charset="0"/>
                <a:ea typeface="宋体" panose="02010600030101010101" pitchFamily="2" charset="-122"/>
              </a:rPr>
              <a:t>then</a:t>
            </a:r>
            <a:endParaRPr lang="en-US" altLang="zh-CN"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begin</a:t>
            </a:r>
            <a:endParaRPr lang="en-US" altLang="zh-CN" sz="2000" dirty="0">
              <a:latin typeface="Times New Roman" panose="02020603050405020304" pitchFamily="18" charset="0"/>
              <a:ea typeface="宋体" panose="02010600030101010101" pitchFamily="2" charset="-122"/>
            </a:endParaRPr>
          </a:p>
          <a:p>
            <a:pPr algn="just">
              <a:spcBef>
                <a:spcPct val="20000"/>
              </a:spcBef>
            </a:pPr>
            <a:r>
              <a:rPr lang="zh-CN" altLang="en-US" sz="2000" dirty="0">
                <a:latin typeface="Times New Roman" panose="02020603050405020304" pitchFamily="18" charset="0"/>
                <a:ea typeface="宋体" panose="02010600030101010101" pitchFamily="2" charset="-122"/>
              </a:rPr>
              <a:t>将该子状态从</a:t>
            </a:r>
            <a:r>
              <a:rPr lang="en-US" altLang="zh-CN" sz="2000" dirty="0">
                <a:latin typeface="Times New Roman" panose="02020603050405020304" pitchFamily="18" charset="0"/>
                <a:ea typeface="宋体" panose="02010600030101010101" pitchFamily="2" charset="-122"/>
              </a:rPr>
              <a:t>closed</a:t>
            </a:r>
            <a:r>
              <a:rPr lang="zh-CN" altLang="en-US" sz="2000" dirty="0">
                <a:latin typeface="Times New Roman" panose="02020603050405020304" pitchFamily="18" charset="0"/>
                <a:ea typeface="宋体" panose="02010600030101010101" pitchFamily="2" charset="-122"/>
              </a:rPr>
              <a:t>表移到</a:t>
            </a:r>
            <a:r>
              <a:rPr lang="en-US" altLang="zh-CN" sz="2000" dirty="0">
                <a:latin typeface="Times New Roman" panose="02020603050405020304" pitchFamily="18" charset="0"/>
                <a:ea typeface="宋体" panose="02010600030101010101" pitchFamily="2" charset="-122"/>
              </a:rPr>
              <a:t>open</a:t>
            </a:r>
            <a:r>
              <a:rPr lang="zh-CN" altLang="en-US" sz="2000" dirty="0">
                <a:latin typeface="Times New Roman" panose="02020603050405020304" pitchFamily="18" charset="0"/>
                <a:ea typeface="宋体" panose="02010600030101010101" pitchFamily="2" charset="-122"/>
              </a:rPr>
              <a:t>表中；</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zh-CN" altLang="en-US" sz="2000" dirty="0">
                <a:latin typeface="Times New Roman" panose="02020603050405020304" pitchFamily="18" charset="0"/>
                <a:ea typeface="宋体" panose="02010600030101010101" pitchFamily="2" charset="-122"/>
              </a:rPr>
              <a:t>记录更短路径走向及其估价函数值；</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end</a:t>
            </a:r>
            <a:r>
              <a:rPr lang="zh-CN" altLang="en-US" sz="2000" dirty="0">
                <a:latin typeface="Times New Roman" panose="02020603050405020304" pitchFamily="18"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case end</a:t>
            </a:r>
            <a:r>
              <a:rPr lang="zh-CN" altLang="en-US" sz="2000" dirty="0">
                <a:latin typeface="Times New Roman" panose="02020603050405020304" pitchFamily="18"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zh-CN" altLang="en-US" sz="2000" dirty="0">
                <a:latin typeface="Times New Roman" panose="02020603050405020304" pitchFamily="18" charset="0"/>
                <a:ea typeface="宋体" panose="02010600030101010101" pitchFamily="2" charset="-122"/>
              </a:rPr>
              <a:t>将</a:t>
            </a:r>
            <a:r>
              <a:rPr lang="en-US" altLang="zh-CN" sz="2000" dirty="0">
                <a:latin typeface="Times New Roman" panose="02020603050405020304" pitchFamily="18" charset="0"/>
                <a:ea typeface="宋体" panose="02010600030101010101" pitchFamily="2" charset="-122"/>
              </a:rPr>
              <a:t>n</a:t>
            </a:r>
            <a:r>
              <a:rPr lang="zh-CN" altLang="en-US" sz="2000" dirty="0">
                <a:latin typeface="Times New Roman" panose="02020603050405020304" pitchFamily="18" charset="0"/>
                <a:ea typeface="宋体" panose="02010600030101010101" pitchFamily="2" charset="-122"/>
              </a:rPr>
              <a:t>放入</a:t>
            </a:r>
            <a:r>
              <a:rPr lang="en-US" altLang="zh-CN" sz="2000" dirty="0">
                <a:latin typeface="Times New Roman" panose="02020603050405020304" pitchFamily="18" charset="0"/>
                <a:ea typeface="宋体" panose="02010600030101010101" pitchFamily="2" charset="-122"/>
              </a:rPr>
              <a:t>closed</a:t>
            </a:r>
            <a:r>
              <a:rPr lang="zh-CN" altLang="en-US" sz="2000" dirty="0">
                <a:latin typeface="Times New Roman" panose="02020603050405020304" pitchFamily="18" charset="0"/>
                <a:ea typeface="宋体" panose="02010600030101010101" pitchFamily="2" charset="-122"/>
              </a:rPr>
              <a:t>表中；</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zh-CN" altLang="en-US" sz="2000" dirty="0">
                <a:latin typeface="Times New Roman" panose="02020603050405020304" pitchFamily="18" charset="0"/>
                <a:ea typeface="宋体" panose="02010600030101010101" pitchFamily="2" charset="-122"/>
              </a:rPr>
              <a:t>根据估价函数值，从小到大重新排列</a:t>
            </a:r>
            <a:r>
              <a:rPr lang="en-US" altLang="zh-CN" sz="2000" dirty="0">
                <a:latin typeface="Times New Roman" panose="02020603050405020304" pitchFamily="18" charset="0"/>
                <a:ea typeface="宋体" panose="02010600030101010101" pitchFamily="2" charset="-122"/>
              </a:rPr>
              <a:t>open</a:t>
            </a:r>
            <a:r>
              <a:rPr lang="zh-CN" altLang="en-US" sz="2000" dirty="0">
                <a:latin typeface="Times New Roman" panose="02020603050405020304" pitchFamily="18" charset="0"/>
                <a:ea typeface="宋体" panose="02010600030101010101" pitchFamily="2" charset="-122"/>
              </a:rPr>
              <a:t>表；</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end</a:t>
            </a: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open</a:t>
            </a:r>
            <a:r>
              <a:rPr lang="zh-CN" altLang="en-US" sz="2000" dirty="0">
                <a:latin typeface="Times New Roman" panose="02020603050405020304" pitchFamily="18" charset="0"/>
                <a:ea typeface="宋体" panose="02010600030101010101" pitchFamily="2" charset="-122"/>
              </a:rPr>
              <a:t>表中结点已耗尽</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return(failure)</a:t>
            </a:r>
            <a:r>
              <a:rPr lang="zh-CN" altLang="en-US" sz="2000" dirty="0">
                <a:latin typeface="Times New Roman" panose="02020603050405020304" pitchFamily="18"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a:p>
            <a:pPr algn="just">
              <a:spcBef>
                <a:spcPct val="20000"/>
              </a:spcBef>
            </a:pPr>
            <a:r>
              <a:rPr lang="en-US" altLang="zh-CN" sz="2000" dirty="0">
                <a:latin typeface="Times New Roman" panose="02020603050405020304" pitchFamily="18" charset="0"/>
                <a:ea typeface="宋体" panose="02010600030101010101" pitchFamily="2" charset="-122"/>
              </a:rPr>
              <a:t>end.</a:t>
            </a:r>
            <a:endParaRPr lang="en-US" altLang="zh-CN" sz="2000"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a:spLocks noGrp="1"/>
          </p:cNvSpPr>
          <p:nvPr>
            <p:ph type="title"/>
          </p:nvPr>
        </p:nvSpPr>
        <p:spPr/>
        <p:txBody>
          <a:bodyPr anchor="b" anchorCtr="0"/>
          <a:p>
            <a:endParaRPr lang="zh-CN" altLang="en-US"/>
          </a:p>
        </p:txBody>
      </p:sp>
      <p:pic>
        <p:nvPicPr>
          <p:cNvPr id="40962" name="内容占位符 3"/>
          <p:cNvPicPr>
            <a:picLocks noGrp="1" noChangeAspect="1"/>
          </p:cNvPicPr>
          <p:nvPr>
            <p:ph idx="1"/>
          </p:nvPr>
        </p:nvPicPr>
        <p:blipFill>
          <a:blip r:embed="rId1"/>
          <a:stretch>
            <a:fillRect/>
          </a:stretch>
        </p:blipFill>
        <p:spPr>
          <a:xfrm>
            <a:off x="496888" y="2270125"/>
            <a:ext cx="8151812" cy="2676525"/>
          </a:xfrm>
        </p:spPr>
      </p:pic>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灯片编号占位符 5"/>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32098"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5.4.3  </a:t>
            </a:r>
            <a:r>
              <a:rPr lang="en-US" altLang="zh-CN" sz="3600" b="0" i="1" dirty="0">
                <a:latin typeface="Times New Roman" panose="02020603050405020304" pitchFamily="18" charset="0"/>
                <a:ea typeface="黑体" panose="02010609060101010101" pitchFamily="2" charset="-122"/>
              </a:rPr>
              <a:t>A</a:t>
            </a:r>
            <a:r>
              <a:rPr lang="zh-CN" altLang="en-US" sz="3600" b="0" dirty="0">
                <a:latin typeface="Times New Roman" panose="02020603050405020304" pitchFamily="18" charset="0"/>
                <a:ea typeface="黑体" panose="02010609060101010101" pitchFamily="2" charset="-122"/>
              </a:rPr>
              <a:t>搜索算法</a:t>
            </a:r>
            <a:endParaRPr lang="zh-CN" altLang="en-US" sz="3600" b="0" dirty="0">
              <a:latin typeface="Times New Roman" panose="02020603050405020304" pitchFamily="18" charset="0"/>
              <a:ea typeface="黑体" panose="02010609060101010101" pitchFamily="2" charset="-122"/>
            </a:endParaRPr>
          </a:p>
        </p:txBody>
      </p:sp>
      <p:sp>
        <p:nvSpPr>
          <p:cNvPr id="132099" name="Rectangle 3"/>
          <p:cNvSpPr>
            <a:spLocks noGrp="1"/>
          </p:cNvSpPr>
          <p:nvPr>
            <p:ph type="body" sz="half" idx="1"/>
          </p:nvPr>
        </p:nvSpPr>
        <p:spPr>
          <a:xfrm>
            <a:off x="250825" y="908050"/>
            <a:ext cx="8497888" cy="5400675"/>
          </a:xfrm>
        </p:spPr>
        <p:txBody>
          <a:bodyPr vert="horz" wrap="square" lIns="91440" tIns="45720" rIns="91440" bIns="45720" anchor="t" anchorCtr="0"/>
          <a:p>
            <a:pPr eaLnBrk="1" hangingPunct="1">
              <a:buClr>
                <a:schemeClr val="accent2"/>
              </a:buClr>
              <a:buSzTx/>
              <a:buFont typeface="Wingdings" panose="05000000000000000000" pitchFamily="2" charset="2"/>
              <a:buChar char="•"/>
            </a:pPr>
            <a:r>
              <a:rPr lang="zh-CN" altLang="en-US" sz="2400" b="1" dirty="0">
                <a:latin typeface="宋体" panose="02010600030101010101" pitchFamily="2" charset="-122"/>
              </a:rPr>
              <a:t>例</a:t>
            </a:r>
            <a:r>
              <a:rPr lang="en-US" altLang="zh-CN" sz="2400" b="1" dirty="0">
                <a:latin typeface="Times New Roman" panose="02020603050405020304" pitchFamily="18" charset="0"/>
              </a:rPr>
              <a:t>5.8   </a:t>
            </a:r>
            <a:r>
              <a:rPr lang="zh-CN" altLang="en-US" sz="2400" dirty="0">
                <a:latin typeface="宋体" panose="02010600030101010101" pitchFamily="2" charset="-122"/>
              </a:rPr>
              <a:t>利用</a:t>
            </a:r>
            <a:r>
              <a:rPr lang="en-US" altLang="zh-CN" sz="2400" i="1" dirty="0">
                <a:latin typeface="Times New Roman" panose="02020603050405020304" pitchFamily="18" charset="0"/>
              </a:rPr>
              <a:t>A</a:t>
            </a:r>
            <a:r>
              <a:rPr lang="zh-CN" altLang="en-US" sz="2400" dirty="0">
                <a:latin typeface="宋体" panose="02010600030101010101" pitchFamily="2" charset="-122"/>
              </a:rPr>
              <a:t>搜索算法求解八数码问题的搜索树，其估价函数定义为</a:t>
            </a:r>
            <a:endParaRPr lang="zh-CN" altLang="en-US" sz="2400" dirty="0">
              <a:latin typeface="宋体" panose="02010600030101010101" pitchFamily="2" charset="-122"/>
            </a:endParaRPr>
          </a:p>
          <a:p>
            <a:pPr eaLnBrk="1" hangingPunct="1">
              <a:buClr>
                <a:schemeClr val="accent2"/>
              </a:buClr>
              <a:buSzTx/>
              <a:buFont typeface="Wingdings" panose="05000000000000000000" pitchFamily="2" charset="2"/>
              <a:buChar char="•"/>
            </a:pPr>
            <a:endParaRPr lang="zh-CN" altLang="en-US" sz="2400" dirty="0">
              <a:latin typeface="宋体" panose="02010600030101010101" pitchFamily="2" charset="-122"/>
            </a:endParaRPr>
          </a:p>
          <a:p>
            <a:pPr eaLnBrk="1" hangingPunct="1">
              <a:buClr>
                <a:srgbClr val="0000FF"/>
              </a:buClr>
              <a:buSzTx/>
              <a:buFont typeface="Wingdings" panose="05000000000000000000" pitchFamily="2" charset="2"/>
              <a:buChar char="§"/>
            </a:pPr>
            <a:r>
              <a:rPr lang="zh-CN" altLang="en-US" sz="2400" dirty="0">
                <a:latin typeface="宋体" panose="02010600030101010101" pitchFamily="2" charset="-122"/>
              </a:rPr>
              <a:t>     ：状态的深度，每步为单位代价。</a:t>
            </a:r>
            <a:endParaRPr lang="zh-CN" altLang="en-US" sz="2400" dirty="0">
              <a:latin typeface="宋体" panose="02010600030101010101" pitchFamily="2" charset="-122"/>
            </a:endParaRPr>
          </a:p>
          <a:p>
            <a:pPr eaLnBrk="1" hangingPunct="1">
              <a:buClr>
                <a:srgbClr val="0000FF"/>
              </a:buClr>
              <a:buSzTx/>
              <a:buFont typeface="Wingdings" panose="05000000000000000000" pitchFamily="2" charset="2"/>
              <a:buChar char="§"/>
            </a:pPr>
            <a:r>
              <a:rPr lang="zh-CN" altLang="en-US" sz="2400" dirty="0">
                <a:latin typeface="宋体" panose="02010600030101010101" pitchFamily="2" charset="-122"/>
              </a:rPr>
              <a:t>     ：以</a:t>
            </a:r>
            <a:r>
              <a:rPr lang="zh-CN" altLang="en-US" sz="2400" dirty="0">
                <a:latin typeface="Times New Roman" panose="02020603050405020304" pitchFamily="18" charset="0"/>
              </a:rPr>
              <a:t>“</a:t>
            </a:r>
            <a:r>
              <a:rPr lang="zh-CN" altLang="en-US" sz="2400" dirty="0">
                <a:latin typeface="宋体" panose="02010600030101010101" pitchFamily="2" charset="-122"/>
              </a:rPr>
              <a:t>不在位</a:t>
            </a:r>
            <a:r>
              <a:rPr lang="zh-CN" altLang="en-US" sz="2400" dirty="0">
                <a:latin typeface="Times New Roman" panose="02020603050405020304" pitchFamily="18" charset="0"/>
              </a:rPr>
              <a:t>”</a:t>
            </a:r>
            <a:r>
              <a:rPr lang="zh-CN" altLang="en-US" sz="2400" dirty="0">
                <a:latin typeface="宋体" panose="02010600030101010101" pitchFamily="2" charset="-122"/>
              </a:rPr>
              <a:t>的将牌数作为启发信息的度量。</a:t>
            </a:r>
            <a:endParaRPr lang="zh-CN" altLang="en-US" sz="2400" dirty="0"/>
          </a:p>
        </p:txBody>
      </p:sp>
      <p:sp>
        <p:nvSpPr>
          <p:cNvPr id="132100" name="Rectangle 6"/>
          <p:cNvSpPr/>
          <p:nvPr/>
        </p:nvSpPr>
        <p:spPr>
          <a:xfrm>
            <a:off x="3962400" y="3328988"/>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sp>
        <p:nvSpPr>
          <p:cNvPr id="132101" name="Rectangle 14"/>
          <p:cNvSpPr/>
          <p:nvPr/>
        </p:nvSpPr>
        <p:spPr>
          <a:xfrm>
            <a:off x="4148138" y="3328988"/>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grpSp>
        <p:nvGrpSpPr>
          <p:cNvPr id="132102" name="Group 25"/>
          <p:cNvGrpSpPr/>
          <p:nvPr/>
        </p:nvGrpSpPr>
        <p:grpSpPr>
          <a:xfrm>
            <a:off x="712788" y="1933575"/>
            <a:ext cx="5002212" cy="1711325"/>
            <a:chOff x="449" y="1218"/>
            <a:chExt cx="3151" cy="1078"/>
          </a:xfrm>
        </p:grpSpPr>
        <p:graphicFrame>
          <p:nvGraphicFramePr>
            <p:cNvPr id="132103" name="Object 18"/>
            <p:cNvGraphicFramePr/>
            <p:nvPr/>
          </p:nvGraphicFramePr>
          <p:xfrm>
            <a:off x="485" y="1673"/>
            <a:ext cx="454" cy="279"/>
          </p:xfrm>
          <a:graphic>
            <a:graphicData uri="http://schemas.openxmlformats.org/presentationml/2006/ole">
              <mc:AlternateContent xmlns:mc="http://schemas.openxmlformats.org/markup-compatibility/2006">
                <mc:Choice xmlns:v="urn:schemas-microsoft-com:vml" Requires="v">
                  <p:oleObj spid="_x0000_s3104" name="" r:id="rId1" imgW="330200" imgH="203200" progId="Equation.3">
                    <p:embed/>
                  </p:oleObj>
                </mc:Choice>
                <mc:Fallback>
                  <p:oleObj name="" r:id="rId1" imgW="330200" imgH="203200" progId="Equation.3">
                    <p:embed/>
                    <p:pic>
                      <p:nvPicPr>
                        <p:cNvPr id="0" name="图片 3103"/>
                        <p:cNvPicPr/>
                        <p:nvPr/>
                      </p:nvPicPr>
                      <p:blipFill>
                        <a:blip r:embed="rId2"/>
                        <a:stretch>
                          <a:fillRect/>
                        </a:stretch>
                      </p:blipFill>
                      <p:spPr>
                        <a:xfrm>
                          <a:off x="485" y="1673"/>
                          <a:ext cx="454" cy="279"/>
                        </a:xfrm>
                        <a:prstGeom prst="rect">
                          <a:avLst/>
                        </a:prstGeom>
                        <a:noFill/>
                        <a:ln w="38100">
                          <a:noFill/>
                          <a:miter/>
                        </a:ln>
                      </p:spPr>
                    </p:pic>
                  </p:oleObj>
                </mc:Fallback>
              </mc:AlternateContent>
            </a:graphicData>
          </a:graphic>
        </p:graphicFrame>
        <p:graphicFrame>
          <p:nvGraphicFramePr>
            <p:cNvPr id="132104" name="Object 5"/>
            <p:cNvGraphicFramePr/>
            <p:nvPr/>
          </p:nvGraphicFramePr>
          <p:xfrm>
            <a:off x="1728" y="1218"/>
            <a:ext cx="1872" cy="307"/>
          </p:xfrm>
          <a:graphic>
            <a:graphicData uri="http://schemas.openxmlformats.org/presentationml/2006/ole">
              <mc:AlternateContent xmlns:mc="http://schemas.openxmlformats.org/markup-compatibility/2006">
                <mc:Choice xmlns:v="urn:schemas-microsoft-com:vml" Requires="v">
                  <p:oleObj spid="_x0000_s3107" name="" r:id="rId3" imgW="1218565" imgH="203200" progId="Equation.DSMT4">
                    <p:embed/>
                  </p:oleObj>
                </mc:Choice>
                <mc:Fallback>
                  <p:oleObj name="" r:id="rId3" imgW="1218565" imgH="203200" progId="Equation.DSMT4">
                    <p:embed/>
                    <p:pic>
                      <p:nvPicPr>
                        <p:cNvPr id="0" name="图片 3106"/>
                        <p:cNvPicPr/>
                        <p:nvPr/>
                      </p:nvPicPr>
                      <p:blipFill>
                        <a:blip r:embed="rId4"/>
                        <a:stretch>
                          <a:fillRect/>
                        </a:stretch>
                      </p:blipFill>
                      <p:spPr>
                        <a:xfrm>
                          <a:off x="1728" y="1218"/>
                          <a:ext cx="1872" cy="307"/>
                        </a:xfrm>
                        <a:prstGeom prst="rect">
                          <a:avLst/>
                        </a:prstGeom>
                        <a:noFill/>
                        <a:ln w="38100">
                          <a:noFill/>
                          <a:miter/>
                        </a:ln>
                      </p:spPr>
                    </p:pic>
                  </p:oleObj>
                </mc:Fallback>
              </mc:AlternateContent>
            </a:graphicData>
          </a:graphic>
        </p:graphicFrame>
        <p:graphicFrame>
          <p:nvGraphicFramePr>
            <p:cNvPr id="132105" name="Object 20"/>
            <p:cNvGraphicFramePr/>
            <p:nvPr/>
          </p:nvGraphicFramePr>
          <p:xfrm>
            <a:off x="449" y="1988"/>
            <a:ext cx="499" cy="308"/>
          </p:xfrm>
          <a:graphic>
            <a:graphicData uri="http://schemas.openxmlformats.org/presentationml/2006/ole">
              <mc:AlternateContent xmlns:mc="http://schemas.openxmlformats.org/markup-compatibility/2006">
                <mc:Choice xmlns:v="urn:schemas-microsoft-com:vml" Requires="v">
                  <p:oleObj spid="_x0000_s3105" name="" r:id="rId5" imgW="330200" imgH="203200" progId="Equation.3">
                    <p:embed/>
                  </p:oleObj>
                </mc:Choice>
                <mc:Fallback>
                  <p:oleObj name="" r:id="rId5" imgW="330200" imgH="203200" progId="Equation.3">
                    <p:embed/>
                    <p:pic>
                      <p:nvPicPr>
                        <p:cNvPr id="0" name="图片 3104"/>
                        <p:cNvPicPr/>
                        <p:nvPr/>
                      </p:nvPicPr>
                      <p:blipFill>
                        <a:blip r:embed="rId6"/>
                        <a:stretch>
                          <a:fillRect/>
                        </a:stretch>
                      </p:blipFill>
                      <p:spPr>
                        <a:xfrm>
                          <a:off x="449" y="1988"/>
                          <a:ext cx="499" cy="308"/>
                        </a:xfrm>
                        <a:prstGeom prst="rect">
                          <a:avLst/>
                        </a:prstGeom>
                        <a:noFill/>
                        <a:ln w="38100">
                          <a:noFill/>
                          <a:miter/>
                        </a:ln>
                      </p:spPr>
                    </p:pic>
                  </p:oleObj>
                </mc:Fallback>
              </mc:AlternateContent>
            </a:graphicData>
          </a:graphic>
        </p:graphicFrame>
      </p:grpSp>
      <p:grpSp>
        <p:nvGrpSpPr>
          <p:cNvPr id="132106" name="Group 24"/>
          <p:cNvGrpSpPr/>
          <p:nvPr/>
        </p:nvGrpSpPr>
        <p:grpSpPr>
          <a:xfrm>
            <a:off x="304800" y="4340225"/>
            <a:ext cx="8370888" cy="1298575"/>
            <a:chOff x="192" y="2734"/>
            <a:chExt cx="5273" cy="818"/>
          </a:xfrm>
        </p:grpSpPr>
        <p:sp>
          <p:nvSpPr>
            <p:cNvPr id="132107" name="Text Box 15"/>
            <p:cNvSpPr txBox="1"/>
            <p:nvPr/>
          </p:nvSpPr>
          <p:spPr>
            <a:xfrm>
              <a:off x="192" y="2734"/>
              <a:ext cx="5273" cy="818"/>
            </a:xfrm>
            <a:prstGeom prst="rect">
              <a:avLst/>
            </a:prstGeom>
            <a:gradFill rotWithShape="0">
              <a:gsLst>
                <a:gs pos="0">
                  <a:srgbClr val="CCECFF"/>
                </a:gs>
                <a:gs pos="100000">
                  <a:schemeClr val="bg1"/>
                </a:gs>
              </a:gsLst>
              <a:path path="rect">
                <a:fillToRect t="100000" r="100000"/>
              </a:path>
              <a:tileRect/>
            </a:gradFill>
            <a:ln w="9525" cap="flat" cmpd="sng">
              <a:solidFill>
                <a:srgbClr val="008080"/>
              </a:solidFill>
              <a:prstDash val="solid"/>
              <a:miter/>
              <a:headEnd type="none" w="med" len="med"/>
              <a:tailEnd type="none" w="med" len="med"/>
            </a:ln>
          </p:spPr>
          <p:txBody>
            <a:bodyPr anchor="t" anchorCtr="0">
              <a:spAutoFit/>
            </a:bodyPr>
            <a:p>
              <a:pPr>
                <a:lnSpc>
                  <a:spcPct val="120000"/>
                </a:lnSpc>
                <a:spcBef>
                  <a:spcPct val="40000"/>
                </a:spcBef>
                <a:buClr>
                  <a:srgbClr val="0000FF"/>
                </a:buClr>
                <a:buFont typeface="Wingdings" panose="05000000000000000000" pitchFamily="2" charset="2"/>
                <a:buChar char="§"/>
              </a:pP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：为状态  到目的状态的最优路径的代价。</a:t>
              </a:r>
              <a:endParaRPr lang="zh-CN" altLang="en-US" sz="2800" dirty="0">
                <a:latin typeface="宋体" panose="02010600030101010101" pitchFamily="2" charset="-122"/>
                <a:ea typeface="宋体" panose="02010600030101010101" pitchFamily="2" charset="-122"/>
              </a:endParaRPr>
            </a:p>
            <a:p>
              <a:pPr>
                <a:lnSpc>
                  <a:spcPct val="120000"/>
                </a:lnSpc>
                <a:spcBef>
                  <a:spcPct val="40000"/>
                </a:spcBef>
                <a:buClr>
                  <a:srgbClr val="0000FF"/>
                </a:buClr>
                <a:buFont typeface="Wingdings" panose="05000000000000000000" pitchFamily="2" charset="2"/>
                <a:buChar char="§"/>
              </a:pPr>
              <a:r>
                <a:rPr lang="zh-CN" altLang="en-US" sz="2800" dirty="0">
                  <a:latin typeface="宋体" panose="02010600030101010101" pitchFamily="2" charset="-122"/>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a:t>
              </a:r>
              <a:r>
                <a:rPr lang="en-US" altLang="zh-CN" sz="2800" i="1" dirty="0">
                  <a:latin typeface="Times New Roman" panose="02020603050405020304" pitchFamily="18" charset="0"/>
                  <a:ea typeface="宋体" panose="02010600030101010101" pitchFamily="2" charset="-122"/>
                </a:rPr>
                <a:t>A</a:t>
              </a:r>
              <a:r>
                <a:rPr lang="zh-CN" altLang="en-US" sz="2800" dirty="0">
                  <a:latin typeface="Times New Roman" panose="02020603050405020304" pitchFamily="18" charset="0"/>
                  <a:ea typeface="宋体" panose="02010600030101010101" pitchFamily="2" charset="-122"/>
                </a:rPr>
                <a:t>搜索算法 </a:t>
              </a:r>
              <a:r>
                <a:rPr lang="zh-CN" altLang="en-US" dirty="0">
                  <a:latin typeface="Arial" panose="020B0604020202020204" pitchFamily="34" charset="0"/>
                  <a:ea typeface="宋体" panose="02010600030101010101" pitchFamily="2" charset="-122"/>
                  <a:sym typeface="Wingdings" panose="05000000000000000000" pitchFamily="2" charset="2"/>
                </a:rPr>
                <a:t>→</a:t>
              </a:r>
              <a:r>
                <a:rPr lang="zh-CN" altLang="en-US" sz="2800" dirty="0">
                  <a:latin typeface="Times New Roman" panose="02020603050405020304" pitchFamily="18" charset="0"/>
                  <a:ea typeface="宋体" panose="02010600030101010101" pitchFamily="2" charset="-122"/>
                  <a:sym typeface="Wingdings" panose="05000000000000000000" pitchFamily="2" charset="2"/>
                </a:rPr>
                <a:t> </a:t>
              </a:r>
              <a:r>
                <a:rPr lang="en-US" altLang="zh-CN" sz="2800" i="1" dirty="0">
                  <a:latin typeface="Times New Roman" panose="02020603050405020304" pitchFamily="18" charset="0"/>
                  <a:ea typeface="宋体" panose="02010600030101010101" pitchFamily="2" charset="-122"/>
                </a:rPr>
                <a:t>A</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搜索算法。</a:t>
              </a:r>
              <a:r>
                <a:rPr lang="zh-CN" altLang="en-US" sz="2800" dirty="0">
                  <a:latin typeface="宋体" panose="02010600030101010101" pitchFamily="2" charset="-122"/>
                  <a:ea typeface="宋体" panose="02010600030101010101" pitchFamily="2" charset="-122"/>
                </a:rPr>
                <a:t> </a:t>
              </a:r>
              <a:endParaRPr lang="zh-CN" altLang="en-US" sz="2800" dirty="0">
                <a:latin typeface="宋体" panose="02010600030101010101" pitchFamily="2" charset="-122"/>
                <a:ea typeface="宋体" panose="02010600030101010101" pitchFamily="2" charset="-122"/>
              </a:endParaRPr>
            </a:p>
          </p:txBody>
        </p:sp>
        <p:graphicFrame>
          <p:nvGraphicFramePr>
            <p:cNvPr id="132108" name="Object 13"/>
            <p:cNvGraphicFramePr/>
            <p:nvPr/>
          </p:nvGraphicFramePr>
          <p:xfrm>
            <a:off x="409" y="3242"/>
            <a:ext cx="1655" cy="277"/>
          </p:xfrm>
          <a:graphic>
            <a:graphicData uri="http://schemas.openxmlformats.org/presentationml/2006/ole">
              <mc:AlternateContent xmlns:mc="http://schemas.openxmlformats.org/markup-compatibility/2006">
                <mc:Choice xmlns:v="urn:schemas-microsoft-com:vml" Requires="v">
                  <p:oleObj spid="_x0000_s3103" name="" r:id="rId7" imgW="976630" imgH="165100" progId="Equation.DSMT4">
                    <p:embed/>
                  </p:oleObj>
                </mc:Choice>
                <mc:Fallback>
                  <p:oleObj name="" r:id="rId7" imgW="976630" imgH="165100" progId="Equation.DSMT4">
                    <p:embed/>
                    <p:pic>
                      <p:nvPicPr>
                        <p:cNvPr id="0" name="图片 3102"/>
                        <p:cNvPicPr/>
                        <p:nvPr/>
                      </p:nvPicPr>
                      <p:blipFill>
                        <a:blip r:embed="rId8"/>
                        <a:stretch>
                          <a:fillRect/>
                        </a:stretch>
                      </p:blipFill>
                      <p:spPr>
                        <a:xfrm>
                          <a:off x="409" y="3242"/>
                          <a:ext cx="1655" cy="277"/>
                        </a:xfrm>
                        <a:prstGeom prst="rect">
                          <a:avLst/>
                        </a:prstGeom>
                        <a:noFill/>
                        <a:ln w="38100">
                          <a:noFill/>
                          <a:miter/>
                        </a:ln>
                      </p:spPr>
                    </p:pic>
                  </p:oleObj>
                </mc:Fallback>
              </mc:AlternateContent>
            </a:graphicData>
          </a:graphic>
        </p:graphicFrame>
        <p:graphicFrame>
          <p:nvGraphicFramePr>
            <p:cNvPr id="132109" name="Object 22"/>
            <p:cNvGraphicFramePr/>
            <p:nvPr/>
          </p:nvGraphicFramePr>
          <p:xfrm>
            <a:off x="1882" y="2886"/>
            <a:ext cx="165" cy="181"/>
          </p:xfrm>
          <a:graphic>
            <a:graphicData uri="http://schemas.openxmlformats.org/presentationml/2006/ole">
              <mc:AlternateContent xmlns:mc="http://schemas.openxmlformats.org/markup-compatibility/2006">
                <mc:Choice xmlns:v="urn:schemas-microsoft-com:vml" Requires="v">
                  <p:oleObj spid="_x0000_s3106" name="" r:id="rId9" imgW="127000" imgH="139700" progId="Equation.3">
                    <p:embed/>
                  </p:oleObj>
                </mc:Choice>
                <mc:Fallback>
                  <p:oleObj name="" r:id="rId9" imgW="127000" imgH="139700" progId="Equation.3">
                    <p:embed/>
                    <p:pic>
                      <p:nvPicPr>
                        <p:cNvPr id="0" name="图片 3105"/>
                        <p:cNvPicPr/>
                        <p:nvPr/>
                      </p:nvPicPr>
                      <p:blipFill>
                        <a:blip r:embed="rId10"/>
                        <a:stretch>
                          <a:fillRect/>
                        </a:stretch>
                      </p:blipFill>
                      <p:spPr>
                        <a:xfrm>
                          <a:off x="1882" y="2886"/>
                          <a:ext cx="165" cy="181"/>
                        </a:xfrm>
                        <a:prstGeom prst="rect">
                          <a:avLst/>
                        </a:prstGeom>
                        <a:noFill/>
                        <a:ln w="38100">
                          <a:noFill/>
                          <a:miter/>
                        </a:ln>
                      </p:spPr>
                    </p:pic>
                  </p:oleObj>
                </mc:Fallback>
              </mc:AlternateContent>
            </a:graphicData>
          </a:graphic>
        </p:graphicFrame>
        <p:graphicFrame>
          <p:nvGraphicFramePr>
            <p:cNvPr id="132110" name="Object 23"/>
            <p:cNvGraphicFramePr/>
            <p:nvPr/>
          </p:nvGraphicFramePr>
          <p:xfrm>
            <a:off x="431" y="2813"/>
            <a:ext cx="499" cy="309"/>
          </p:xfrm>
          <a:graphic>
            <a:graphicData uri="http://schemas.openxmlformats.org/presentationml/2006/ole">
              <mc:AlternateContent xmlns:mc="http://schemas.openxmlformats.org/markup-compatibility/2006">
                <mc:Choice xmlns:v="urn:schemas-microsoft-com:vml" Requires="v">
                  <p:oleObj spid="_x0000_s3102" name="" r:id="rId11" imgW="368300" imgH="228600" progId="Equation.3">
                    <p:embed/>
                  </p:oleObj>
                </mc:Choice>
                <mc:Fallback>
                  <p:oleObj name="" r:id="rId11" imgW="368300" imgH="228600" progId="Equation.3">
                    <p:embed/>
                    <p:pic>
                      <p:nvPicPr>
                        <p:cNvPr id="0" name="图片 3101"/>
                        <p:cNvPicPr/>
                        <p:nvPr/>
                      </p:nvPicPr>
                      <p:blipFill>
                        <a:blip r:embed="rId12"/>
                        <a:stretch>
                          <a:fillRect/>
                        </a:stretch>
                      </p:blipFill>
                      <p:spPr>
                        <a:xfrm>
                          <a:off x="431" y="2813"/>
                          <a:ext cx="499" cy="309"/>
                        </a:xfrm>
                        <a:prstGeom prst="rect">
                          <a:avLst/>
                        </a:prstGeom>
                        <a:noFill/>
                        <a:ln w="38100">
                          <a:noFill/>
                          <a:miter/>
                        </a:ln>
                      </p:spPr>
                    </p:pic>
                  </p:oleObj>
                </mc:Fallback>
              </mc:AlternateContent>
            </a:graphicData>
          </a:graphic>
        </p:graphicFrame>
      </p:grpSp>
      <p:pic>
        <p:nvPicPr>
          <p:cNvPr id="132111" name="图片 1"/>
          <p:cNvPicPr>
            <a:picLocks noChangeAspect="1"/>
          </p:cNvPicPr>
          <p:nvPr/>
        </p:nvPicPr>
        <p:blipFill>
          <a:blip r:embed="rId13"/>
          <a:stretch>
            <a:fillRect/>
          </a:stretch>
        </p:blipFill>
        <p:spPr>
          <a:xfrm>
            <a:off x="228600" y="984250"/>
            <a:ext cx="8520113" cy="5292725"/>
          </a:xfrm>
          <a:prstGeom prst="rect">
            <a:avLst/>
          </a:prstGeom>
          <a:noFill/>
          <a:ln w="9525">
            <a:noFill/>
          </a:ln>
        </p:spPr>
      </p:pic>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标题 1"/>
          <p:cNvSpPr>
            <a:spLocks noGrp="1"/>
          </p:cNvSpPr>
          <p:nvPr>
            <p:ph type="title"/>
          </p:nvPr>
        </p:nvSpPr>
        <p:spPr/>
        <p:txBody>
          <a:bodyPr anchor="b" anchorCtr="0"/>
          <a:p>
            <a:endParaRPr lang="zh-CN" altLang="en-US"/>
          </a:p>
        </p:txBody>
      </p:sp>
      <p:sp>
        <p:nvSpPr>
          <p:cNvPr id="133122" name="文本占位符 2"/>
          <p:cNvSpPr>
            <a:spLocks noGrp="1"/>
          </p:cNvSpPr>
          <p:nvPr>
            <p:ph type="body" sz="half" idx="1"/>
          </p:nvPr>
        </p:nvSpPr>
        <p:spPr/>
        <p:txBody>
          <a:bodyPr anchor="t" anchorCtr="0"/>
          <a:p>
            <a:pPr>
              <a:buClr>
                <a:schemeClr val="accent2"/>
              </a:buClr>
              <a:buSzTx/>
              <a:buFont typeface="Wingdings" panose="05000000000000000000" pitchFamily="2" charset="2"/>
            </a:pPr>
            <a:endParaRPr lang="zh-CN" altLang="en-US"/>
          </a:p>
        </p:txBody>
      </p:sp>
      <p:sp>
        <p:nvSpPr>
          <p:cNvPr id="133123" name="内容占位符 4"/>
          <p:cNvSpPr>
            <a:spLocks noGrp="1"/>
          </p:cNvSpPr>
          <p:nvPr>
            <p:ph sz="quarter" idx="3"/>
          </p:nvPr>
        </p:nvSpPr>
        <p:spPr/>
        <p:txBody>
          <a:bodyPr anchor="t" anchorCtr="0"/>
          <a:p>
            <a:pPr>
              <a:buClr>
                <a:schemeClr val="accent2"/>
              </a:buClr>
              <a:buSzTx/>
              <a:buFont typeface="Wingdings" panose="05000000000000000000" pitchFamily="2" charset="2"/>
            </a:pPr>
            <a:endParaRPr lang="zh-CN" altLang="en-US"/>
          </a:p>
        </p:txBody>
      </p:sp>
      <p:pic>
        <p:nvPicPr>
          <p:cNvPr id="133124" name="内容占位符 5"/>
          <p:cNvPicPr>
            <a:picLocks noGrp="1" noChangeAspect="1"/>
          </p:cNvPicPr>
          <p:nvPr>
            <p:ph sz="quarter" idx="2"/>
          </p:nvPr>
        </p:nvPicPr>
        <p:blipFill>
          <a:blip r:embed="rId1"/>
          <a:stretch>
            <a:fillRect/>
          </a:stretch>
        </p:blipFill>
        <p:spPr>
          <a:xfrm>
            <a:off x="250825" y="908050"/>
            <a:ext cx="8513763" cy="5732463"/>
          </a:xfrm>
        </p:spPr>
      </p:pic>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标题 5"/>
          <p:cNvSpPr>
            <a:spLocks noGrp="1"/>
          </p:cNvSpPr>
          <p:nvPr>
            <p:ph type="title"/>
          </p:nvPr>
        </p:nvSpPr>
        <p:spPr/>
        <p:txBody>
          <a:bodyPr anchor="b" anchorCtr="0"/>
          <a:p>
            <a:endParaRPr lang="zh-CN" altLang="en-US"/>
          </a:p>
        </p:txBody>
      </p:sp>
      <p:pic>
        <p:nvPicPr>
          <p:cNvPr id="134146" name="内容占位符 7"/>
          <p:cNvPicPr>
            <a:picLocks noGrp="1" noChangeAspect="1"/>
          </p:cNvPicPr>
          <p:nvPr>
            <p:ph idx="1"/>
          </p:nvPr>
        </p:nvPicPr>
        <p:blipFill>
          <a:blip r:embed="rId1"/>
          <a:stretch>
            <a:fillRect/>
          </a:stretch>
        </p:blipFill>
        <p:spPr>
          <a:xfrm>
            <a:off x="1116013" y="1111250"/>
            <a:ext cx="7138987" cy="3482975"/>
          </a:xfrm>
        </p:spPr>
      </p:pic>
      <p:pic>
        <p:nvPicPr>
          <p:cNvPr id="134147" name="图片 8"/>
          <p:cNvPicPr>
            <a:picLocks noChangeAspect="1"/>
          </p:cNvPicPr>
          <p:nvPr/>
        </p:nvPicPr>
        <p:blipFill>
          <a:blip r:embed="rId2"/>
          <a:stretch>
            <a:fillRect/>
          </a:stretch>
        </p:blipFill>
        <p:spPr>
          <a:xfrm>
            <a:off x="1116013" y="5238750"/>
            <a:ext cx="3360737" cy="800100"/>
          </a:xfrm>
          <a:prstGeom prst="rect">
            <a:avLst/>
          </a:prstGeom>
          <a:noFill/>
          <a:ln w="9525">
            <a:noFill/>
          </a:ln>
        </p:spPr>
      </p:pic>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标题 1"/>
          <p:cNvSpPr>
            <a:spLocks noGrp="1"/>
          </p:cNvSpPr>
          <p:nvPr>
            <p:ph type="title"/>
          </p:nvPr>
        </p:nvSpPr>
        <p:spPr/>
        <p:txBody>
          <a:bodyPr anchor="b" anchorCtr="0"/>
          <a:p>
            <a:endParaRPr lang="zh-CN" altLang="en-US"/>
          </a:p>
        </p:txBody>
      </p:sp>
      <p:sp>
        <p:nvSpPr>
          <p:cNvPr id="135170" name="文本占位符 2"/>
          <p:cNvSpPr>
            <a:spLocks noGrp="1"/>
          </p:cNvSpPr>
          <p:nvPr>
            <p:ph type="body" sz="half" idx="1"/>
          </p:nvPr>
        </p:nvSpPr>
        <p:spPr/>
        <p:txBody>
          <a:bodyPr anchor="t" anchorCtr="0"/>
          <a:p>
            <a:pPr>
              <a:buClr>
                <a:schemeClr val="accent2"/>
              </a:buClr>
              <a:buSzTx/>
              <a:buFont typeface="Wingdings" panose="05000000000000000000" pitchFamily="2" charset="2"/>
            </a:pPr>
            <a:endParaRPr lang="zh-CN" altLang="en-US"/>
          </a:p>
        </p:txBody>
      </p:sp>
      <p:sp>
        <p:nvSpPr>
          <p:cNvPr id="135171" name="内容占位符 4"/>
          <p:cNvSpPr>
            <a:spLocks noGrp="1"/>
          </p:cNvSpPr>
          <p:nvPr>
            <p:ph sz="quarter" idx="3"/>
          </p:nvPr>
        </p:nvSpPr>
        <p:spPr/>
        <p:txBody>
          <a:bodyPr anchor="t" anchorCtr="0"/>
          <a:p>
            <a:pPr>
              <a:buClr>
                <a:schemeClr val="accent2"/>
              </a:buClr>
              <a:buSzTx/>
              <a:buFont typeface="Wingdings" panose="05000000000000000000" pitchFamily="2" charset="2"/>
            </a:pPr>
            <a:endParaRPr lang="zh-CN" altLang="en-US"/>
          </a:p>
        </p:txBody>
      </p:sp>
      <p:pic>
        <p:nvPicPr>
          <p:cNvPr id="135172" name="内容占位符 5"/>
          <p:cNvPicPr>
            <a:picLocks noGrp="1" noChangeAspect="1"/>
          </p:cNvPicPr>
          <p:nvPr>
            <p:ph sz="quarter" idx="2"/>
          </p:nvPr>
        </p:nvPicPr>
        <p:blipFill>
          <a:blip r:embed="rId1"/>
          <a:stretch>
            <a:fillRect/>
          </a:stretch>
        </p:blipFill>
        <p:spPr>
          <a:xfrm>
            <a:off x="365125" y="908050"/>
            <a:ext cx="8053388" cy="5838825"/>
          </a:xfrm>
        </p:spPr>
      </p:pic>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标题 5"/>
          <p:cNvSpPr>
            <a:spLocks noGrp="1"/>
          </p:cNvSpPr>
          <p:nvPr>
            <p:ph type="title"/>
          </p:nvPr>
        </p:nvSpPr>
        <p:spPr/>
        <p:txBody>
          <a:bodyPr anchor="b" anchorCtr="0"/>
          <a:p>
            <a:endParaRPr lang="zh-CN" altLang="en-US"/>
          </a:p>
        </p:txBody>
      </p:sp>
      <p:pic>
        <p:nvPicPr>
          <p:cNvPr id="136194" name="内容占位符 7"/>
          <p:cNvPicPr>
            <a:picLocks noGrp="1" noChangeAspect="1"/>
          </p:cNvPicPr>
          <p:nvPr>
            <p:ph idx="1"/>
          </p:nvPr>
        </p:nvPicPr>
        <p:blipFill>
          <a:blip r:embed="rId1"/>
          <a:stretch>
            <a:fillRect/>
          </a:stretch>
        </p:blipFill>
        <p:spPr>
          <a:xfrm>
            <a:off x="317500" y="1022350"/>
            <a:ext cx="8347075" cy="5481638"/>
          </a:xfrm>
        </p:spPr>
      </p:pic>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标题 5"/>
          <p:cNvSpPr>
            <a:spLocks noGrp="1"/>
          </p:cNvSpPr>
          <p:nvPr>
            <p:ph type="title"/>
          </p:nvPr>
        </p:nvSpPr>
        <p:spPr/>
        <p:txBody>
          <a:bodyPr anchor="b" anchorCtr="0"/>
          <a:p>
            <a:endParaRPr lang="zh-CN" altLang="en-US"/>
          </a:p>
        </p:txBody>
      </p:sp>
      <p:pic>
        <p:nvPicPr>
          <p:cNvPr id="137218" name="内容占位符 1"/>
          <p:cNvPicPr>
            <a:picLocks noGrp="1" noChangeAspect="1"/>
          </p:cNvPicPr>
          <p:nvPr>
            <p:ph idx="1"/>
          </p:nvPr>
        </p:nvPicPr>
        <p:blipFill>
          <a:blip r:embed="rId1"/>
          <a:stretch>
            <a:fillRect/>
          </a:stretch>
        </p:blipFill>
        <p:spPr>
          <a:xfrm>
            <a:off x="368300" y="885825"/>
            <a:ext cx="8191500" cy="5849938"/>
          </a:xfrm>
        </p:spPr>
      </p:pic>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标题 5"/>
          <p:cNvSpPr>
            <a:spLocks noGrp="1"/>
          </p:cNvSpPr>
          <p:nvPr>
            <p:ph type="title"/>
          </p:nvPr>
        </p:nvSpPr>
        <p:spPr/>
        <p:txBody>
          <a:bodyPr anchor="b" anchorCtr="0"/>
          <a:p>
            <a:endParaRPr lang="zh-CN" altLang="en-US"/>
          </a:p>
        </p:txBody>
      </p:sp>
      <p:pic>
        <p:nvPicPr>
          <p:cNvPr id="138242" name="内容占位符 1"/>
          <p:cNvPicPr>
            <a:picLocks noGrp="1" noChangeAspect="1"/>
          </p:cNvPicPr>
          <p:nvPr>
            <p:ph idx="1"/>
          </p:nvPr>
        </p:nvPicPr>
        <p:blipFill>
          <a:blip r:embed="rId1"/>
          <a:stretch>
            <a:fillRect/>
          </a:stretch>
        </p:blipFill>
        <p:spPr>
          <a:xfrm>
            <a:off x="300038" y="981075"/>
            <a:ext cx="8545512" cy="5700713"/>
          </a:xfrm>
        </p:spPr>
      </p:pic>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标题 5"/>
          <p:cNvSpPr>
            <a:spLocks noGrp="1"/>
          </p:cNvSpPr>
          <p:nvPr>
            <p:ph type="title"/>
          </p:nvPr>
        </p:nvSpPr>
        <p:spPr/>
        <p:txBody>
          <a:bodyPr anchor="b" anchorCtr="0"/>
          <a:p>
            <a:endParaRPr lang="zh-CN" altLang="en-US"/>
          </a:p>
        </p:txBody>
      </p:sp>
      <p:pic>
        <p:nvPicPr>
          <p:cNvPr id="139266" name="内容占位符 1"/>
          <p:cNvPicPr>
            <a:picLocks noGrp="1" noChangeAspect="1"/>
          </p:cNvPicPr>
          <p:nvPr>
            <p:ph idx="1"/>
          </p:nvPr>
        </p:nvPicPr>
        <p:blipFill>
          <a:blip r:embed="rId1"/>
          <a:stretch>
            <a:fillRect/>
          </a:stretch>
        </p:blipFill>
        <p:spPr>
          <a:xfrm>
            <a:off x="655638" y="869950"/>
            <a:ext cx="7831137" cy="5880100"/>
          </a:xfrm>
        </p:spPr>
      </p:pic>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4028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40290" name="Rectangle 2"/>
          <p:cNvSpPr>
            <a:spLocks noGrp="1"/>
          </p:cNvSpPr>
          <p:nvPr>
            <p:ph idx="1"/>
          </p:nvPr>
        </p:nvSpPr>
        <p:spPr/>
        <p:txBody>
          <a:bodyPr vert="horz" wrap="square" lIns="91440" tIns="45720" rIns="91440" bIns="45720" anchor="t" anchorCtr="0"/>
          <a:p>
            <a:pPr eaLnBrk="1" hangingPunct="1"/>
            <a:endParaRPr lang="zh-CN" altLang="zh-CN" dirty="0"/>
          </a:p>
        </p:txBody>
      </p:sp>
      <p:sp>
        <p:nvSpPr>
          <p:cNvPr id="140291"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5.4.3  </a:t>
            </a:r>
            <a:r>
              <a:rPr lang="en-US" altLang="zh-CN" sz="3600" b="0" i="1" dirty="0">
                <a:latin typeface="Times New Roman" panose="02020603050405020304" pitchFamily="18" charset="0"/>
                <a:ea typeface="黑体" panose="02010609060101010101" pitchFamily="2" charset="-122"/>
              </a:rPr>
              <a:t>A</a:t>
            </a:r>
            <a:r>
              <a:rPr lang="zh-CN" altLang="en-US" sz="3600" b="0" dirty="0">
                <a:latin typeface="Times New Roman" panose="02020603050405020304" pitchFamily="18" charset="0"/>
                <a:ea typeface="黑体" panose="02010609060101010101" pitchFamily="2" charset="-122"/>
              </a:rPr>
              <a:t>搜索算法</a:t>
            </a:r>
            <a:endParaRPr lang="zh-CN" altLang="en-US" sz="3600" b="0" dirty="0">
              <a:latin typeface="Times New Roman" panose="02020603050405020304" pitchFamily="18" charset="0"/>
              <a:ea typeface="黑体" panose="02010609060101010101" pitchFamily="2" charset="-122"/>
            </a:endParaRPr>
          </a:p>
        </p:txBody>
      </p:sp>
      <p:sp>
        <p:nvSpPr>
          <p:cNvPr id="140292" name="Rectangle 5"/>
          <p:cNvSpPr/>
          <p:nvPr/>
        </p:nvSpPr>
        <p:spPr>
          <a:xfrm>
            <a:off x="2219325" y="1128713"/>
            <a:ext cx="9144000" cy="0"/>
          </a:xfrm>
          <a:prstGeom prst="rect">
            <a:avLst/>
          </a:prstGeom>
          <a:noFill/>
          <a:ln w="9525">
            <a:noFill/>
          </a:ln>
        </p:spPr>
        <p:txBody>
          <a:bodyPr anchor="t" anchorCtr="0">
            <a:spAutoFit/>
          </a:bodyPr>
          <a:p>
            <a:endParaRPr lang="zh-CN" altLang="en-US" dirty="0">
              <a:latin typeface="Arial" panose="020B0604020202020204" pitchFamily="34" charset="0"/>
              <a:ea typeface="宋体" panose="02010600030101010101" pitchFamily="2" charset="-122"/>
            </a:endParaRPr>
          </a:p>
        </p:txBody>
      </p:sp>
      <p:pic>
        <p:nvPicPr>
          <p:cNvPr id="140293" name="Picture 4"/>
          <p:cNvPicPr>
            <a:picLocks noChangeAspect="1"/>
          </p:cNvPicPr>
          <p:nvPr/>
        </p:nvPicPr>
        <p:blipFill>
          <a:blip r:embed="rId1"/>
          <a:srcRect l="1819" r="10909"/>
          <a:stretch>
            <a:fillRect/>
          </a:stretch>
        </p:blipFill>
        <p:spPr>
          <a:xfrm>
            <a:off x="206375" y="914400"/>
            <a:ext cx="8686800" cy="5514975"/>
          </a:xfrm>
          <a:prstGeom prst="rect">
            <a:avLst/>
          </a:prstGeom>
          <a:solidFill>
            <a:srgbClr val="FFFFFF"/>
          </a:solidFill>
          <a:ln w="9525" cap="flat" cmpd="sng">
            <a:solidFill>
              <a:srgbClr val="808080"/>
            </a:solidFill>
            <a:prstDash val="solid"/>
            <a:miter/>
            <a:headEnd type="none" w="med" len="med"/>
            <a:tailEnd type="none" w="med" len="med"/>
          </a:ln>
        </p:spPr>
      </p:pic>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sp>
        <p:nvSpPr>
          <p:cNvPr id="141314" name="Rectangle 2"/>
          <p:cNvSpPr>
            <a:spLocks noGrp="1"/>
          </p:cNvSpPr>
          <p:nvPr>
            <p:ph idx="1"/>
          </p:nvPr>
        </p:nvSpPr>
        <p:spPr>
          <a:xfrm>
            <a:off x="466725" y="908050"/>
            <a:ext cx="8642350" cy="5400675"/>
          </a:xfrm>
        </p:spPr>
        <p:txBody>
          <a:bodyPr vert="horz" wrap="square" lIns="91440" tIns="45720" rIns="91440" bIns="45720" anchor="t" anchorCtr="0"/>
          <a:p>
            <a:pPr eaLnBrk="1" hangingPunct="1"/>
            <a:r>
              <a:rPr lang="en-US" altLang="zh-CN" dirty="0">
                <a:latin typeface="Times New Roman" panose="02020603050405020304" pitchFamily="18" charset="0"/>
              </a:rPr>
              <a:t>open</a:t>
            </a:r>
            <a:r>
              <a:rPr lang="zh-CN" altLang="en-US" dirty="0">
                <a:latin typeface="宋体" panose="02010600030101010101" pitchFamily="2" charset="-122"/>
              </a:rPr>
              <a:t>表和</a:t>
            </a:r>
            <a:r>
              <a:rPr lang="en-US" altLang="zh-CN" dirty="0">
                <a:latin typeface="Times New Roman" panose="02020603050405020304" pitchFamily="18" charset="0"/>
              </a:rPr>
              <a:t>closed</a:t>
            </a:r>
            <a:r>
              <a:rPr lang="zh-CN" altLang="en-US" dirty="0">
                <a:latin typeface="宋体" panose="02010600030101010101" pitchFamily="2" charset="-122"/>
              </a:rPr>
              <a:t>表内状态排列的变化情况</a:t>
            </a:r>
            <a:r>
              <a:rPr lang="zh-CN" altLang="en-US" dirty="0"/>
              <a:t> </a:t>
            </a:r>
            <a:endParaRPr lang="zh-CN" altLang="en-US" dirty="0"/>
          </a:p>
        </p:txBody>
      </p:sp>
      <p:sp>
        <p:nvSpPr>
          <p:cNvPr id="141315" name="Rectangle 3"/>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2" charset="-122"/>
              </a:rPr>
              <a:t>5.4.3  </a:t>
            </a:r>
            <a:r>
              <a:rPr lang="en-US" altLang="zh-CN" sz="3600" b="0" i="1" dirty="0">
                <a:latin typeface="Times New Roman" panose="02020603050405020304" pitchFamily="18" charset="0"/>
                <a:ea typeface="黑体" panose="02010609060101010101" pitchFamily="2" charset="-122"/>
              </a:rPr>
              <a:t>A</a:t>
            </a:r>
            <a:r>
              <a:rPr lang="zh-CN" altLang="en-US" sz="3600" b="0" dirty="0">
                <a:latin typeface="Times New Roman" panose="02020603050405020304" pitchFamily="18" charset="0"/>
                <a:ea typeface="黑体" panose="02010609060101010101" pitchFamily="2" charset="-122"/>
              </a:rPr>
              <a:t>搜索算法</a:t>
            </a:r>
            <a:endParaRPr lang="zh-CN" altLang="en-US" sz="3600" b="0" dirty="0">
              <a:latin typeface="Times New Roman" panose="02020603050405020304" pitchFamily="18" charset="0"/>
              <a:ea typeface="黑体" panose="02010609060101010101" pitchFamily="2" charset="-122"/>
            </a:endParaRPr>
          </a:p>
        </p:txBody>
      </p:sp>
      <p:pic>
        <p:nvPicPr>
          <p:cNvPr id="115716" name="Picture 4"/>
          <p:cNvPicPr>
            <a:picLocks noChangeAspect="1"/>
          </p:cNvPicPr>
          <p:nvPr/>
        </p:nvPicPr>
        <p:blipFill>
          <a:blip r:embed="rId1"/>
          <a:srcRect l="19531" t="42412" r="17188" b="14601"/>
          <a:stretch>
            <a:fillRect/>
          </a:stretch>
        </p:blipFill>
        <p:spPr>
          <a:xfrm>
            <a:off x="381000" y="1676400"/>
            <a:ext cx="8305800" cy="472440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5716"/>
                                        </p:tgtEl>
                                        <p:attrNameLst>
                                          <p:attrName>style.visibility</p:attrName>
                                        </p:attrNameLst>
                                      </p:cBhvr>
                                      <p:to>
                                        <p:strVal val="visible"/>
                                      </p:to>
                                    </p:set>
                                    <p:anim calcmode="lin" valueType="num">
                                      <p:cBhvr>
                                        <p:cTn id="7" dur="500" fill="hold"/>
                                        <p:tgtEl>
                                          <p:spTgt spid="115716"/>
                                        </p:tgtEl>
                                        <p:attrNameLst>
                                          <p:attrName>ppt_w</p:attrName>
                                        </p:attrNameLst>
                                      </p:cBhvr>
                                      <p:tavLst>
                                        <p:tav tm="0">
                                          <p:val>
                                            <p:fltVal val="0.000000"/>
                                          </p:val>
                                        </p:tav>
                                        <p:tav tm="100000">
                                          <p:val>
                                            <p:strVal val="#ppt_w"/>
                                          </p:val>
                                        </p:tav>
                                      </p:tavLst>
                                    </p:anim>
                                    <p:anim calcmode="lin" valueType="num">
                                      <p:cBhvr>
                                        <p:cTn id="8" dur="500" fill="hold"/>
                                        <p:tgtEl>
                                          <p:spTgt spid="115716"/>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COMMONDATA" val="eyJoZGlkIjoiOTQ1OGIyMjAzMjkwOTc1OWNhMjhiMmRlMGRkY2QwNTIifQ=="/>
  <p:tag name="commondata" val="eyJoZGlkIjoiNmMxMjI4NWVjZGM2ZGFlOTIxOThlODdjZWM5MjZiYW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7278</Words>
  <Application>WPS 演示</Application>
  <PresentationFormat>全屏显示(4:3)</PresentationFormat>
  <Paragraphs>1591</Paragraphs>
  <Slides>147</Slides>
  <Notes>8</Notes>
  <HiddenSlides>0</HiddenSlides>
  <MMClips>0</MMClips>
  <ScaleCrop>false</ScaleCrop>
  <HeadingPairs>
    <vt:vector size="8" baseType="variant">
      <vt:variant>
        <vt:lpstr>已用的字体</vt:lpstr>
      </vt:variant>
      <vt:variant>
        <vt:i4>13</vt:i4>
      </vt:variant>
      <vt:variant>
        <vt:lpstr>主题</vt:lpstr>
      </vt:variant>
      <vt:variant>
        <vt:i4>15</vt:i4>
      </vt:variant>
      <vt:variant>
        <vt:lpstr>嵌入 OLE 服务器</vt:lpstr>
      </vt:variant>
      <vt:variant>
        <vt:i4>36</vt:i4>
      </vt:variant>
      <vt:variant>
        <vt:lpstr>幻灯片标题</vt:lpstr>
      </vt:variant>
      <vt:variant>
        <vt:i4>147</vt:i4>
      </vt:variant>
    </vt:vector>
  </HeadingPairs>
  <TitlesOfParts>
    <vt:vector size="211" baseType="lpstr">
      <vt:lpstr>Arial</vt:lpstr>
      <vt:lpstr>宋体</vt:lpstr>
      <vt:lpstr>Wingdings</vt:lpstr>
      <vt:lpstr>MS PGothic</vt:lpstr>
      <vt:lpstr>Times New Roman</vt:lpstr>
      <vt:lpstr>黑体</vt:lpstr>
      <vt:lpstr>华文琥珀</vt:lpstr>
      <vt:lpstr>楷体_GB2312</vt:lpstr>
      <vt:lpstr>新宋体</vt:lpstr>
      <vt:lpstr>微软雅黑</vt:lpstr>
      <vt:lpstr>Arial Unicode MS</vt:lpstr>
      <vt:lpstr>MT Extra</vt:lpstr>
      <vt:lpstr>Wingdings 2</vt:lpstr>
      <vt:lpstr>wasedaSample5</vt:lpstr>
      <vt:lpstr>1_wasedaSample5</vt:lpstr>
      <vt:lpstr>2_wasedaSample5</vt:lpstr>
      <vt:lpstr>3_wasedaSample5</vt:lpstr>
      <vt:lpstr>4_wasedaSample5</vt:lpstr>
      <vt:lpstr>5_wasedaSample5</vt:lpstr>
      <vt:lpstr>6_wasedaSample5</vt:lpstr>
      <vt:lpstr>7_wasedaSample5</vt:lpstr>
      <vt:lpstr>8_wasedaSample5</vt:lpstr>
      <vt:lpstr>9_wasedaSample5</vt:lpstr>
      <vt:lpstr>10_wasedaSample5</vt:lpstr>
      <vt:lpstr>11_wasedaSample5</vt:lpstr>
      <vt:lpstr>12_wasedaSample5</vt:lpstr>
      <vt:lpstr>13_wasedaSample5</vt:lpstr>
      <vt:lpstr>14_wasedaSample5</vt:lpstr>
      <vt:lpstr>Equation.3</vt:lpstr>
      <vt:lpstr>Equation.3</vt:lpstr>
      <vt:lpstr>Equation.3</vt:lpstr>
      <vt:lpstr>Equation.3</vt:lpstr>
      <vt:lpstr>Paint.Picture</vt:lpstr>
      <vt:lpstr>Paint.Picture</vt:lpstr>
      <vt:lpstr>Visio.Drawing.11</vt:lpstr>
      <vt:lpstr>Visio.Drawing.6</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Equation.DSMT4</vt:lpstr>
      <vt:lpstr>Equation.3</vt:lpstr>
      <vt:lpstr>Equation.3</vt:lpstr>
      <vt:lpstr>Equation.DSMT4</vt:lpstr>
      <vt:lpstr>Equation.3</vt:lpstr>
      <vt:lpstr>Equation.3</vt:lpstr>
      <vt:lpstr>Equation.DSMT4</vt:lpstr>
      <vt:lpstr>Equation.DSMT4</vt:lpstr>
      <vt:lpstr>Equation.DSMT4</vt:lpstr>
      <vt:lpstr>Equation.DSMT4</vt:lpstr>
      <vt:lpstr>Equation.3</vt:lpstr>
      <vt:lpstr>Equation.3</vt:lpstr>
      <vt:lpstr>Equation.3</vt:lpstr>
      <vt:lpstr>Equation.3</vt:lpstr>
      <vt:lpstr>Equation.3</vt:lpstr>
      <vt:lpstr>Equation.3</vt:lpstr>
      <vt:lpstr>  第 5 章   搜索求解策略</vt:lpstr>
      <vt:lpstr>PowerPoint 演示文稿</vt:lpstr>
      <vt:lpstr>第5章  搜索求解策略</vt:lpstr>
      <vt:lpstr>第5章  搜索求解策略</vt:lpstr>
      <vt:lpstr>PowerPoint 演示文稿</vt:lpstr>
      <vt:lpstr>PowerPoint 演示文稿</vt:lpstr>
      <vt:lpstr>PowerPoint 演示文稿</vt:lpstr>
      <vt:lpstr>PowerPoint 演示文稿</vt:lpstr>
      <vt:lpstr>PowerPoint 演示文稿</vt:lpstr>
      <vt:lpstr>5.1.1  搜索的基本问题与主要过程 </vt:lpstr>
      <vt:lpstr>PowerPoint 演示文稿</vt:lpstr>
      <vt:lpstr>PowerPoint 演示文稿</vt:lpstr>
      <vt:lpstr>PowerPoint 演示文稿</vt:lpstr>
      <vt:lpstr>5.1.1  搜索的基本问题与主要过程</vt:lpstr>
      <vt:lpstr>5.1.2  搜索策略</vt:lpstr>
      <vt:lpstr>5.1.2  搜索策略</vt:lpstr>
      <vt:lpstr>第5章  搜索求解策略</vt:lpstr>
      <vt:lpstr>5.2  状态空间的搜索策略</vt:lpstr>
      <vt:lpstr>PowerPoint 演示文稿</vt:lpstr>
      <vt:lpstr>PowerPoint 演示文稿</vt:lpstr>
      <vt:lpstr>5.2.1  状态空间表示法</vt:lpstr>
      <vt:lpstr>5.2.1  状态空间表示法</vt:lpstr>
      <vt:lpstr>5.2.1  状态空间表示法</vt:lpstr>
      <vt:lpstr>5.1.1  状态空间的图描述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5.2.2  状态空间的图描述</vt:lpstr>
      <vt:lpstr>5.2.2  状态空间的图描述</vt:lpstr>
      <vt:lpstr>PowerPoint 演示文稿</vt:lpstr>
      <vt:lpstr>第5章  搜索求解策略</vt:lpstr>
      <vt:lpstr>PowerPoint 演示文稿</vt:lpstr>
      <vt:lpstr>5.3  盲目的图搜索策略</vt:lpstr>
      <vt:lpstr>5.3.1  回溯策略</vt:lpstr>
      <vt:lpstr>5.3.1  回溯策略</vt:lpstr>
      <vt:lpstr>5.3.1  回溯策略</vt:lpstr>
      <vt:lpstr>5.3.1  回溯策略</vt:lpstr>
      <vt:lpstr>PowerPoint 演示文稿</vt:lpstr>
      <vt:lpstr>5.3.2  宽度优先搜索策略</vt:lpstr>
      <vt:lpstr>PowerPoint 演示文稿</vt:lpstr>
      <vt:lpstr>PowerPoint 演示文稿</vt:lpstr>
      <vt:lpstr>PowerPoint 演示文稿</vt:lpstr>
      <vt:lpstr>5.3.2  宽度优先搜索策略</vt:lpstr>
      <vt:lpstr>5.3.2  宽度优先搜索策略</vt:lpstr>
      <vt:lpstr>PowerPoint 演示文稿</vt:lpstr>
      <vt:lpstr>PowerPoint 演示文稿</vt:lpstr>
      <vt:lpstr>5.3.3  深度优先搜索策略</vt:lpstr>
      <vt:lpstr>PowerPoint 演示文稿</vt:lpstr>
      <vt:lpstr>5.3.3  深度优先搜索策略</vt:lpstr>
      <vt:lpstr>5.3.3  深度优先搜索策略</vt:lpstr>
      <vt:lpstr>PowerPoint 演示文稿</vt:lpstr>
      <vt:lpstr>PowerPoint 演示文稿</vt:lpstr>
      <vt:lpstr>PowerPoint 演示文稿</vt:lpstr>
      <vt:lpstr>5.3.3  深度优先搜索策略</vt:lpstr>
      <vt:lpstr>5.3.3  深度优先搜索策略</vt:lpstr>
      <vt:lpstr>PowerPoint 演示文稿</vt:lpstr>
      <vt:lpstr>PowerPoint 演示文稿</vt:lpstr>
      <vt:lpstr>PowerPoint 演示文稿</vt:lpstr>
      <vt:lpstr>PowerPoint 演示文稿</vt:lpstr>
      <vt:lpstr>第5章  搜索求解策略</vt:lpstr>
      <vt:lpstr>5.4  启发式图搜索策略</vt:lpstr>
      <vt:lpstr>PowerPoint 演示文稿</vt:lpstr>
      <vt:lpstr>5.4.1  启发式策略</vt:lpstr>
      <vt:lpstr>5.4.1  启发式策略</vt:lpstr>
      <vt:lpstr>5.4.1  启发式策略</vt:lpstr>
      <vt:lpstr>5.4.1  启发式策略</vt:lpstr>
      <vt:lpstr>5.4.2  启发信息和估价函数</vt:lpstr>
      <vt:lpstr>5.4.2  启发信息和估价函数</vt:lpstr>
      <vt:lpstr>5.4.2  启发信息和估价函数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5.4.2  启发信息和估价函数</vt:lpstr>
      <vt:lpstr>5.4.2  启发信息和估价函数</vt:lpstr>
      <vt:lpstr>5.4.3  A搜索算法</vt:lpstr>
      <vt:lpstr>5.4.3  A搜索算法</vt:lpstr>
      <vt:lpstr>5.4.3  A搜索算法</vt:lpstr>
      <vt:lpstr>5.4.3  A搜索算法</vt:lpstr>
      <vt:lpstr>5.4.3  A搜索算法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5.4.3  A搜索算法</vt:lpstr>
      <vt:lpstr>5.4.3  A搜索算法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5.4.4  A*搜索算法及其特性分析</vt:lpstr>
      <vt:lpstr>5.4.4  A*搜索算法及其特性分析</vt:lpstr>
      <vt:lpstr>5.4.4  A*搜索算法及其特性分析</vt:lpstr>
      <vt:lpstr>博弈搜索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搜索求解策略</dc:title>
  <dc:creator>heng</dc:creator>
  <cp:lastModifiedBy>Nina 高</cp:lastModifiedBy>
  <cp:revision>730</cp:revision>
  <dcterms:created xsi:type="dcterms:W3CDTF">2005-06-29T02:39:00Z</dcterms:created>
  <dcterms:modified xsi:type="dcterms:W3CDTF">2023-10-31T06:32:54Z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643A138FC09F4D3F865D918FF846C207</vt:lpwstr>
  </property>
</Properties>
</file>